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2"/>
  </p:notesMasterIdLst>
  <p:sldIdLst>
    <p:sldId id="256" r:id="rId2"/>
    <p:sldId id="424" r:id="rId3"/>
    <p:sldId id="557" r:id="rId4"/>
    <p:sldId id="564" r:id="rId5"/>
    <p:sldId id="560" r:id="rId6"/>
    <p:sldId id="568" r:id="rId7"/>
    <p:sldId id="562" r:id="rId8"/>
    <p:sldId id="563" r:id="rId9"/>
    <p:sldId id="598" r:id="rId10"/>
    <p:sldId id="464" r:id="rId11"/>
    <p:sldId id="466" r:id="rId12"/>
    <p:sldId id="467" r:id="rId13"/>
    <p:sldId id="468" r:id="rId14"/>
    <p:sldId id="470" r:id="rId15"/>
    <p:sldId id="478" r:id="rId16"/>
    <p:sldId id="480" r:id="rId17"/>
    <p:sldId id="482" r:id="rId18"/>
    <p:sldId id="483" r:id="rId19"/>
    <p:sldId id="484" r:id="rId20"/>
    <p:sldId id="485" r:id="rId21"/>
    <p:sldId id="486" r:id="rId22"/>
    <p:sldId id="487" r:id="rId23"/>
    <p:sldId id="488" r:id="rId24"/>
    <p:sldId id="489" r:id="rId25"/>
    <p:sldId id="289" r:id="rId26"/>
    <p:sldId id="425" r:id="rId27"/>
    <p:sldId id="384" r:id="rId28"/>
    <p:sldId id="497" r:id="rId29"/>
    <p:sldId id="498" r:id="rId30"/>
    <p:sldId id="499" r:id="rId31"/>
    <p:sldId id="500" r:id="rId32"/>
    <p:sldId id="268" r:id="rId33"/>
    <p:sldId id="294" r:id="rId34"/>
    <p:sldId id="274" r:id="rId35"/>
    <p:sldId id="502" r:id="rId36"/>
    <p:sldId id="303" r:id="rId37"/>
    <p:sldId id="569" r:id="rId38"/>
    <p:sldId id="570" r:id="rId39"/>
    <p:sldId id="572" r:id="rId40"/>
    <p:sldId id="573" r:id="rId41"/>
    <p:sldId id="574" r:id="rId42"/>
    <p:sldId id="576" r:id="rId43"/>
    <p:sldId id="577" r:id="rId44"/>
    <p:sldId id="578" r:id="rId45"/>
    <p:sldId id="385" r:id="rId46"/>
    <p:sldId id="426" r:id="rId47"/>
    <p:sldId id="304" r:id="rId48"/>
    <p:sldId id="387" r:id="rId49"/>
    <p:sldId id="305" r:id="rId50"/>
    <p:sldId id="388" r:id="rId51"/>
    <p:sldId id="503" r:id="rId52"/>
    <p:sldId id="504" r:id="rId53"/>
    <p:sldId id="505" r:id="rId54"/>
    <p:sldId id="506" r:id="rId55"/>
    <p:sldId id="507" r:id="rId56"/>
    <p:sldId id="508" r:id="rId57"/>
    <p:sldId id="509" r:id="rId58"/>
    <p:sldId id="514" r:id="rId59"/>
    <p:sldId id="579" r:id="rId60"/>
    <p:sldId id="393" r:id="rId61"/>
    <p:sldId id="580" r:id="rId62"/>
    <p:sldId id="581" r:id="rId63"/>
    <p:sldId id="599" r:id="rId64"/>
    <p:sldId id="600" r:id="rId65"/>
    <p:sldId id="601" r:id="rId66"/>
    <p:sldId id="602" r:id="rId67"/>
    <p:sldId id="603" r:id="rId68"/>
    <p:sldId id="582" r:id="rId69"/>
    <p:sldId id="583" r:id="rId70"/>
    <p:sldId id="584" r:id="rId71"/>
    <p:sldId id="585" r:id="rId72"/>
    <p:sldId id="394" r:id="rId73"/>
    <p:sldId id="553" r:id="rId74"/>
    <p:sldId id="427" r:id="rId75"/>
    <p:sldId id="399" r:id="rId76"/>
    <p:sldId id="401" r:id="rId77"/>
    <p:sldId id="402" r:id="rId78"/>
    <p:sldId id="403" r:id="rId79"/>
    <p:sldId id="404" r:id="rId80"/>
    <p:sldId id="604" r:id="rId81"/>
    <p:sldId id="605" r:id="rId82"/>
    <p:sldId id="606" r:id="rId83"/>
    <p:sldId id="597" r:id="rId84"/>
    <p:sldId id="414" r:id="rId85"/>
    <p:sldId id="428" r:id="rId86"/>
    <p:sldId id="415" r:id="rId87"/>
    <p:sldId id="329" r:id="rId88"/>
    <p:sldId id="330" r:id="rId89"/>
    <p:sldId id="586" r:id="rId90"/>
    <p:sldId id="416" r:id="rId91"/>
    <p:sldId id="331" r:id="rId92"/>
    <p:sldId id="333" r:id="rId93"/>
    <p:sldId id="335" r:id="rId94"/>
    <p:sldId id="337" r:id="rId95"/>
    <p:sldId id="338" r:id="rId96"/>
    <p:sldId id="541" r:id="rId97"/>
    <p:sldId id="339" r:id="rId98"/>
    <p:sldId id="417" r:id="rId99"/>
    <p:sldId id="607" r:id="rId100"/>
    <p:sldId id="608" r:id="rId101"/>
    <p:sldId id="343" r:id="rId102"/>
    <p:sldId id="543" r:id="rId103"/>
    <p:sldId id="352" r:id="rId104"/>
    <p:sldId id="544" r:id="rId105"/>
    <p:sldId id="355" r:id="rId106"/>
    <p:sldId id="359" r:id="rId107"/>
    <p:sldId id="361" r:id="rId108"/>
    <p:sldId id="419" r:id="rId109"/>
    <p:sldId id="362" r:id="rId110"/>
    <p:sldId id="545" r:id="rId111"/>
    <p:sldId id="420" r:id="rId112"/>
    <p:sldId id="364" r:id="rId113"/>
    <p:sldId id="429" r:id="rId114"/>
    <p:sldId id="366" r:id="rId115"/>
    <p:sldId id="367" r:id="rId116"/>
    <p:sldId id="368" r:id="rId117"/>
    <p:sldId id="369" r:id="rId118"/>
    <p:sldId id="430" r:id="rId119"/>
    <p:sldId id="370" r:id="rId120"/>
    <p:sldId id="371" r:id="rId121"/>
    <p:sldId id="372" r:id="rId122"/>
    <p:sldId id="373" r:id="rId123"/>
    <p:sldId id="431" r:id="rId124"/>
    <p:sldId id="432" r:id="rId125"/>
    <p:sldId id="433" r:id="rId126"/>
    <p:sldId id="587" r:id="rId127"/>
    <p:sldId id="374" r:id="rId128"/>
    <p:sldId id="588" r:id="rId129"/>
    <p:sldId id="377" r:id="rId130"/>
    <p:sldId id="378" r:id="rId131"/>
    <p:sldId id="379" r:id="rId132"/>
    <p:sldId id="551" r:id="rId133"/>
    <p:sldId id="380" r:id="rId134"/>
    <p:sldId id="421" r:id="rId135"/>
    <p:sldId id="434" r:id="rId136"/>
    <p:sldId id="435" r:id="rId137"/>
    <p:sldId id="436" r:id="rId138"/>
    <p:sldId id="437" r:id="rId139"/>
    <p:sldId id="438" r:id="rId140"/>
    <p:sldId id="440" r:id="rId141"/>
    <p:sldId id="546" r:id="rId142"/>
    <p:sldId id="441" r:id="rId143"/>
    <p:sldId id="547" r:id="rId144"/>
    <p:sldId id="442" r:id="rId145"/>
    <p:sldId id="443" r:id="rId146"/>
    <p:sldId id="444" r:id="rId147"/>
    <p:sldId id="445" r:id="rId148"/>
    <p:sldId id="548" r:id="rId149"/>
    <p:sldId id="447" r:id="rId150"/>
    <p:sldId id="448" r:id="rId151"/>
    <p:sldId id="449" r:id="rId152"/>
    <p:sldId id="549" r:id="rId153"/>
    <p:sldId id="451" r:id="rId154"/>
    <p:sldId id="550" r:id="rId155"/>
    <p:sldId id="452" r:id="rId156"/>
    <p:sldId id="453" r:id="rId157"/>
    <p:sldId id="454" r:id="rId158"/>
    <p:sldId id="593" r:id="rId159"/>
    <p:sldId id="589" r:id="rId160"/>
    <p:sldId id="590" r:id="rId161"/>
    <p:sldId id="591" r:id="rId162"/>
    <p:sldId id="594" r:id="rId163"/>
    <p:sldId id="592" r:id="rId164"/>
    <p:sldId id="595" r:id="rId165"/>
    <p:sldId id="422" r:id="rId166"/>
    <p:sldId id="459" r:id="rId167"/>
    <p:sldId id="423" r:id="rId168"/>
    <p:sldId id="460" r:id="rId169"/>
    <p:sldId id="461" r:id="rId170"/>
    <p:sldId id="596" r:id="rId17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94660"/>
  </p:normalViewPr>
  <p:slideViewPr>
    <p:cSldViewPr>
      <p:cViewPr>
        <p:scale>
          <a:sx n="85" d="100"/>
          <a:sy n="85" d="100"/>
        </p:scale>
        <p:origin x="-2358" y="-582"/>
      </p:cViewPr>
      <p:guideLst>
        <p:guide orient="horz" pos="2160"/>
        <p:guide pos="2880"/>
      </p:guideLst>
    </p:cSldViewPr>
  </p:slideViewPr>
  <p:outlineViewPr>
    <p:cViewPr>
      <p:scale>
        <a:sx n="33" d="100"/>
        <a:sy n="33" d="100"/>
      </p:scale>
      <p:origin x="0" y="72792"/>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_rels/viewProps.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slide" Target="slides/slide1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pPr>
              <a:defRPr/>
            </a:pPr>
            <a:endParaRPr lang="en-US" altLang="zh-CN"/>
          </a:p>
        </p:txBody>
      </p:sp>
      <p:sp>
        <p:nvSpPr>
          <p:cNvPr id="1730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pPr>
              <a:defRPr/>
            </a:pPr>
            <a:fld id="{9E5C4BB4-AA95-4845-AF20-8C6A3C3CAAE3}" type="slidenum">
              <a:rPr lang="en-US" altLang="zh-CN"/>
              <a:pPr>
                <a:defRPr/>
              </a:pPr>
              <a:t>‹#›</a:t>
            </a:fld>
            <a:endParaRPr lang="en-US" altLang="zh-CN"/>
          </a:p>
        </p:txBody>
      </p:sp>
    </p:spTree>
    <p:extLst>
      <p:ext uri="{BB962C8B-B14F-4D97-AF65-F5344CB8AC3E}">
        <p14:creationId xmlns:p14="http://schemas.microsoft.com/office/powerpoint/2010/main" val="13133265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E5C4BB4-AA95-4845-AF20-8C6A3C3CAAE3}" type="slidenum">
              <a:rPr lang="en-US" altLang="zh-CN" smtClean="0"/>
              <a:pPr>
                <a:defRPr/>
              </a:pPr>
              <a:t>44</a:t>
            </a:fld>
            <a:endParaRPr lang="en-US" altLang="zh-CN"/>
          </a:p>
        </p:txBody>
      </p:sp>
    </p:spTree>
    <p:extLst>
      <p:ext uri="{BB962C8B-B14F-4D97-AF65-F5344CB8AC3E}">
        <p14:creationId xmlns:p14="http://schemas.microsoft.com/office/powerpoint/2010/main" val="875295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205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8" name="Rectangle 5"/>
          <p:cNvSpPr>
            <a:spLocks noGrp="1" noChangeArrowheads="1"/>
          </p:cNvSpPr>
          <p:nvPr>
            <p:ph type="dt" sz="half" idx="10"/>
          </p:nvPr>
        </p:nvSpPr>
        <p:spPr/>
        <p:txBody>
          <a:bodyPr/>
          <a:lstStyle>
            <a:lvl1pPr>
              <a:defRPr/>
            </a:lvl1pPr>
          </a:lstStyle>
          <a:p>
            <a:pPr>
              <a:defRPr/>
            </a:pPr>
            <a:fld id="{5CDD5715-B971-4050-AF62-1F4DF981593E}" type="datetime11">
              <a:rPr lang="zh-CN" altLang="en-US"/>
              <a:pPr>
                <a:defRPr/>
              </a:pPr>
              <a:t>09:28:34</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endParaRPr lang="en-US" altLang="zh-CN"/>
          </a:p>
        </p:txBody>
      </p:sp>
      <p:sp>
        <p:nvSpPr>
          <p:cNvPr id="40" name="Rectangle 7"/>
          <p:cNvSpPr>
            <a:spLocks noGrp="1" noChangeArrowheads="1"/>
          </p:cNvSpPr>
          <p:nvPr>
            <p:ph type="sldNum" sz="quarter" idx="12"/>
          </p:nvPr>
        </p:nvSpPr>
        <p:spPr/>
        <p:txBody>
          <a:bodyPr/>
          <a:lstStyle>
            <a:lvl1pPr>
              <a:defRPr/>
            </a:lvl1pPr>
          </a:lstStyle>
          <a:p>
            <a:pPr>
              <a:defRPr/>
            </a:pPr>
            <a:fld id="{1B31461D-7681-4848-852B-A190946FF5FD}" type="slidenum">
              <a:rPr lang="en-US" altLang="zh-CN"/>
              <a:pPr>
                <a:defRPr/>
              </a:pPr>
              <a:t>‹#›</a:t>
            </a:fld>
            <a:endParaRPr lang="en-US" altLang="zh-CN"/>
          </a:p>
        </p:txBody>
      </p:sp>
    </p:spTree>
    <p:extLst>
      <p:ext uri="{BB962C8B-B14F-4D97-AF65-F5344CB8AC3E}">
        <p14:creationId xmlns:p14="http://schemas.microsoft.com/office/powerpoint/2010/main" val="3280079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7141391D-C6F0-4E34-80CE-809DD71C24E9}" type="datetime11">
              <a:rPr lang="zh-CN" altLang="en-US"/>
              <a:pPr>
                <a:defRPr/>
              </a:pPr>
              <a:t>09:28:34</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C9ECA640-C883-49A3-B6E7-7762AF769E55}" type="slidenum">
              <a:rPr lang="en-US" altLang="zh-CN"/>
              <a:pPr>
                <a:defRPr/>
              </a:pPr>
              <a:t>‹#›</a:t>
            </a:fld>
            <a:endParaRPr lang="en-US" altLang="zh-CN"/>
          </a:p>
        </p:txBody>
      </p:sp>
    </p:spTree>
    <p:extLst>
      <p:ext uri="{BB962C8B-B14F-4D97-AF65-F5344CB8AC3E}">
        <p14:creationId xmlns:p14="http://schemas.microsoft.com/office/powerpoint/2010/main" val="139126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BB2EE4D6-D671-4A31-993B-36DC444F66D9}" type="datetime11">
              <a:rPr lang="zh-CN" altLang="en-US"/>
              <a:pPr>
                <a:defRPr/>
              </a:pPr>
              <a:t>09:28:34</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EB7F2F56-B732-4FE1-A0C7-7D5EB2E6839C}" type="slidenum">
              <a:rPr lang="en-US" altLang="zh-CN"/>
              <a:pPr>
                <a:defRPr/>
              </a:pPr>
              <a:t>‹#›</a:t>
            </a:fld>
            <a:endParaRPr lang="en-US" altLang="zh-CN"/>
          </a:p>
        </p:txBody>
      </p:sp>
    </p:spTree>
    <p:extLst>
      <p:ext uri="{BB962C8B-B14F-4D97-AF65-F5344CB8AC3E}">
        <p14:creationId xmlns:p14="http://schemas.microsoft.com/office/powerpoint/2010/main" val="3355777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fld id="{5038AFFD-7DD6-4A63-AF31-5F6522462C42}" type="datetime11">
              <a:rPr lang="zh-CN" altLang="en-US"/>
              <a:pPr>
                <a:defRPr/>
              </a:pPr>
              <a:t>09:28:34</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07912457-1E02-46DF-B4E9-7AECB0D79C56}" type="slidenum">
              <a:rPr lang="en-US" altLang="zh-CN"/>
              <a:pPr>
                <a:defRPr/>
              </a:pPr>
              <a:t>‹#›</a:t>
            </a:fld>
            <a:endParaRPr lang="en-US" altLang="zh-CN"/>
          </a:p>
        </p:txBody>
      </p:sp>
    </p:spTree>
    <p:extLst>
      <p:ext uri="{BB962C8B-B14F-4D97-AF65-F5344CB8AC3E}">
        <p14:creationId xmlns:p14="http://schemas.microsoft.com/office/powerpoint/2010/main" val="290738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fld id="{B696BFFF-A849-4DED-96BB-3C900E7C528E}" type="datetime11">
              <a:rPr lang="zh-CN" altLang="en-US"/>
              <a:pPr>
                <a:defRPr/>
              </a:pPr>
              <a:t>09:28:34</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D1FB8BB2-4305-42FE-8613-1C2D2635CD1B}" type="slidenum">
              <a:rPr lang="en-US" altLang="zh-CN"/>
              <a:pPr>
                <a:defRPr/>
              </a:pPr>
              <a:t>‹#›</a:t>
            </a:fld>
            <a:endParaRPr lang="en-US" altLang="zh-CN"/>
          </a:p>
        </p:txBody>
      </p:sp>
    </p:spTree>
    <p:extLst>
      <p:ext uri="{BB962C8B-B14F-4D97-AF65-F5344CB8AC3E}">
        <p14:creationId xmlns:p14="http://schemas.microsoft.com/office/powerpoint/2010/main" val="780017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fld id="{C5860A07-6838-44A7-AB7E-F7BC375EF7B7}" type="datetime11">
              <a:rPr lang="zh-CN" altLang="en-US"/>
              <a:pPr>
                <a:defRPr/>
              </a:pPr>
              <a:t>09:28:34</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1229862B-7EE5-4D58-8A5C-46AFF28B8C0A}" type="slidenum">
              <a:rPr lang="en-US" altLang="zh-CN"/>
              <a:pPr>
                <a:defRPr/>
              </a:pPr>
              <a:t>‹#›</a:t>
            </a:fld>
            <a:endParaRPr lang="en-US" altLang="zh-CN"/>
          </a:p>
        </p:txBody>
      </p:sp>
    </p:spTree>
    <p:extLst>
      <p:ext uri="{BB962C8B-B14F-4D97-AF65-F5344CB8AC3E}">
        <p14:creationId xmlns:p14="http://schemas.microsoft.com/office/powerpoint/2010/main" val="401756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fld id="{B4ABD4BB-AB13-485A-91D8-D074F10E28B9}" type="datetime11">
              <a:rPr lang="zh-CN" altLang="en-US"/>
              <a:pPr>
                <a:defRPr/>
              </a:pPr>
              <a:t>09:28:34</a:t>
            </a:fld>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D9B96253-C04F-4CF7-8E7F-AB53169B5A0A}" type="slidenum">
              <a:rPr lang="en-US" altLang="zh-CN"/>
              <a:pPr>
                <a:defRPr/>
              </a:pPr>
              <a:t>‹#›</a:t>
            </a:fld>
            <a:endParaRPr lang="en-US" altLang="zh-CN"/>
          </a:p>
        </p:txBody>
      </p:sp>
    </p:spTree>
    <p:extLst>
      <p:ext uri="{BB962C8B-B14F-4D97-AF65-F5344CB8AC3E}">
        <p14:creationId xmlns:p14="http://schemas.microsoft.com/office/powerpoint/2010/main" val="189432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fld id="{7D6F2A94-68AC-42CB-8AF3-E5ED9F3342C0}" type="datetime11">
              <a:rPr lang="zh-CN" altLang="en-US"/>
              <a:pPr>
                <a:defRPr/>
              </a:pPr>
              <a:t>09:28:34</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8A9134AC-D4B9-4F0E-9374-9AD9A314EABE}" type="slidenum">
              <a:rPr lang="en-US" altLang="zh-CN"/>
              <a:pPr>
                <a:defRPr/>
              </a:pPr>
              <a:t>‹#›</a:t>
            </a:fld>
            <a:endParaRPr lang="en-US" altLang="zh-CN"/>
          </a:p>
        </p:txBody>
      </p:sp>
    </p:spTree>
    <p:extLst>
      <p:ext uri="{BB962C8B-B14F-4D97-AF65-F5344CB8AC3E}">
        <p14:creationId xmlns:p14="http://schemas.microsoft.com/office/powerpoint/2010/main" val="2340311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98E552BD-6D4A-4019-8D1B-5950E2C73458}" type="datetime11">
              <a:rPr lang="zh-CN" altLang="en-US"/>
              <a:pPr>
                <a:defRPr/>
              </a:pPr>
              <a:t>09:28:34</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39033BBD-DB3B-4F64-8EA0-5819AB3A49D9}" type="slidenum">
              <a:rPr lang="en-US" altLang="zh-CN"/>
              <a:pPr>
                <a:defRPr/>
              </a:pPr>
              <a:t>‹#›</a:t>
            </a:fld>
            <a:endParaRPr lang="en-US" altLang="zh-CN"/>
          </a:p>
        </p:txBody>
      </p:sp>
    </p:spTree>
    <p:extLst>
      <p:ext uri="{BB962C8B-B14F-4D97-AF65-F5344CB8AC3E}">
        <p14:creationId xmlns:p14="http://schemas.microsoft.com/office/powerpoint/2010/main" val="3112796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1BA645DD-37B7-4646-9F49-4BF06AFB1D8E}" type="datetime11">
              <a:rPr lang="zh-CN" altLang="en-US"/>
              <a:pPr>
                <a:defRPr/>
              </a:pPr>
              <a:t>09:28:34</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2124EA5F-F624-47DB-A4BE-3DA4F72D2DC4}" type="slidenum">
              <a:rPr lang="en-US" altLang="zh-CN"/>
              <a:pPr>
                <a:defRPr/>
              </a:pPr>
              <a:t>‹#›</a:t>
            </a:fld>
            <a:endParaRPr lang="en-US" altLang="zh-CN"/>
          </a:p>
        </p:txBody>
      </p:sp>
    </p:spTree>
    <p:extLst>
      <p:ext uri="{BB962C8B-B14F-4D97-AF65-F5344CB8AC3E}">
        <p14:creationId xmlns:p14="http://schemas.microsoft.com/office/powerpoint/2010/main" val="2883018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59B1818E-D828-4092-9DC5-D2F2EBC690E6}" type="datetime11">
              <a:rPr lang="zh-CN" altLang="en-US"/>
              <a:pPr>
                <a:defRPr/>
              </a:pPr>
              <a:t>09:28:34</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6E9271AA-301F-4CA5-9AF0-4B32A24BCE0E}" type="slidenum">
              <a:rPr lang="en-US" altLang="zh-CN"/>
              <a:pPr>
                <a:defRPr/>
              </a:pPr>
              <a:t>‹#›</a:t>
            </a:fld>
            <a:endParaRPr lang="en-US" altLang="zh-CN"/>
          </a:p>
        </p:txBody>
      </p:sp>
    </p:spTree>
    <p:extLst>
      <p:ext uri="{BB962C8B-B14F-4D97-AF65-F5344CB8AC3E}">
        <p14:creationId xmlns:p14="http://schemas.microsoft.com/office/powerpoint/2010/main" val="101132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9" name="Rectangle 5"/>
          <p:cNvSpPr>
            <a:spLocks noGrp="1" noChangeArrowheads="1"/>
          </p:cNvSpPr>
          <p:nvPr>
            <p:ph type="dt" sz="half" idx="2"/>
          </p:nvPr>
        </p:nvSpPr>
        <p:spPr bwMode="auto">
          <a:xfrm>
            <a:off x="0" y="6524625"/>
            <a:ext cx="1187450" cy="317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800">
                <a:latin typeface="Arial" pitchFamily="34" charset="0"/>
              </a:defRPr>
            </a:lvl1pPr>
          </a:lstStyle>
          <a:p>
            <a:pPr>
              <a:defRPr/>
            </a:pPr>
            <a:fld id="{9E4A6909-2A78-4C49-BB47-31CDB767604E}" type="datetime11">
              <a:rPr lang="zh-CN" altLang="en-US"/>
              <a:pPr>
                <a:defRPr/>
              </a:pPr>
              <a:t>09:28:34</a:t>
            </a:fld>
            <a:endParaRPr lang="en-US" altLang="zh-CN"/>
          </a:p>
        </p:txBody>
      </p:sp>
      <p:sp>
        <p:nvSpPr>
          <p:cNvPr id="103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pitchFamily="34" charset="0"/>
              </a:defRPr>
            </a:lvl1pPr>
          </a:lstStyle>
          <a:p>
            <a:pPr>
              <a:defRPr/>
            </a:pPr>
            <a:endParaRPr lang="en-US" altLang="zh-CN"/>
          </a:p>
        </p:txBody>
      </p:sp>
      <p:sp>
        <p:nvSpPr>
          <p:cNvPr id="1031" name="Rectangle 7"/>
          <p:cNvSpPr>
            <a:spLocks noGrp="1" noChangeArrowheads="1"/>
          </p:cNvSpPr>
          <p:nvPr>
            <p:ph type="sldNum" sz="quarter" idx="4"/>
          </p:nvPr>
        </p:nvSpPr>
        <p:spPr bwMode="auto">
          <a:xfrm>
            <a:off x="7002463"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2000" b="1">
                <a:solidFill>
                  <a:srgbClr val="FF0000"/>
                </a:solidFill>
                <a:latin typeface="Arial" pitchFamily="34" charset="0"/>
              </a:defRPr>
            </a:lvl1pPr>
          </a:lstStyle>
          <a:p>
            <a:pPr>
              <a:defRPr/>
            </a:pPr>
            <a:fld id="{273D41AC-F9F7-43CA-BFA5-BA3F5955658C}" type="slidenum">
              <a:rPr lang="en-US" altLang="zh-CN"/>
              <a:pPr>
                <a:defRPr/>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spTree>
  </p:cSld>
  <p:clrMap bg1="lt1" tx1="dk1" bg2="lt2" tx2="dk2" accent1="accent1" accent2="accent2" accent3="accent3" accent4="accent4" accent5="accent5" accent6="accent6" hlink="hlink" folHlink="folHlink"/>
  <p:sldLayoutIdLst>
    <p:sldLayoutId id="2147483899"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iming>
    <p:tnLst>
      <p:par>
        <p:cTn id="1" dur="indefinite" restart="never" nodeType="tmRoot"/>
      </p:par>
    </p:tnLst>
  </p:timing>
  <p:hf hdr="0" ft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3-30.swf"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3-32.swf"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3-33.swf"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3-34.swf"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3-35.swf"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3-36.swf"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9.6.swf"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9.12.swf"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9.13.swf"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w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3-2.sw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3-3.swf"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3-5.sw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3-8.sw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3-12.swf"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3-13.swf"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3-15.swf"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3-17.swf"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3-18.swf"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wmf"/></Relationships>
</file>

<file path=ppt/slides/_rels/slide80.xml.rels><?xml version="1.0" encoding="UTF-8" standalone="yes"?>
<Relationships xmlns="http://schemas.openxmlformats.org/package/2006/relationships"><Relationship Id="rId3" Type="http://schemas.openxmlformats.org/officeDocument/2006/relationships/hyperlink" Target="3-21.swf"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3-22.swf"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3-23.swf"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3-24.swf"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3-1.swf"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3-26.swf"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3-27.swf"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3-28.swf"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3-29.sw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67544" y="476672"/>
            <a:ext cx="3970784" cy="796925"/>
          </a:xfrm>
        </p:spPr>
        <p:txBody>
          <a:bodyPr/>
          <a:lstStyle/>
          <a:p>
            <a:pPr eaLnBrk="1" hangingPunct="1">
              <a:defRPr/>
            </a:pPr>
            <a:r>
              <a:rPr lang="zh-CN" altLang="en-US" smtClean="0">
                <a:latin typeface="+mn-ea"/>
                <a:ea typeface="+mn-ea"/>
              </a:rPr>
              <a:t>第三章 存储系统</a:t>
            </a:r>
          </a:p>
        </p:txBody>
      </p:sp>
      <p:sp>
        <p:nvSpPr>
          <p:cNvPr id="3075" name="Rectangle 3"/>
          <p:cNvSpPr>
            <a:spLocks noGrp="1" noChangeArrowheads="1"/>
          </p:cNvSpPr>
          <p:nvPr>
            <p:ph type="body" idx="1"/>
          </p:nvPr>
        </p:nvSpPr>
        <p:spPr>
          <a:xfrm>
            <a:off x="611560" y="1412776"/>
            <a:ext cx="5194300" cy="4373562"/>
          </a:xfrm>
        </p:spPr>
        <p:txBody>
          <a:bodyPr/>
          <a:lstStyle/>
          <a:p>
            <a:pPr eaLnBrk="1" hangingPunct="1">
              <a:buFont typeface="Wingdings" pitchFamily="2" charset="2"/>
              <a:buNone/>
            </a:pPr>
            <a:r>
              <a:rPr lang="en-US" altLang="zh-CN" smtClean="0"/>
              <a:t>3.1 </a:t>
            </a:r>
            <a:r>
              <a:rPr lang="zh-CN" altLang="en-US" smtClean="0"/>
              <a:t>存储系统概述</a:t>
            </a:r>
          </a:p>
          <a:p>
            <a:pPr eaLnBrk="1" hangingPunct="1">
              <a:buFont typeface="Wingdings" pitchFamily="2" charset="2"/>
              <a:buNone/>
            </a:pPr>
            <a:r>
              <a:rPr lang="en-US" altLang="zh-CN" smtClean="0"/>
              <a:t>3.2 SRAM</a:t>
            </a:r>
            <a:r>
              <a:rPr lang="zh-CN" altLang="en-US" smtClean="0"/>
              <a:t>存储器</a:t>
            </a:r>
          </a:p>
          <a:p>
            <a:pPr eaLnBrk="1" hangingPunct="1">
              <a:buFont typeface="Wingdings" pitchFamily="2" charset="2"/>
              <a:buNone/>
            </a:pPr>
            <a:r>
              <a:rPr lang="en-US" altLang="zh-CN" smtClean="0"/>
              <a:t>3.3 DRAM</a:t>
            </a:r>
            <a:r>
              <a:rPr lang="zh-CN" altLang="en-US" smtClean="0"/>
              <a:t>存储器</a:t>
            </a:r>
          </a:p>
          <a:p>
            <a:pPr eaLnBrk="1" hangingPunct="1">
              <a:buFont typeface="Wingdings" pitchFamily="2" charset="2"/>
              <a:buNone/>
            </a:pPr>
            <a:r>
              <a:rPr lang="en-US" altLang="zh-CN" smtClean="0"/>
              <a:t>3.4 </a:t>
            </a:r>
            <a:r>
              <a:rPr lang="zh-CN" altLang="en-US" smtClean="0"/>
              <a:t>只读存储器</a:t>
            </a:r>
          </a:p>
          <a:p>
            <a:pPr eaLnBrk="1" hangingPunct="1">
              <a:buFont typeface="Wingdings" pitchFamily="2" charset="2"/>
              <a:buNone/>
            </a:pPr>
            <a:r>
              <a:rPr lang="en-US" altLang="zh-CN" smtClean="0">
                <a:cs typeface="Times New Roman" pitchFamily="18" charset="0"/>
              </a:rPr>
              <a:t>3</a:t>
            </a:r>
            <a:r>
              <a:rPr lang="en-US" altLang="zh-CN" smtClean="0"/>
              <a:t>.5 </a:t>
            </a:r>
            <a:r>
              <a:rPr lang="zh-CN" altLang="en-US" smtClean="0"/>
              <a:t>并行存储器</a:t>
            </a:r>
          </a:p>
          <a:p>
            <a:pPr eaLnBrk="1" hangingPunct="1">
              <a:buFont typeface="Wingdings" pitchFamily="2" charset="2"/>
              <a:buNone/>
            </a:pPr>
            <a:r>
              <a:rPr lang="en-US" altLang="zh-CN" smtClean="0">
                <a:cs typeface="Times New Roman" pitchFamily="18" charset="0"/>
              </a:rPr>
              <a:t>3</a:t>
            </a:r>
            <a:r>
              <a:rPr lang="en-US" altLang="zh-CN" smtClean="0"/>
              <a:t>.6 cache</a:t>
            </a:r>
            <a:r>
              <a:rPr lang="zh-CN" altLang="en-US" smtClean="0"/>
              <a:t>存储器 </a:t>
            </a:r>
            <a:endParaRPr lang="en-US" altLang="zh-CN" smtClean="0"/>
          </a:p>
          <a:p>
            <a:pPr eaLnBrk="1" hangingPunct="1">
              <a:buFont typeface="Wingdings" pitchFamily="2" charset="2"/>
              <a:buNone/>
            </a:pPr>
            <a:r>
              <a:rPr lang="en-US" altLang="zh-CN" smtClean="0"/>
              <a:t>3.7 </a:t>
            </a:r>
            <a:r>
              <a:rPr lang="zh-CN" altLang="en-US" smtClean="0"/>
              <a:t>虚拟存储器</a:t>
            </a:r>
            <a:endParaRPr lang="en-US" altLang="zh-CN" smtClean="0"/>
          </a:p>
          <a:p>
            <a:pPr eaLnBrk="1" hangingPunct="1">
              <a:buFont typeface="Wingdings" pitchFamily="2" charset="2"/>
              <a:buNone/>
            </a:pPr>
            <a:r>
              <a:rPr lang="en-US" altLang="zh-CN" smtClean="0"/>
              <a:t>3.8 </a:t>
            </a:r>
            <a:r>
              <a:rPr lang="zh-CN" altLang="en-US" smtClean="0"/>
              <a:t>奔腾系列机的虚存组织</a:t>
            </a:r>
            <a:endParaRPr lang="en-US" altLang="zh-CN" smtClean="0"/>
          </a:p>
        </p:txBody>
      </p:sp>
      <p:sp>
        <p:nvSpPr>
          <p:cNvPr id="3076"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307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7D6E7F1-7192-43D5-8E66-F033DCF624F4}" type="slidenum">
              <a:rPr lang="en-US" altLang="zh-CN" smtClean="0">
                <a:solidFill>
                  <a:srgbClr val="FF0000"/>
                </a:solidFill>
              </a:rPr>
              <a:pPr eaLnBrk="1" hangingPunct="1"/>
              <a:t>1</a:t>
            </a:fld>
            <a:endParaRPr lang="en-US" altLang="zh-CN" smtClean="0">
              <a:solidFill>
                <a:srgbClr val="FF0000"/>
              </a:solidFill>
            </a:endParaRPr>
          </a:p>
        </p:txBody>
      </p:sp>
      <p:sp>
        <p:nvSpPr>
          <p:cNvPr id="307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E74C03E-9645-42B0-9A89-DD2BB37B6F1C}" type="datetime11">
              <a:rPr lang="zh-CN" altLang="en-US" smtClean="0"/>
              <a:pPr eaLnBrk="1" hangingPunct="1"/>
              <a:t>09:28:34</a:t>
            </a:fld>
            <a:endParaRPr lang="en-US" altLang="zh-CN"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1363" name="Rectangle 3"/>
          <p:cNvSpPr>
            <a:spLocks noGrp="1" noChangeArrowheads="1"/>
          </p:cNvSpPr>
          <p:nvPr>
            <p:ph type="body" idx="1"/>
          </p:nvPr>
        </p:nvSpPr>
        <p:spPr>
          <a:xfrm>
            <a:off x="539750" y="1773238"/>
            <a:ext cx="7848600" cy="1943100"/>
          </a:xfrm>
        </p:spPr>
        <p:txBody>
          <a:bodyPr/>
          <a:lstStyle/>
          <a:p>
            <a:pPr marL="0" indent="0" eaLnBrk="1" hangingPunct="1">
              <a:lnSpc>
                <a:spcPct val="80000"/>
              </a:lnSpc>
              <a:buFontTx/>
              <a:buNone/>
              <a:defRPr/>
            </a:pPr>
            <a:r>
              <a:rPr lang="en-US" altLang="zh-CN" sz="2800" smtClean="0">
                <a:latin typeface="Times New Roman" pitchFamily="18" charset="0"/>
              </a:rPr>
              <a:t>1.</a:t>
            </a:r>
            <a:r>
              <a:rPr lang="zh-CN" altLang="en-US" sz="2800" smtClean="0">
                <a:latin typeface="Times New Roman" pitchFamily="18" charset="0"/>
              </a:rPr>
              <a:t>按与</a:t>
            </a:r>
            <a:r>
              <a:rPr lang="en-US" altLang="zh-CN" sz="2800" smtClean="0">
                <a:latin typeface="Times New Roman" pitchFamily="18" charset="0"/>
              </a:rPr>
              <a:t>CPU</a:t>
            </a:r>
            <a:r>
              <a:rPr lang="zh-CN" altLang="en-US" sz="2800" smtClean="0">
                <a:latin typeface="Times New Roman" pitchFamily="18" charset="0"/>
              </a:rPr>
              <a:t>的耦合程度分类</a:t>
            </a:r>
            <a:endParaRPr lang="en-US" altLang="zh-CN" sz="2800" smtClean="0">
              <a:latin typeface="Times New Roman" pitchFamily="18" charset="0"/>
            </a:endParaRPr>
          </a:p>
          <a:p>
            <a:pPr marL="0" indent="457200" eaLnBrk="1" hangingPunct="1">
              <a:buFontTx/>
              <a:buNone/>
              <a:defRPr/>
            </a:pPr>
            <a:r>
              <a:rPr lang="zh-CN" altLang="en-US" sz="2800" smtClean="0">
                <a:latin typeface="Times New Roman" pitchFamily="18" charset="0"/>
              </a:rPr>
              <a:t>根据存储器在计算机系统中所处的位置，可分为</a:t>
            </a:r>
            <a:r>
              <a:rPr lang="zh-CN" altLang="en-US" sz="2800" smtClean="0">
                <a:solidFill>
                  <a:srgbClr val="FF0000"/>
                </a:solidFill>
                <a:latin typeface="Times New Roman" pitchFamily="18" charset="0"/>
              </a:rPr>
              <a:t>内部存储器</a:t>
            </a:r>
            <a:r>
              <a:rPr lang="zh-CN" altLang="en-US" sz="2800" smtClean="0">
                <a:latin typeface="Times New Roman" pitchFamily="18" charset="0"/>
              </a:rPr>
              <a:t>和</a:t>
            </a:r>
            <a:r>
              <a:rPr lang="zh-CN" altLang="en-US" sz="2800" smtClean="0">
                <a:solidFill>
                  <a:srgbClr val="FF0000"/>
                </a:solidFill>
                <a:latin typeface="Times New Roman" pitchFamily="18" charset="0"/>
              </a:rPr>
              <a:t>外部存储器</a:t>
            </a:r>
            <a:r>
              <a:rPr lang="zh-CN" altLang="en-US" sz="2800" smtClean="0">
                <a:latin typeface="Times New Roman" pitchFamily="18" charset="0"/>
              </a:rPr>
              <a:t>。</a:t>
            </a:r>
            <a:r>
              <a:rPr lang="zh-CN" altLang="en-US" sz="2800" smtClean="0">
                <a:solidFill>
                  <a:srgbClr val="FF0000"/>
                </a:solidFill>
                <a:latin typeface="Times New Roman" pitchFamily="18" charset="0"/>
              </a:rPr>
              <a:t>内存</a:t>
            </a:r>
            <a:r>
              <a:rPr lang="zh-CN" altLang="en-US" sz="2800" smtClean="0">
                <a:latin typeface="Times New Roman" pitchFamily="18" charset="0"/>
              </a:rPr>
              <a:t>又可分为</a:t>
            </a:r>
            <a:r>
              <a:rPr lang="zh-CN" altLang="en-US" sz="2800" smtClean="0">
                <a:solidFill>
                  <a:srgbClr val="FF0000"/>
                </a:solidFill>
                <a:latin typeface="Times New Roman" pitchFamily="18" charset="0"/>
              </a:rPr>
              <a:t>主存</a:t>
            </a:r>
            <a:r>
              <a:rPr lang="zh-CN" altLang="en-US" sz="2800" smtClean="0">
                <a:latin typeface="Times New Roman" pitchFamily="18" charset="0"/>
              </a:rPr>
              <a:t>和</a:t>
            </a:r>
            <a:r>
              <a:rPr lang="zh-CN" altLang="en-US" sz="2800" smtClean="0">
                <a:solidFill>
                  <a:srgbClr val="FF0000"/>
                </a:solidFill>
                <a:latin typeface="Times New Roman" pitchFamily="18" charset="0"/>
              </a:rPr>
              <a:t>高速缓冲存储器</a:t>
            </a:r>
            <a:r>
              <a:rPr lang="zh-CN" altLang="en-US" sz="2800" smtClean="0">
                <a:latin typeface="Times New Roman" pitchFamily="18" charset="0"/>
              </a:rPr>
              <a:t>。</a:t>
            </a:r>
          </a:p>
        </p:txBody>
      </p:sp>
      <p:sp>
        <p:nvSpPr>
          <p:cNvPr id="12291" name="Rectangle 2"/>
          <p:cNvSpPr>
            <a:spLocks noGrp="1" noChangeArrowheads="1"/>
          </p:cNvSpPr>
          <p:nvPr>
            <p:ph type="title"/>
          </p:nvPr>
        </p:nvSpPr>
        <p:spPr>
          <a:xfrm>
            <a:off x="467544" y="548680"/>
            <a:ext cx="4762872" cy="724942"/>
          </a:xfrm>
        </p:spPr>
        <p:txBody>
          <a:bodyPr/>
          <a:lstStyle/>
          <a:p>
            <a:pPr eaLnBrk="1" hangingPunct="1"/>
            <a:r>
              <a:rPr lang="en-US" altLang="zh-CN" smtClean="0"/>
              <a:t>3.1.2 </a:t>
            </a:r>
            <a:r>
              <a:rPr lang="zh-CN" smtClean="0"/>
              <a:t>存储器的分类</a:t>
            </a:r>
            <a:endParaRPr lang="zh-CN" altLang="en-US" smtClean="0"/>
          </a:p>
        </p:txBody>
      </p:sp>
      <p:sp>
        <p:nvSpPr>
          <p:cNvPr id="1229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626B4FA-A799-4A42-9650-563B53CA3526}" type="slidenum">
              <a:rPr lang="en-US" altLang="zh-CN" smtClean="0">
                <a:solidFill>
                  <a:srgbClr val="FF0000"/>
                </a:solidFill>
              </a:rPr>
              <a:pPr eaLnBrk="1" hangingPunct="1"/>
              <a:t>10</a:t>
            </a:fld>
            <a:endParaRPr lang="en-US" altLang="zh-CN" smtClean="0">
              <a:solidFill>
                <a:srgbClr val="FF0000"/>
              </a:solidFill>
            </a:endParaRPr>
          </a:p>
        </p:txBody>
      </p:sp>
      <p:sp>
        <p:nvSpPr>
          <p:cNvPr id="1229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8F5A83F-B51C-49BD-8D2F-ED09B2581976}" type="datetime11">
              <a:rPr lang="zh-CN" altLang="en-US" smtClean="0"/>
              <a:pPr eaLnBrk="1" hangingPunct="1"/>
              <a:t>09:28:36</a:t>
            </a:fld>
            <a:endParaRPr lang="en-US" altLang="zh-CN" smtClean="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3AE9643-9A31-4BF1-A03F-34D7856B2372}" type="slidenum">
              <a:rPr lang="en-US" altLang="zh-CN" smtClean="0"/>
              <a:pPr eaLnBrk="1" hangingPunct="1"/>
              <a:t>100</a:t>
            </a:fld>
            <a:endParaRPr lang="en-US" altLang="zh-CN" smtClean="0"/>
          </a:p>
        </p:txBody>
      </p:sp>
      <p:pic>
        <p:nvPicPr>
          <p:cNvPr id="59395" name="Picture 2" descr="3a30">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13" y="1773238"/>
            <a:ext cx="7704137"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3"/>
          <p:cNvSpPr>
            <a:spLocks noGrp="1" noChangeArrowheads="1"/>
          </p:cNvSpPr>
          <p:nvPr>
            <p:ph type="title"/>
          </p:nvPr>
        </p:nvSpPr>
        <p:spPr>
          <a:xfrm>
            <a:off x="539552" y="1052736"/>
            <a:ext cx="5009182" cy="596999"/>
          </a:xfrm>
        </p:spPr>
        <p:txBody>
          <a:bodyPr/>
          <a:lstStyle/>
          <a:p>
            <a:pPr eaLnBrk="1" hangingPunct="1"/>
            <a:r>
              <a:rPr lang="en-US" altLang="zh-CN" sz="3200" smtClean="0"/>
              <a:t>3</a:t>
            </a:r>
            <a:r>
              <a:rPr lang="zh-CN" altLang="en-US" sz="3200" smtClean="0"/>
              <a:t>、二模块交叉存储器举例</a:t>
            </a:r>
          </a:p>
        </p:txBody>
      </p:sp>
      <p:sp>
        <p:nvSpPr>
          <p:cNvPr id="7" name="Rectangle 2"/>
          <p:cNvSpPr txBox="1">
            <a:spLocks noChangeArrowheads="1"/>
          </p:cNvSpPr>
          <p:nvPr/>
        </p:nvSpPr>
        <p:spPr bwMode="auto">
          <a:xfrm>
            <a:off x="457200" y="260648"/>
            <a:ext cx="5482952" cy="724942"/>
          </a:xfrm>
          <a:prstGeom prst="rect">
            <a:avLst/>
          </a:prstGeom>
          <a:noFill/>
          <a:ln w="9525">
            <a:noFill/>
            <a:miter lim="800000"/>
            <a:headEnd/>
            <a:tailEnd/>
          </a:ln>
        </p:spPr>
        <p:txBody>
          <a:bodyPr anchor="b"/>
          <a:lstStyle/>
          <a:p>
            <a:pPr>
              <a:defRPr/>
            </a:pPr>
            <a:r>
              <a:rPr lang="en-US" altLang="zh-CN" sz="3900" b="1" kern="0" dirty="0">
                <a:solidFill>
                  <a:schemeClr val="tx2"/>
                </a:solidFill>
                <a:latin typeface="+mj-lt"/>
                <a:ea typeface="+mj-ea"/>
                <a:cs typeface="+mj-cs"/>
              </a:rPr>
              <a:t>3.5.2 </a:t>
            </a:r>
            <a:r>
              <a:rPr lang="zh-CN" altLang="en-US" sz="3900" b="1" kern="0" dirty="0">
                <a:solidFill>
                  <a:schemeClr val="tx2"/>
                </a:solidFill>
                <a:latin typeface="+mj-lt"/>
                <a:ea typeface="+mj-ea"/>
                <a:cs typeface="+mj-cs"/>
              </a:rPr>
              <a:t>多模块交叉存储器</a:t>
            </a:r>
          </a:p>
        </p:txBody>
      </p:sp>
      <p:sp>
        <p:nvSpPr>
          <p:cNvPr id="59398" name="AutoShape 4">
            <a:hlinkClick r:id="" action="ppaction://noaction" highlightClick="1"/>
          </p:cNvPr>
          <p:cNvSpPr>
            <a:spLocks noChangeArrowheads="1"/>
          </p:cNvSpPr>
          <p:nvPr/>
        </p:nvSpPr>
        <p:spPr bwMode="auto">
          <a:xfrm>
            <a:off x="7143750" y="4643438"/>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Tree>
    <p:extLst>
      <p:ext uri="{BB962C8B-B14F-4D97-AF65-F5344CB8AC3E}">
        <p14:creationId xmlns:p14="http://schemas.microsoft.com/office/powerpoint/2010/main" val="2254635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en-US" altLang="zh-CN" smtClean="0"/>
              <a:t>3.6 cache</a:t>
            </a:r>
            <a:r>
              <a:rPr lang="zh-CN" altLang="en-US" smtClean="0"/>
              <a:t>存储器</a:t>
            </a:r>
          </a:p>
        </p:txBody>
      </p:sp>
      <p:sp>
        <p:nvSpPr>
          <p:cNvPr id="101379" name="Rectangle 3"/>
          <p:cNvSpPr>
            <a:spLocks noGrp="1" noChangeArrowheads="1"/>
          </p:cNvSpPr>
          <p:nvPr>
            <p:ph type="body" idx="1"/>
          </p:nvPr>
        </p:nvSpPr>
        <p:spPr/>
        <p:txBody>
          <a:bodyPr/>
          <a:lstStyle/>
          <a:p>
            <a:pPr eaLnBrk="1" hangingPunct="1">
              <a:buFont typeface="Wingdings" pitchFamily="2" charset="2"/>
              <a:buNone/>
            </a:pPr>
            <a:r>
              <a:rPr lang="zh-CN" altLang="zh-CN" b="1" smtClean="0"/>
              <a:t>3.6.1 </a:t>
            </a:r>
            <a:r>
              <a:rPr lang="en-US" altLang="zh-CN" b="1" smtClean="0"/>
              <a:t>cache</a:t>
            </a:r>
            <a:r>
              <a:rPr lang="zh-CN" altLang="en-US" b="1" smtClean="0"/>
              <a:t>基本原理</a:t>
            </a:r>
            <a:endParaRPr lang="en-US" altLang="zh-CN" b="1" smtClean="0"/>
          </a:p>
          <a:p>
            <a:pPr eaLnBrk="1" hangingPunct="1">
              <a:buFont typeface="Wingdings" pitchFamily="2" charset="2"/>
              <a:buNone/>
            </a:pPr>
            <a:r>
              <a:rPr lang="zh-CN" altLang="zh-CN" b="1" smtClean="0"/>
              <a:t>3.6.2 </a:t>
            </a:r>
            <a:r>
              <a:rPr lang="zh-CN" altLang="en-US" b="1" smtClean="0"/>
              <a:t>主存与</a:t>
            </a:r>
            <a:r>
              <a:rPr lang="en-US" altLang="zh-CN" b="1" smtClean="0"/>
              <a:t>cache</a:t>
            </a:r>
            <a:r>
              <a:rPr lang="zh-CN" altLang="en-US" b="1" smtClean="0"/>
              <a:t>的地址映射</a:t>
            </a:r>
            <a:endParaRPr lang="en-US" altLang="zh-CN" b="1" smtClean="0"/>
          </a:p>
          <a:p>
            <a:pPr eaLnBrk="1" hangingPunct="1">
              <a:buFont typeface="Wingdings" pitchFamily="2" charset="2"/>
              <a:buNone/>
            </a:pPr>
            <a:r>
              <a:rPr lang="zh-CN" altLang="zh-CN" b="1" smtClean="0"/>
              <a:t>3.6.3</a:t>
            </a:r>
            <a:r>
              <a:rPr lang="en-US" altLang="zh-CN" b="1" smtClean="0"/>
              <a:t> cache</a:t>
            </a:r>
            <a:r>
              <a:rPr lang="zh-CN" altLang="en-US" b="1" smtClean="0"/>
              <a:t>的替换策略</a:t>
            </a:r>
            <a:endParaRPr lang="en-US" altLang="zh-CN" b="1" smtClean="0"/>
          </a:p>
          <a:p>
            <a:pPr eaLnBrk="1" hangingPunct="1">
              <a:buFont typeface="Wingdings" pitchFamily="2" charset="2"/>
              <a:buNone/>
            </a:pPr>
            <a:r>
              <a:rPr lang="zh-CN" altLang="zh-CN" b="1" smtClean="0"/>
              <a:t>3.6.4 </a:t>
            </a:r>
            <a:r>
              <a:rPr lang="en-US" altLang="zh-CN" b="1" smtClean="0"/>
              <a:t>cache</a:t>
            </a:r>
            <a:r>
              <a:rPr lang="zh-CN" altLang="en-US" b="1" smtClean="0"/>
              <a:t>的写操作策略</a:t>
            </a:r>
            <a:endParaRPr lang="en-US" altLang="zh-CN" b="1" smtClean="0"/>
          </a:p>
          <a:p>
            <a:pPr eaLnBrk="1" hangingPunct="1">
              <a:buFont typeface="Wingdings" pitchFamily="2" charset="2"/>
              <a:buNone/>
            </a:pPr>
            <a:r>
              <a:rPr lang="zh-CN" altLang="zh-CN" b="1" smtClean="0"/>
              <a:t>3.6.5</a:t>
            </a:r>
            <a:r>
              <a:rPr lang="en-US" altLang="zh-CN" b="1" smtClean="0"/>
              <a:t> Pentium4</a:t>
            </a:r>
            <a:r>
              <a:rPr lang="zh-CN" altLang="en-US" b="1" smtClean="0"/>
              <a:t>的</a:t>
            </a:r>
            <a:r>
              <a:rPr lang="en-US" altLang="zh-CN" b="1" smtClean="0"/>
              <a:t>cache</a:t>
            </a:r>
            <a:r>
              <a:rPr lang="zh-CN" altLang="en-US" b="1" smtClean="0"/>
              <a:t>组织</a:t>
            </a:r>
            <a:endParaRPr lang="en-US" altLang="zh-CN" b="1" smtClean="0"/>
          </a:p>
          <a:p>
            <a:pPr eaLnBrk="1" hangingPunct="1">
              <a:buFont typeface="Wingdings" pitchFamily="2" charset="2"/>
              <a:buNone/>
            </a:pPr>
            <a:r>
              <a:rPr lang="zh-CN" altLang="zh-CN" b="1" smtClean="0"/>
              <a:t>3.6.6</a:t>
            </a:r>
            <a:r>
              <a:rPr lang="en-US" altLang="zh-CN" b="1" smtClean="0"/>
              <a:t> </a:t>
            </a:r>
            <a:r>
              <a:rPr lang="zh-CN" altLang="en-US" b="1" smtClean="0"/>
              <a:t>使用多级</a:t>
            </a:r>
            <a:r>
              <a:rPr lang="en-US" altLang="zh-CN" b="1" smtClean="0"/>
              <a:t>cache</a:t>
            </a:r>
            <a:r>
              <a:rPr lang="zh-CN" altLang="en-US" b="1" smtClean="0"/>
              <a:t>减少缺失损失</a:t>
            </a:r>
            <a:endParaRPr lang="zh-CN" altLang="en-US" smtClean="0"/>
          </a:p>
        </p:txBody>
      </p:sp>
      <p:sp>
        <p:nvSpPr>
          <p:cNvPr id="10138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92F4D61-E2F7-47F3-93DC-C4CF6B0DB57C}" type="slidenum">
              <a:rPr lang="en-US" altLang="zh-CN" smtClean="0">
                <a:solidFill>
                  <a:srgbClr val="FF0000"/>
                </a:solidFill>
              </a:rPr>
              <a:pPr eaLnBrk="1" hangingPunct="1"/>
              <a:t>101</a:t>
            </a:fld>
            <a:endParaRPr lang="en-US" altLang="zh-CN" smtClean="0">
              <a:solidFill>
                <a:srgbClr val="FF0000"/>
              </a:solidFill>
            </a:endParaRPr>
          </a:p>
        </p:txBody>
      </p:sp>
      <p:sp>
        <p:nvSpPr>
          <p:cNvPr id="10138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8500812-E6D3-479E-AAAF-9CC89F1600AC}"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9" name="Rectangle 3"/>
          <p:cNvSpPr>
            <a:spLocks noGrp="1" noChangeArrowheads="1"/>
          </p:cNvSpPr>
          <p:nvPr>
            <p:ph type="body" idx="1"/>
          </p:nvPr>
        </p:nvSpPr>
        <p:spPr>
          <a:xfrm>
            <a:off x="395288" y="1268413"/>
            <a:ext cx="8077200" cy="2305050"/>
          </a:xfrm>
        </p:spPr>
        <p:txBody>
          <a:bodyPr/>
          <a:lstStyle/>
          <a:p>
            <a:pPr marL="0" indent="0" eaLnBrk="1" hangingPunct="1">
              <a:lnSpc>
                <a:spcPct val="90000"/>
              </a:lnSpc>
              <a:buFont typeface="Wingdings" pitchFamily="2" charset="2"/>
              <a:buNone/>
              <a:defRPr/>
            </a:pPr>
            <a:r>
              <a:rPr lang="en-US" altLang="zh-CN" sz="2800" smtClean="0"/>
              <a:t>1.cache</a:t>
            </a:r>
            <a:r>
              <a:rPr lang="zh-CN" altLang="en-US" sz="2800" smtClean="0"/>
              <a:t>的功能</a:t>
            </a:r>
            <a:r>
              <a:rPr lang="en-US" altLang="zh-CN" sz="2800" smtClean="0">
                <a:latin typeface="Times New Roman" pitchFamily="18" charset="0"/>
              </a:rPr>
              <a:t>	</a:t>
            </a:r>
          </a:p>
          <a:p>
            <a:pPr marL="0" indent="457200" eaLnBrk="1" hangingPunct="1">
              <a:spcBef>
                <a:spcPts val="600"/>
              </a:spcBef>
              <a:buFontTx/>
              <a:buNone/>
              <a:defRPr/>
            </a:pPr>
            <a:r>
              <a:rPr lang="zh-CN" altLang="en-US" sz="2800" smtClean="0">
                <a:latin typeface="Times New Roman" pitchFamily="18" charset="0"/>
              </a:rPr>
              <a:t>高速缓冲技术就是利用程序的局部性原理，把程序中正在使用的</a:t>
            </a:r>
            <a:r>
              <a:rPr lang="zh-CN" altLang="en-US" sz="2800">
                <a:latin typeface="Times New Roman" pitchFamily="18" charset="0"/>
              </a:rPr>
              <a:t>信息</a:t>
            </a:r>
            <a:r>
              <a:rPr lang="zh-CN" altLang="en-US" sz="2800" smtClean="0">
                <a:latin typeface="Times New Roman" pitchFamily="18" charset="0"/>
              </a:rPr>
              <a:t>存放在一个高速的容量较小的</a:t>
            </a:r>
            <a:r>
              <a:rPr lang="en-US" altLang="zh-CN" sz="2800" smtClean="0">
                <a:latin typeface="Times New Roman" pitchFamily="18" charset="0"/>
                <a:cs typeface="Times New Roman" pitchFamily="18" charset="0"/>
              </a:rPr>
              <a:t>cache</a:t>
            </a:r>
            <a:r>
              <a:rPr lang="zh-CN" altLang="en-US" sz="2800" smtClean="0">
                <a:latin typeface="Times New Roman" pitchFamily="18" charset="0"/>
              </a:rPr>
              <a:t>中，使</a:t>
            </a:r>
            <a:r>
              <a:rPr lang="en-US" altLang="zh-CN" sz="2800" smtClean="0">
                <a:latin typeface="Times New Roman" pitchFamily="18" charset="0"/>
                <a:cs typeface="Times New Roman" pitchFamily="18" charset="0"/>
              </a:rPr>
              <a:t>CPU</a:t>
            </a:r>
            <a:r>
              <a:rPr lang="zh-CN" altLang="en-US" sz="2800" smtClean="0">
                <a:latin typeface="Times New Roman" pitchFamily="18" charset="0"/>
              </a:rPr>
              <a:t>的访存操作大多数针对</a:t>
            </a:r>
            <a:r>
              <a:rPr lang="en-US" altLang="zh-CN" sz="2800" smtClean="0">
                <a:latin typeface="Times New Roman" pitchFamily="18" charset="0"/>
                <a:cs typeface="Times New Roman" pitchFamily="18" charset="0"/>
              </a:rPr>
              <a:t>cache</a:t>
            </a:r>
            <a:r>
              <a:rPr lang="zh-CN" altLang="en-US" sz="2800" smtClean="0">
                <a:latin typeface="Times New Roman" pitchFamily="18" charset="0"/>
              </a:rPr>
              <a:t>进行，从而使程序的执行速度大大提高。</a:t>
            </a:r>
          </a:p>
        </p:txBody>
      </p:sp>
      <p:pic>
        <p:nvPicPr>
          <p:cNvPr id="1024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463" y="3500438"/>
            <a:ext cx="6564312"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0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E57135-C61E-4337-A89B-3251604E118C}" type="slidenum">
              <a:rPr lang="en-US" altLang="zh-CN" smtClean="0">
                <a:solidFill>
                  <a:srgbClr val="FF0000"/>
                </a:solidFill>
              </a:rPr>
              <a:pPr eaLnBrk="1" hangingPunct="1"/>
              <a:t>102</a:t>
            </a:fld>
            <a:endParaRPr lang="en-US" altLang="zh-CN" smtClean="0">
              <a:solidFill>
                <a:srgbClr val="FF0000"/>
              </a:solidFill>
            </a:endParaRPr>
          </a:p>
        </p:txBody>
      </p:sp>
      <p:sp>
        <p:nvSpPr>
          <p:cNvPr id="10240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C1A009A-D011-4359-A65C-27C624E86A2A}" type="datetime11">
              <a:rPr lang="zh-CN" altLang="en-US" smtClean="0"/>
              <a:pPr eaLnBrk="1" hangingPunct="1"/>
              <a:t>09:28:41</a:t>
            </a:fld>
            <a:endParaRPr lang="en-US" altLang="zh-CN" smtClean="0"/>
          </a:p>
        </p:txBody>
      </p:sp>
      <p:sp>
        <p:nvSpPr>
          <p:cNvPr id="102406" name="Rectangle 2"/>
          <p:cNvSpPr>
            <a:spLocks noGrp="1" noChangeArrowheads="1"/>
          </p:cNvSpPr>
          <p:nvPr>
            <p:ph type="title"/>
          </p:nvPr>
        </p:nvSpPr>
        <p:spPr>
          <a:xfrm>
            <a:off x="468313" y="188913"/>
            <a:ext cx="4967287" cy="796925"/>
          </a:xfrm>
        </p:spPr>
        <p:txBody>
          <a:bodyPr/>
          <a:lstStyle/>
          <a:p>
            <a:pPr eaLnBrk="1" hangingPunct="1"/>
            <a:r>
              <a:rPr lang="en-US" altLang="zh-CN" smtClean="0"/>
              <a:t>3.6.1 cache</a:t>
            </a:r>
            <a:r>
              <a:rPr lang="zh-CN" altLang="en-US" smtClean="0"/>
              <a:t>基本原理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9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92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type="body" idx="1"/>
          </p:nvPr>
        </p:nvSpPr>
        <p:spPr>
          <a:xfrm>
            <a:off x="468313" y="1700213"/>
            <a:ext cx="8229600" cy="3889027"/>
          </a:xfrm>
        </p:spPr>
        <p:txBody>
          <a:bodyPr/>
          <a:lstStyle/>
          <a:p>
            <a:pPr eaLnBrk="1" hangingPunct="1">
              <a:buFont typeface="Wingdings" pitchFamily="2" charset="2"/>
              <a:buNone/>
            </a:pPr>
            <a:r>
              <a:rPr lang="en-US" altLang="zh-CN" smtClean="0"/>
              <a:t>1.cache</a:t>
            </a:r>
            <a:r>
              <a:rPr lang="zh-CN" altLang="en-US" smtClean="0"/>
              <a:t>的功能</a:t>
            </a:r>
            <a:endParaRPr lang="en-US" altLang="zh-CN" smtClean="0"/>
          </a:p>
          <a:p>
            <a:pPr lvl="1" eaLnBrk="1" hangingPunct="1">
              <a:buClr>
                <a:schemeClr val="tx1"/>
              </a:buClr>
              <a:buFont typeface="Wingdings" pitchFamily="2" charset="2"/>
              <a:buChar char="n"/>
            </a:pPr>
            <a:r>
              <a:rPr lang="zh-CN" altLang="en-US" smtClean="0"/>
              <a:t>解决</a:t>
            </a:r>
            <a:r>
              <a:rPr lang="en-US" altLang="zh-CN" smtClean="0"/>
              <a:t>CPU</a:t>
            </a:r>
            <a:r>
              <a:rPr lang="zh-CN" altLang="en-US" smtClean="0"/>
              <a:t>和主存之间的速度不匹配问题</a:t>
            </a:r>
            <a:endParaRPr lang="en-US" altLang="zh-CN" smtClean="0"/>
          </a:p>
          <a:p>
            <a:pPr lvl="1" eaLnBrk="1" hangingPunct="1">
              <a:buClr>
                <a:schemeClr val="tx1"/>
              </a:buClr>
              <a:buFont typeface="Wingdings" pitchFamily="2" charset="2"/>
              <a:buChar char="n"/>
            </a:pPr>
            <a:r>
              <a:rPr lang="zh-CN" altLang="en-US" smtClean="0"/>
              <a:t>一般采用高速的</a:t>
            </a:r>
            <a:r>
              <a:rPr lang="en-US" altLang="zh-CN" smtClean="0"/>
              <a:t>SRAM</a:t>
            </a:r>
            <a:r>
              <a:rPr lang="zh-CN" altLang="en-US" smtClean="0"/>
              <a:t>构成</a:t>
            </a:r>
            <a:endParaRPr lang="en-US" altLang="zh-CN" smtClean="0"/>
          </a:p>
          <a:p>
            <a:pPr lvl="1" eaLnBrk="1" hangingPunct="1">
              <a:buClr>
                <a:schemeClr val="tx1"/>
              </a:buClr>
              <a:buFont typeface="Wingdings" pitchFamily="2" charset="2"/>
              <a:buChar char="n"/>
            </a:pPr>
            <a:r>
              <a:rPr lang="en-US" altLang="zh-CN" smtClean="0"/>
              <a:t>CPU</a:t>
            </a:r>
            <a:r>
              <a:rPr lang="zh-CN" altLang="en-US" smtClean="0"/>
              <a:t>和主存之间的速度差别很大采用两级或多级</a:t>
            </a:r>
            <a:r>
              <a:rPr lang="en-US" altLang="zh-CN" smtClean="0"/>
              <a:t>cache</a:t>
            </a:r>
            <a:r>
              <a:rPr lang="zh-CN" altLang="en-US" smtClean="0"/>
              <a:t>系统</a:t>
            </a:r>
          </a:p>
          <a:p>
            <a:pPr lvl="1" eaLnBrk="1" hangingPunct="1">
              <a:buClr>
                <a:schemeClr val="tx1"/>
              </a:buClr>
              <a:buFont typeface="Wingdings" pitchFamily="2" charset="2"/>
              <a:buChar char="n"/>
            </a:pPr>
            <a:r>
              <a:rPr lang="zh-CN" altLang="en-US" smtClean="0"/>
              <a:t>早期的一级</a:t>
            </a:r>
            <a:r>
              <a:rPr lang="en-US" altLang="zh-CN" smtClean="0"/>
              <a:t>cache</a:t>
            </a:r>
            <a:r>
              <a:rPr lang="zh-CN" altLang="en-US" smtClean="0"/>
              <a:t>在</a:t>
            </a:r>
            <a:r>
              <a:rPr lang="en-US" altLang="zh-CN" smtClean="0"/>
              <a:t>CPU</a:t>
            </a:r>
            <a:r>
              <a:rPr lang="zh-CN" altLang="en-US" smtClean="0"/>
              <a:t>内，二级在主板上</a:t>
            </a:r>
          </a:p>
          <a:p>
            <a:pPr lvl="1" eaLnBrk="1" hangingPunct="1">
              <a:buClr>
                <a:schemeClr val="tx1"/>
              </a:buClr>
              <a:buFont typeface="Wingdings" pitchFamily="2" charset="2"/>
              <a:buChar char="n"/>
            </a:pPr>
            <a:r>
              <a:rPr lang="zh-CN" altLang="en-US" smtClean="0"/>
              <a:t>现在的</a:t>
            </a:r>
            <a:r>
              <a:rPr lang="en-US" altLang="zh-CN" smtClean="0"/>
              <a:t>CPU</a:t>
            </a:r>
            <a:r>
              <a:rPr lang="zh-CN" altLang="en-US" smtClean="0"/>
              <a:t>内带</a:t>
            </a:r>
            <a:r>
              <a:rPr lang="en-US" altLang="zh-CN" smtClean="0"/>
              <a:t>L1 cache</a:t>
            </a:r>
            <a:r>
              <a:rPr lang="zh-CN" altLang="en-US" smtClean="0"/>
              <a:t>和</a:t>
            </a:r>
            <a:r>
              <a:rPr lang="en-US" altLang="zh-CN" smtClean="0"/>
              <a:t>L2 cache</a:t>
            </a:r>
          </a:p>
          <a:p>
            <a:pPr lvl="1" eaLnBrk="1" hangingPunct="1">
              <a:buClr>
                <a:schemeClr val="tx1"/>
              </a:buClr>
              <a:buFont typeface="Wingdings" pitchFamily="2" charset="2"/>
              <a:buChar char="n"/>
            </a:pPr>
            <a:r>
              <a:rPr lang="zh-CN" altLang="en-US" smtClean="0"/>
              <a:t>全由硬件调度，对用户透明</a:t>
            </a:r>
          </a:p>
        </p:txBody>
      </p:sp>
      <p:sp>
        <p:nvSpPr>
          <p:cNvPr id="10342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1F62E4E-35A7-483D-8BBE-383BEA896491}" type="slidenum">
              <a:rPr lang="en-US" altLang="zh-CN" smtClean="0">
                <a:solidFill>
                  <a:srgbClr val="FF0000"/>
                </a:solidFill>
              </a:rPr>
              <a:pPr eaLnBrk="1" hangingPunct="1"/>
              <a:t>103</a:t>
            </a:fld>
            <a:endParaRPr lang="en-US" altLang="zh-CN" smtClean="0">
              <a:solidFill>
                <a:srgbClr val="FF0000"/>
              </a:solidFill>
            </a:endParaRPr>
          </a:p>
        </p:txBody>
      </p:sp>
      <p:sp>
        <p:nvSpPr>
          <p:cNvPr id="10342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B36FD8B-4133-4C6E-807C-94FAB03F272F}" type="datetime11">
              <a:rPr lang="zh-CN" altLang="en-US" smtClean="0"/>
              <a:pPr eaLnBrk="1" hangingPunct="1"/>
              <a:t>09:28:41</a:t>
            </a:fld>
            <a:endParaRPr lang="en-US" altLang="zh-CN" smtClean="0"/>
          </a:p>
        </p:txBody>
      </p:sp>
      <p:sp>
        <p:nvSpPr>
          <p:cNvPr id="103429" name="Rectangle 2"/>
          <p:cNvSpPr>
            <a:spLocks noGrp="1" noChangeArrowheads="1"/>
          </p:cNvSpPr>
          <p:nvPr>
            <p:ph type="title"/>
          </p:nvPr>
        </p:nvSpPr>
        <p:spPr>
          <a:xfrm>
            <a:off x="467544" y="404664"/>
            <a:ext cx="4967287" cy="796925"/>
          </a:xfrm>
        </p:spPr>
        <p:txBody>
          <a:bodyPr/>
          <a:lstStyle/>
          <a:p>
            <a:pPr eaLnBrk="1" hangingPunct="1"/>
            <a:r>
              <a:rPr lang="en-US" altLang="zh-CN" smtClean="0"/>
              <a:t>3.6.1 cache</a:t>
            </a:r>
            <a:r>
              <a:rPr lang="zh-CN" altLang="en-US" smtClean="0"/>
              <a:t>基本原理</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9" name="Rectangle 3"/>
          <p:cNvSpPr>
            <a:spLocks noGrp="1" noChangeArrowheads="1"/>
          </p:cNvSpPr>
          <p:nvPr>
            <p:ph type="body" idx="1"/>
          </p:nvPr>
        </p:nvSpPr>
        <p:spPr>
          <a:xfrm>
            <a:off x="395288" y="1700213"/>
            <a:ext cx="8077200" cy="2376487"/>
          </a:xfrm>
        </p:spPr>
        <p:txBody>
          <a:bodyPr/>
          <a:lstStyle/>
          <a:p>
            <a:pPr marL="0" indent="0" eaLnBrk="1" hangingPunct="1">
              <a:buFontTx/>
              <a:buNone/>
            </a:pPr>
            <a:r>
              <a:rPr lang="en-US" altLang="zh-CN" sz="2800" smtClean="0">
                <a:latin typeface="Times New Roman" pitchFamily="18" charset="0"/>
              </a:rPr>
              <a:t>2.cache</a:t>
            </a:r>
            <a:r>
              <a:rPr lang="zh-CN" altLang="en-US" sz="2800" smtClean="0">
                <a:latin typeface="Times New Roman" pitchFamily="18" charset="0"/>
              </a:rPr>
              <a:t>的基本原理</a:t>
            </a:r>
          </a:p>
          <a:p>
            <a:pPr marL="0" indent="0" eaLnBrk="1" hangingPunct="1">
              <a:buFontTx/>
              <a:buNone/>
            </a:pPr>
            <a:r>
              <a:rPr lang="en-US" altLang="zh-CN" sz="2800" smtClean="0">
                <a:latin typeface="Times New Roman" pitchFamily="18" charset="0"/>
              </a:rPr>
              <a:t>	cache</a:t>
            </a:r>
            <a:r>
              <a:rPr lang="zh-CN" altLang="en-US" sz="2800" smtClean="0">
                <a:latin typeface="Times New Roman" pitchFamily="18" charset="0"/>
              </a:rPr>
              <a:t>和主存都被分成若干个大小相等的块，每块由若干字节组成。由于</a:t>
            </a:r>
            <a:r>
              <a:rPr lang="en-US" altLang="zh-CN" sz="2800" smtClean="0">
                <a:latin typeface="Times New Roman" pitchFamily="18" charset="0"/>
              </a:rPr>
              <a:t>cache</a:t>
            </a:r>
            <a:r>
              <a:rPr lang="zh-CN" altLang="en-US" sz="2800" smtClean="0">
                <a:latin typeface="Times New Roman" pitchFamily="18" charset="0"/>
              </a:rPr>
              <a:t>的容量远小于主存的容量，它保存的信息只是主存中最活跃的若干块的</a:t>
            </a:r>
            <a:r>
              <a:rPr lang="zh-CN" altLang="en-US" sz="2800" smtClean="0">
                <a:solidFill>
                  <a:srgbClr val="FF3300"/>
                </a:solidFill>
                <a:latin typeface="Times New Roman" pitchFamily="18" charset="0"/>
              </a:rPr>
              <a:t>副本</a:t>
            </a:r>
            <a:r>
              <a:rPr lang="zh-CN" altLang="en-US" sz="2800" smtClean="0">
                <a:latin typeface="Times New Roman" pitchFamily="18" charset="0"/>
              </a:rPr>
              <a:t>。</a:t>
            </a:r>
          </a:p>
        </p:txBody>
      </p:sp>
      <p:sp>
        <p:nvSpPr>
          <p:cNvPr id="10445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73B973E-F64C-4D33-BFCB-334EFDDB4921}" type="slidenum">
              <a:rPr lang="en-US" altLang="zh-CN" smtClean="0">
                <a:solidFill>
                  <a:srgbClr val="FF0000"/>
                </a:solidFill>
              </a:rPr>
              <a:pPr eaLnBrk="1" hangingPunct="1"/>
              <a:t>104</a:t>
            </a:fld>
            <a:endParaRPr lang="en-US" altLang="zh-CN" smtClean="0">
              <a:solidFill>
                <a:srgbClr val="FF0000"/>
              </a:solidFill>
            </a:endParaRPr>
          </a:p>
        </p:txBody>
      </p:sp>
      <p:sp>
        <p:nvSpPr>
          <p:cNvPr id="10445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C77B7B6-6E5A-4445-A532-30D6A6F63B66}" type="datetime11">
              <a:rPr lang="zh-CN" altLang="en-US" smtClean="0"/>
              <a:pPr eaLnBrk="1" hangingPunct="1"/>
              <a:t>09:28:41</a:t>
            </a:fld>
            <a:endParaRPr lang="en-US" altLang="zh-CN" smtClean="0"/>
          </a:p>
        </p:txBody>
      </p:sp>
      <p:sp>
        <p:nvSpPr>
          <p:cNvPr id="104453" name="Rectangle 2"/>
          <p:cNvSpPr>
            <a:spLocks noGrp="1" noChangeArrowheads="1"/>
          </p:cNvSpPr>
          <p:nvPr>
            <p:ph type="title"/>
          </p:nvPr>
        </p:nvSpPr>
        <p:spPr>
          <a:xfrm>
            <a:off x="468313" y="188913"/>
            <a:ext cx="4967287" cy="796925"/>
          </a:xfrm>
        </p:spPr>
        <p:txBody>
          <a:bodyPr/>
          <a:lstStyle/>
          <a:p>
            <a:pPr eaLnBrk="1" hangingPunct="1"/>
            <a:r>
              <a:rPr lang="en-US" altLang="zh-CN" smtClean="0"/>
              <a:t>3.6.1 cache</a:t>
            </a:r>
            <a:r>
              <a:rPr lang="zh-CN" altLang="en-US" smtClean="0"/>
              <a:t>基本原理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9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92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299"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3"/>
          <p:cNvSpPr>
            <a:spLocks noGrp="1" noChangeArrowheads="1"/>
          </p:cNvSpPr>
          <p:nvPr>
            <p:ph type="body" idx="1"/>
          </p:nvPr>
        </p:nvSpPr>
        <p:spPr>
          <a:xfrm>
            <a:off x="395536" y="1700808"/>
            <a:ext cx="4017963" cy="4176712"/>
          </a:xfrm>
        </p:spPr>
        <p:txBody>
          <a:bodyPr/>
          <a:lstStyle/>
          <a:p>
            <a:pPr marL="0" indent="0" eaLnBrk="1" hangingPunct="1">
              <a:buFont typeface="Wingdings" pitchFamily="2" charset="2"/>
              <a:buNone/>
            </a:pPr>
            <a:r>
              <a:rPr lang="en-US" altLang="zh-CN" sz="2000" smtClean="0"/>
              <a:t>CPU</a:t>
            </a:r>
            <a:r>
              <a:rPr lang="zh-CN" altLang="en-US" sz="2000" smtClean="0"/>
              <a:t>与</a:t>
            </a:r>
            <a:r>
              <a:rPr lang="en-US" altLang="zh-CN" sz="2000" smtClean="0"/>
              <a:t>cache</a:t>
            </a:r>
            <a:r>
              <a:rPr lang="zh-CN" altLang="en-US" sz="2000" smtClean="0"/>
              <a:t>之间的数据交换是以字为单位，而</a:t>
            </a:r>
            <a:r>
              <a:rPr lang="en-US" altLang="zh-CN" sz="2000" smtClean="0"/>
              <a:t>cache</a:t>
            </a:r>
            <a:r>
              <a:rPr lang="zh-CN" altLang="en-US" sz="2000" smtClean="0"/>
              <a:t>与主存之间的数据交换是以块为单位。一个块由若干个字组成，是定长的。当</a:t>
            </a:r>
            <a:r>
              <a:rPr lang="en-US" altLang="zh-CN" sz="2000" smtClean="0"/>
              <a:t>CPU</a:t>
            </a:r>
            <a:r>
              <a:rPr lang="zh-CN" altLang="en-US" sz="2000" smtClean="0"/>
              <a:t>读取内存中一个字时，便发出此字的内存地址到</a:t>
            </a:r>
            <a:r>
              <a:rPr lang="en-US" altLang="zh-CN" sz="2000" smtClean="0"/>
              <a:t>cache</a:t>
            </a:r>
            <a:r>
              <a:rPr lang="zh-CN" altLang="en-US" sz="2000" smtClean="0"/>
              <a:t>和主存。此时</a:t>
            </a:r>
            <a:r>
              <a:rPr lang="en-US" altLang="zh-CN" sz="2000" smtClean="0"/>
              <a:t>cache</a:t>
            </a:r>
            <a:r>
              <a:rPr lang="zh-CN" altLang="en-US" sz="2000" smtClean="0"/>
              <a:t>控制逻辑依据此地址判断此字当前是否在</a:t>
            </a:r>
            <a:r>
              <a:rPr lang="en-US" altLang="zh-CN" sz="2000" smtClean="0"/>
              <a:t>cache</a:t>
            </a:r>
            <a:r>
              <a:rPr lang="zh-CN" altLang="en-US" sz="2000" smtClean="0"/>
              <a:t>中，若在，此字立即传送给</a:t>
            </a:r>
            <a:r>
              <a:rPr lang="en-US" altLang="zh-CN" sz="2000" smtClean="0"/>
              <a:t>CPU</a:t>
            </a:r>
            <a:r>
              <a:rPr lang="zh-CN" altLang="en-US" sz="2000" smtClean="0"/>
              <a:t>；若不在，则用主存读周期把此字从主存读出送到</a:t>
            </a:r>
            <a:r>
              <a:rPr lang="en-US" altLang="zh-CN" sz="2000" smtClean="0"/>
              <a:t>CPU</a:t>
            </a:r>
            <a:r>
              <a:rPr lang="zh-CN" altLang="en-US" sz="2000" smtClean="0"/>
              <a:t>，与此同时，把含有这个字的整个数据块从主存读出送到</a:t>
            </a:r>
            <a:r>
              <a:rPr lang="en-US" altLang="zh-CN" sz="2000" smtClean="0"/>
              <a:t>cache</a:t>
            </a:r>
            <a:r>
              <a:rPr lang="zh-CN" altLang="en-US" sz="2000" smtClean="0"/>
              <a:t>中。</a:t>
            </a:r>
          </a:p>
        </p:txBody>
      </p:sp>
      <p:pic>
        <p:nvPicPr>
          <p:cNvPr id="105475" name="Picture 4" descr="3a33">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060575"/>
            <a:ext cx="36004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09DDDC-CFA1-4C5B-A211-AFC31ECAEB3A}" type="slidenum">
              <a:rPr lang="en-US" altLang="zh-CN" smtClean="0">
                <a:solidFill>
                  <a:srgbClr val="FF0000"/>
                </a:solidFill>
              </a:rPr>
              <a:pPr eaLnBrk="1" hangingPunct="1"/>
              <a:t>105</a:t>
            </a:fld>
            <a:endParaRPr lang="en-US" altLang="zh-CN" smtClean="0">
              <a:solidFill>
                <a:srgbClr val="FF0000"/>
              </a:solidFill>
            </a:endParaRPr>
          </a:p>
        </p:txBody>
      </p:sp>
      <p:sp>
        <p:nvSpPr>
          <p:cNvPr id="10547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F9D1CFC-0B2E-44D0-8321-FFDFEBA81FE9}" type="datetime11">
              <a:rPr lang="zh-CN" altLang="en-US" smtClean="0"/>
              <a:pPr eaLnBrk="1" hangingPunct="1"/>
              <a:t>09:28:41</a:t>
            </a:fld>
            <a:endParaRPr lang="en-US" altLang="zh-CN" smtClean="0"/>
          </a:p>
        </p:txBody>
      </p:sp>
      <p:sp>
        <p:nvSpPr>
          <p:cNvPr id="105478" name="Rectangle 2"/>
          <p:cNvSpPr>
            <a:spLocks noGrp="1" noChangeArrowheads="1"/>
          </p:cNvSpPr>
          <p:nvPr>
            <p:ph type="title"/>
          </p:nvPr>
        </p:nvSpPr>
        <p:spPr>
          <a:xfrm>
            <a:off x="468313" y="188913"/>
            <a:ext cx="4967287" cy="796925"/>
          </a:xfrm>
        </p:spPr>
        <p:txBody>
          <a:bodyPr/>
          <a:lstStyle/>
          <a:p>
            <a:pPr eaLnBrk="1" hangingPunct="1"/>
            <a:r>
              <a:rPr lang="en-US" altLang="zh-CN" smtClean="0"/>
              <a:t>3.6.1 cache</a:t>
            </a:r>
            <a:r>
              <a:rPr lang="zh-CN" altLang="en-US" smtClean="0"/>
              <a:t>基本原理</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noChangeArrowheads="1"/>
          </p:cNvSpPr>
          <p:nvPr>
            <p:ph type="body" idx="1"/>
          </p:nvPr>
        </p:nvSpPr>
        <p:spPr>
          <a:xfrm>
            <a:off x="457200" y="1719263"/>
            <a:ext cx="8229600" cy="3437929"/>
          </a:xfrm>
        </p:spPr>
        <p:txBody>
          <a:bodyPr/>
          <a:lstStyle/>
          <a:p>
            <a:pPr marL="0" indent="0" eaLnBrk="1" hangingPunct="1">
              <a:buFont typeface="Wingdings" pitchFamily="2" charset="2"/>
              <a:buNone/>
            </a:pPr>
            <a:r>
              <a:rPr lang="en-US" altLang="zh-CN" smtClean="0">
                <a:solidFill>
                  <a:srgbClr val="000000"/>
                </a:solidFill>
                <a:latin typeface="Tahoma" pitchFamily="34" charset="0"/>
                <a:cs typeface="Tahoma" pitchFamily="34" charset="0"/>
              </a:rPr>
              <a:t>3</a:t>
            </a:r>
            <a:r>
              <a:rPr lang="zh-CN" altLang="en-US" smtClean="0">
                <a:solidFill>
                  <a:srgbClr val="000000"/>
                </a:solidFill>
                <a:latin typeface="Tahoma" pitchFamily="34" charset="0"/>
                <a:cs typeface="Tahoma" pitchFamily="34" charset="0"/>
              </a:rPr>
              <a:t>、</a:t>
            </a:r>
            <a:r>
              <a:rPr lang="en-US" altLang="zh-CN" smtClean="0">
                <a:solidFill>
                  <a:srgbClr val="000000"/>
                </a:solidFill>
                <a:latin typeface="Tahoma" pitchFamily="34" charset="0"/>
                <a:cs typeface="Tahoma" pitchFamily="34" charset="0"/>
              </a:rPr>
              <a:t>cache</a:t>
            </a:r>
            <a:r>
              <a:rPr lang="zh-CN" altLang="en-US" smtClean="0">
                <a:solidFill>
                  <a:srgbClr val="000000"/>
                </a:solidFill>
                <a:latin typeface="Tahoma" pitchFamily="34" charset="0"/>
                <a:cs typeface="Tahoma" pitchFamily="34" charset="0"/>
              </a:rPr>
              <a:t>的命中率</a:t>
            </a:r>
          </a:p>
          <a:p>
            <a:pPr marL="0" indent="0" eaLnBrk="1" hangingPunct="1">
              <a:buFont typeface="Wingdings" pitchFamily="2" charset="2"/>
              <a:buNone/>
            </a:pPr>
            <a:r>
              <a:rPr lang="en-US" altLang="zh-CN" smtClean="0"/>
              <a:t>	</a:t>
            </a:r>
            <a:r>
              <a:rPr lang="zh-CN" altLang="en-US" smtClean="0"/>
              <a:t>从</a:t>
            </a:r>
            <a:r>
              <a:rPr lang="en-US" altLang="zh-CN" smtClean="0"/>
              <a:t>CPU</a:t>
            </a:r>
            <a:r>
              <a:rPr lang="zh-CN" altLang="en-US" smtClean="0"/>
              <a:t>来看，增加</a:t>
            </a:r>
            <a:r>
              <a:rPr lang="en-US" altLang="zh-CN" smtClean="0"/>
              <a:t>cache</a:t>
            </a:r>
            <a:r>
              <a:rPr lang="zh-CN" altLang="en-US" smtClean="0"/>
              <a:t>的目的，就是在性能上使主存的平均读出时间尽可能接近</a:t>
            </a:r>
            <a:r>
              <a:rPr lang="en-US" altLang="zh-CN" smtClean="0"/>
              <a:t>cache</a:t>
            </a:r>
            <a:r>
              <a:rPr lang="zh-CN" altLang="en-US" smtClean="0"/>
              <a:t>的读出时间。为了达到这个目的，在所有的存储器访问中由</a:t>
            </a:r>
            <a:r>
              <a:rPr lang="en-US" altLang="zh-CN" smtClean="0"/>
              <a:t>cache</a:t>
            </a:r>
            <a:r>
              <a:rPr lang="zh-CN" altLang="en-US" smtClean="0"/>
              <a:t>满足</a:t>
            </a:r>
            <a:r>
              <a:rPr lang="en-US" altLang="zh-CN" smtClean="0"/>
              <a:t>CPU</a:t>
            </a:r>
            <a:r>
              <a:rPr lang="zh-CN" altLang="en-US" smtClean="0"/>
              <a:t>需要的部分应占很高的比例，即</a:t>
            </a:r>
            <a:r>
              <a:rPr lang="en-US" altLang="zh-CN" smtClean="0"/>
              <a:t>cache</a:t>
            </a:r>
            <a:r>
              <a:rPr lang="zh-CN" altLang="en-US" smtClean="0"/>
              <a:t>的命中率应接近于</a:t>
            </a:r>
            <a:r>
              <a:rPr lang="en-US" altLang="zh-CN" smtClean="0"/>
              <a:t>1</a:t>
            </a:r>
            <a:r>
              <a:rPr lang="zh-CN" altLang="en-US" smtClean="0"/>
              <a:t>。由于程序访问的局部性</a:t>
            </a:r>
            <a:r>
              <a:rPr lang="zh-CN" altLang="en-US"/>
              <a:t>原理</a:t>
            </a:r>
            <a:r>
              <a:rPr lang="zh-CN" altLang="en-US" smtClean="0"/>
              <a:t>，实现这个目标是可能的。 </a:t>
            </a:r>
            <a:endParaRPr lang="zh-CN" altLang="en-US" smtClean="0">
              <a:solidFill>
                <a:srgbClr val="000000"/>
              </a:solidFill>
              <a:latin typeface="Tahoma" pitchFamily="34" charset="0"/>
              <a:cs typeface="Tahoma" pitchFamily="34" charset="0"/>
            </a:endParaRPr>
          </a:p>
        </p:txBody>
      </p:sp>
      <p:sp>
        <p:nvSpPr>
          <p:cNvPr id="10649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8D39560-8A8C-4529-8A5A-DA851E8AE142}" type="slidenum">
              <a:rPr lang="en-US" altLang="zh-CN" smtClean="0">
                <a:solidFill>
                  <a:srgbClr val="FF0000"/>
                </a:solidFill>
              </a:rPr>
              <a:pPr eaLnBrk="1" hangingPunct="1"/>
              <a:t>106</a:t>
            </a:fld>
            <a:endParaRPr lang="en-US" altLang="zh-CN" smtClean="0">
              <a:solidFill>
                <a:srgbClr val="FF0000"/>
              </a:solidFill>
            </a:endParaRPr>
          </a:p>
        </p:txBody>
      </p:sp>
      <p:sp>
        <p:nvSpPr>
          <p:cNvPr id="10650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E280F9-014F-43B2-9AED-884DE33C2CCB}" type="datetime11">
              <a:rPr lang="zh-CN" altLang="en-US" smtClean="0"/>
              <a:pPr eaLnBrk="1" hangingPunct="1"/>
              <a:t>09:28:41</a:t>
            </a:fld>
            <a:endParaRPr lang="en-US" altLang="zh-CN" smtClean="0"/>
          </a:p>
        </p:txBody>
      </p:sp>
      <p:sp>
        <p:nvSpPr>
          <p:cNvPr id="106501" name="Rectangle 2"/>
          <p:cNvSpPr>
            <a:spLocks noGrp="1" noChangeArrowheads="1"/>
          </p:cNvSpPr>
          <p:nvPr>
            <p:ph type="title"/>
          </p:nvPr>
        </p:nvSpPr>
        <p:spPr>
          <a:xfrm>
            <a:off x="468313" y="188913"/>
            <a:ext cx="4967287" cy="796925"/>
          </a:xfrm>
        </p:spPr>
        <p:txBody>
          <a:bodyPr/>
          <a:lstStyle/>
          <a:p>
            <a:pPr eaLnBrk="1" hangingPunct="1"/>
            <a:r>
              <a:rPr lang="en-US" altLang="zh-CN" smtClean="0"/>
              <a:t>3.6.1 cache</a:t>
            </a:r>
            <a:r>
              <a:rPr lang="zh-CN" altLang="en-US" smtClean="0"/>
              <a:t>基本原理</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body" idx="1"/>
          </p:nvPr>
        </p:nvSpPr>
        <p:spPr>
          <a:xfrm>
            <a:off x="457200" y="1357313"/>
            <a:ext cx="8229600" cy="631825"/>
          </a:xfrm>
        </p:spPr>
        <p:txBody>
          <a:bodyPr/>
          <a:lstStyle/>
          <a:p>
            <a:pPr marL="0" indent="0" eaLnBrk="1" hangingPunct="1">
              <a:buFont typeface="Wingdings" pitchFamily="2" charset="2"/>
              <a:buNone/>
            </a:pPr>
            <a:r>
              <a:rPr lang="zh-CN" altLang="en-US" sz="2000" smtClean="0">
                <a:solidFill>
                  <a:srgbClr val="000000"/>
                </a:solidFill>
                <a:latin typeface="Tahoma" pitchFamily="34" charset="0"/>
              </a:rPr>
              <a:t>在一个程序执行期间，设</a:t>
            </a:r>
            <a:r>
              <a:rPr lang="en-US" altLang="zh-CN" sz="2000" smtClean="0">
                <a:solidFill>
                  <a:srgbClr val="000000"/>
                </a:solidFill>
                <a:latin typeface="Tahoma" pitchFamily="34" charset="0"/>
              </a:rPr>
              <a:t>Nc</a:t>
            </a:r>
            <a:r>
              <a:rPr lang="zh-CN" altLang="en-US" sz="2000" smtClean="0">
                <a:solidFill>
                  <a:srgbClr val="000000"/>
                </a:solidFill>
                <a:latin typeface="Tahoma" pitchFamily="34" charset="0"/>
              </a:rPr>
              <a:t>表示</a:t>
            </a:r>
            <a:r>
              <a:rPr lang="en-US" altLang="zh-CN" sz="2000" smtClean="0">
                <a:solidFill>
                  <a:srgbClr val="000000"/>
                </a:solidFill>
                <a:latin typeface="Tahoma" pitchFamily="34" charset="0"/>
              </a:rPr>
              <a:t>cache</a:t>
            </a:r>
            <a:r>
              <a:rPr lang="zh-CN" altLang="en-US" sz="2000" smtClean="0">
                <a:solidFill>
                  <a:srgbClr val="000000"/>
                </a:solidFill>
                <a:latin typeface="Tahoma" pitchFamily="34" charset="0"/>
              </a:rPr>
              <a:t>完成存取的总次数，</a:t>
            </a:r>
            <a:r>
              <a:rPr lang="en-US" altLang="zh-CN" sz="2000" smtClean="0">
                <a:solidFill>
                  <a:srgbClr val="000000"/>
                </a:solidFill>
                <a:latin typeface="Tahoma" pitchFamily="34" charset="0"/>
              </a:rPr>
              <a:t>Nm</a:t>
            </a:r>
            <a:r>
              <a:rPr lang="zh-CN" altLang="en-US" sz="2000" smtClean="0">
                <a:solidFill>
                  <a:srgbClr val="000000"/>
                </a:solidFill>
                <a:latin typeface="Tahoma" pitchFamily="34" charset="0"/>
              </a:rPr>
              <a:t>表示主存完成存取的总次数，</a:t>
            </a:r>
            <a:r>
              <a:rPr lang="en-US" altLang="zh-CN" sz="2000" smtClean="0">
                <a:solidFill>
                  <a:srgbClr val="000000"/>
                </a:solidFill>
                <a:latin typeface="Tahoma" pitchFamily="34" charset="0"/>
              </a:rPr>
              <a:t>h</a:t>
            </a:r>
            <a:r>
              <a:rPr lang="zh-CN" altLang="en-US" sz="2000" smtClean="0">
                <a:solidFill>
                  <a:srgbClr val="000000"/>
                </a:solidFill>
                <a:latin typeface="Tahoma" pitchFamily="34" charset="0"/>
              </a:rPr>
              <a:t>定义为命中率，则有</a:t>
            </a:r>
          </a:p>
        </p:txBody>
      </p:sp>
      <p:graphicFrame>
        <p:nvGraphicFramePr>
          <p:cNvPr id="107523" name="Object 4"/>
          <p:cNvGraphicFramePr>
            <a:graphicFrameLocks noChangeAspect="1"/>
          </p:cNvGraphicFramePr>
          <p:nvPr/>
        </p:nvGraphicFramePr>
        <p:xfrm>
          <a:off x="1763713" y="5157788"/>
          <a:ext cx="5411787" cy="1008062"/>
        </p:xfrm>
        <a:graphic>
          <a:graphicData uri="http://schemas.openxmlformats.org/presentationml/2006/ole">
            <mc:AlternateContent xmlns:mc="http://schemas.openxmlformats.org/markup-compatibility/2006">
              <mc:Choice xmlns:v="urn:schemas-microsoft-com:vml" Requires="v">
                <p:oleObj spid="_x0000_s107555" name="公式" r:id="rId3" imgW="2260600" imgH="571500" progId="Equation.3">
                  <p:embed/>
                </p:oleObj>
              </mc:Choice>
              <mc:Fallback>
                <p:oleObj name="公式" r:id="rId3" imgW="2260600" imgH="571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5157788"/>
                        <a:ext cx="541178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5" name="Rectangle 3"/>
          <p:cNvSpPr txBox="1">
            <a:spLocks noChangeArrowheads="1"/>
          </p:cNvSpPr>
          <p:nvPr/>
        </p:nvSpPr>
        <p:spPr bwMode="auto">
          <a:xfrm>
            <a:off x="579438" y="2781300"/>
            <a:ext cx="82296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20000"/>
              </a:spcBef>
              <a:buClr>
                <a:schemeClr val="tx2"/>
              </a:buClr>
              <a:buSzPct val="70000"/>
              <a:buFont typeface="Wingdings" pitchFamily="2" charset="2"/>
              <a:buNone/>
            </a:pPr>
            <a:r>
              <a:rPr lang="zh-CN" altLang="en-US" sz="2000">
                <a:solidFill>
                  <a:srgbClr val="000000"/>
                </a:solidFill>
                <a:latin typeface="Tahoma" pitchFamily="34" charset="0"/>
              </a:rPr>
              <a:t>若</a:t>
            </a:r>
            <a:r>
              <a:rPr lang="en-US" altLang="zh-CN" sz="2000">
                <a:solidFill>
                  <a:srgbClr val="000000"/>
                </a:solidFill>
                <a:latin typeface="Tahoma" pitchFamily="34" charset="0"/>
              </a:rPr>
              <a:t>t</a:t>
            </a:r>
            <a:r>
              <a:rPr lang="en-US" altLang="zh-CN" sz="2000" baseline="-25000">
                <a:solidFill>
                  <a:srgbClr val="000000"/>
                </a:solidFill>
                <a:latin typeface="Tahoma" pitchFamily="34" charset="0"/>
              </a:rPr>
              <a:t>c</a:t>
            </a:r>
            <a:r>
              <a:rPr lang="zh-CN" altLang="en-US" sz="2000">
                <a:solidFill>
                  <a:srgbClr val="000000"/>
                </a:solidFill>
                <a:latin typeface="Tahoma" pitchFamily="34" charset="0"/>
              </a:rPr>
              <a:t>表示命中时的</a:t>
            </a:r>
            <a:r>
              <a:rPr lang="en-US" altLang="zh-CN" sz="2000">
                <a:solidFill>
                  <a:srgbClr val="000000"/>
                </a:solidFill>
                <a:latin typeface="Tahoma" pitchFamily="34" charset="0"/>
              </a:rPr>
              <a:t>cache</a:t>
            </a:r>
            <a:r>
              <a:rPr lang="zh-CN" altLang="en-US" sz="2000">
                <a:solidFill>
                  <a:srgbClr val="000000"/>
                </a:solidFill>
                <a:latin typeface="Tahoma" pitchFamily="34" charset="0"/>
              </a:rPr>
              <a:t>访问时间，</a:t>
            </a:r>
            <a:r>
              <a:rPr lang="en-US" altLang="zh-CN" sz="2000">
                <a:solidFill>
                  <a:srgbClr val="000000"/>
                </a:solidFill>
                <a:latin typeface="Tahoma" pitchFamily="34" charset="0"/>
              </a:rPr>
              <a:t>t</a:t>
            </a:r>
            <a:r>
              <a:rPr lang="en-US" altLang="zh-CN" sz="2000" baseline="-25000">
                <a:solidFill>
                  <a:srgbClr val="000000"/>
                </a:solidFill>
                <a:latin typeface="Tahoma" pitchFamily="34" charset="0"/>
              </a:rPr>
              <a:t>m</a:t>
            </a:r>
            <a:r>
              <a:rPr lang="zh-CN" altLang="en-US" sz="2000">
                <a:solidFill>
                  <a:srgbClr val="000000"/>
                </a:solidFill>
                <a:latin typeface="Tahoma" pitchFamily="34" charset="0"/>
              </a:rPr>
              <a:t>表示未命中时的主存访问时间，</a:t>
            </a:r>
            <a:r>
              <a:rPr lang="en-US" altLang="zh-CN" sz="2000">
                <a:solidFill>
                  <a:srgbClr val="000000"/>
                </a:solidFill>
                <a:latin typeface="Tahoma" pitchFamily="34" charset="0"/>
              </a:rPr>
              <a:t>1-h</a:t>
            </a:r>
            <a:r>
              <a:rPr lang="zh-CN" altLang="en-US" sz="2000">
                <a:solidFill>
                  <a:srgbClr val="000000"/>
                </a:solidFill>
                <a:latin typeface="Tahoma" pitchFamily="34" charset="0"/>
              </a:rPr>
              <a:t>表示未命中率，则</a:t>
            </a:r>
            <a:r>
              <a:rPr lang="en-US" altLang="zh-CN" sz="2000">
                <a:solidFill>
                  <a:srgbClr val="000000"/>
                </a:solidFill>
                <a:latin typeface="Tahoma" pitchFamily="34" charset="0"/>
              </a:rPr>
              <a:t>cache/</a:t>
            </a:r>
            <a:r>
              <a:rPr lang="zh-CN" altLang="en-US" sz="2000">
                <a:solidFill>
                  <a:srgbClr val="000000"/>
                </a:solidFill>
                <a:latin typeface="Tahoma" pitchFamily="34" charset="0"/>
              </a:rPr>
              <a:t>主存系统的平均访问时间</a:t>
            </a:r>
            <a:r>
              <a:rPr lang="en-US" altLang="zh-CN" sz="2000">
                <a:solidFill>
                  <a:srgbClr val="000000"/>
                </a:solidFill>
                <a:latin typeface="Tahoma" pitchFamily="34" charset="0"/>
              </a:rPr>
              <a:t>t</a:t>
            </a:r>
            <a:r>
              <a:rPr lang="en-US" altLang="zh-CN" sz="2000" baseline="-25000">
                <a:solidFill>
                  <a:srgbClr val="000000"/>
                </a:solidFill>
                <a:latin typeface="Tahoma" pitchFamily="34" charset="0"/>
              </a:rPr>
              <a:t>a</a:t>
            </a:r>
            <a:r>
              <a:rPr lang="zh-CN" altLang="en-US" sz="2000">
                <a:solidFill>
                  <a:srgbClr val="000000"/>
                </a:solidFill>
                <a:latin typeface="Tahoma" pitchFamily="34" charset="0"/>
              </a:rPr>
              <a:t>为：</a:t>
            </a:r>
          </a:p>
        </p:txBody>
      </p:sp>
      <p:sp>
        <p:nvSpPr>
          <p:cNvPr id="107526" name="Rectangle 3"/>
          <p:cNvSpPr txBox="1">
            <a:spLocks noChangeArrowheads="1"/>
          </p:cNvSpPr>
          <p:nvPr/>
        </p:nvSpPr>
        <p:spPr bwMode="auto">
          <a:xfrm>
            <a:off x="679450" y="4154488"/>
            <a:ext cx="82296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20000"/>
              </a:spcBef>
              <a:buClr>
                <a:schemeClr val="tx2"/>
              </a:buClr>
              <a:buSzPct val="70000"/>
              <a:buFont typeface="Wingdings" pitchFamily="2" charset="2"/>
              <a:buNone/>
            </a:pPr>
            <a:r>
              <a:rPr lang="zh-CN" altLang="en-US" sz="2000">
                <a:solidFill>
                  <a:srgbClr val="000000"/>
                </a:solidFill>
                <a:latin typeface="Tahoma" pitchFamily="34" charset="0"/>
              </a:rPr>
              <a:t>我们追求的目标是以较小的硬件代价使</a:t>
            </a:r>
            <a:r>
              <a:rPr lang="en-US" altLang="zh-CN" sz="2000">
                <a:solidFill>
                  <a:srgbClr val="000000"/>
                </a:solidFill>
                <a:latin typeface="Tahoma" pitchFamily="34" charset="0"/>
              </a:rPr>
              <a:t>cache/</a:t>
            </a:r>
            <a:r>
              <a:rPr lang="zh-CN" altLang="en-US" sz="2000">
                <a:solidFill>
                  <a:srgbClr val="000000"/>
                </a:solidFill>
                <a:latin typeface="Tahoma" pitchFamily="34" charset="0"/>
              </a:rPr>
              <a:t>主存系统的平均访问时间</a:t>
            </a:r>
            <a:r>
              <a:rPr lang="en-US" altLang="zh-CN" sz="2000">
                <a:solidFill>
                  <a:srgbClr val="000000"/>
                </a:solidFill>
                <a:latin typeface="Tahoma" pitchFamily="34" charset="0"/>
              </a:rPr>
              <a:t>ta</a:t>
            </a:r>
            <a:r>
              <a:rPr lang="zh-CN" altLang="en-US" sz="2000">
                <a:solidFill>
                  <a:srgbClr val="000000"/>
                </a:solidFill>
                <a:latin typeface="Tahoma" pitchFamily="34" charset="0"/>
              </a:rPr>
              <a:t>越接近</a:t>
            </a:r>
            <a:r>
              <a:rPr lang="en-US" altLang="zh-CN" sz="2000">
                <a:solidFill>
                  <a:srgbClr val="000000"/>
                </a:solidFill>
                <a:latin typeface="Tahoma" pitchFamily="34" charset="0"/>
              </a:rPr>
              <a:t>tc</a:t>
            </a:r>
            <a:r>
              <a:rPr lang="zh-CN" altLang="en-US" sz="2000">
                <a:solidFill>
                  <a:srgbClr val="000000"/>
                </a:solidFill>
                <a:latin typeface="Tahoma" pitchFamily="34" charset="0"/>
              </a:rPr>
              <a:t>越好。设</a:t>
            </a:r>
            <a:r>
              <a:rPr lang="en-US" altLang="zh-CN" sz="2000">
                <a:solidFill>
                  <a:srgbClr val="000000"/>
                </a:solidFill>
                <a:latin typeface="Tahoma" pitchFamily="34" charset="0"/>
              </a:rPr>
              <a:t>r=tm/tc</a:t>
            </a:r>
            <a:r>
              <a:rPr lang="zh-CN" altLang="en-US" sz="2000">
                <a:solidFill>
                  <a:srgbClr val="000000"/>
                </a:solidFill>
                <a:latin typeface="Tahoma" pitchFamily="34" charset="0"/>
              </a:rPr>
              <a:t>表示主存慢于</a:t>
            </a:r>
            <a:r>
              <a:rPr lang="en-US" altLang="zh-CN" sz="2000">
                <a:solidFill>
                  <a:srgbClr val="000000"/>
                </a:solidFill>
                <a:latin typeface="Tahoma" pitchFamily="34" charset="0"/>
              </a:rPr>
              <a:t>cache</a:t>
            </a:r>
            <a:r>
              <a:rPr lang="zh-CN" altLang="en-US" sz="2000">
                <a:solidFill>
                  <a:srgbClr val="000000"/>
                </a:solidFill>
                <a:latin typeface="Tahoma" pitchFamily="34" charset="0"/>
              </a:rPr>
              <a:t>的倍率，</a:t>
            </a:r>
            <a:r>
              <a:rPr lang="en-US" altLang="zh-CN" sz="2000">
                <a:solidFill>
                  <a:srgbClr val="000000"/>
                </a:solidFill>
                <a:latin typeface="Tahoma" pitchFamily="34" charset="0"/>
              </a:rPr>
              <a:t>e</a:t>
            </a:r>
            <a:r>
              <a:rPr lang="zh-CN" altLang="en-US" sz="2000">
                <a:solidFill>
                  <a:srgbClr val="000000"/>
                </a:solidFill>
                <a:latin typeface="Tahoma" pitchFamily="34" charset="0"/>
              </a:rPr>
              <a:t>表示访问效率，则有：</a:t>
            </a:r>
            <a:endParaRPr lang="en-US" altLang="zh-CN" sz="2000">
              <a:solidFill>
                <a:srgbClr val="000000"/>
              </a:solidFill>
              <a:latin typeface="Tahoma" pitchFamily="34" charset="0"/>
            </a:endParaRPr>
          </a:p>
        </p:txBody>
      </p:sp>
      <p:pic>
        <p:nvPicPr>
          <p:cNvPr id="10752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3573463"/>
            <a:ext cx="33528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752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4E5FB03-F288-4C94-9D38-63C7A0165DE3}" type="slidenum">
              <a:rPr lang="en-US" altLang="zh-CN" smtClean="0">
                <a:solidFill>
                  <a:srgbClr val="FF0000"/>
                </a:solidFill>
              </a:rPr>
              <a:pPr eaLnBrk="1" hangingPunct="1"/>
              <a:t>107</a:t>
            </a:fld>
            <a:endParaRPr lang="en-US" altLang="zh-CN" smtClean="0">
              <a:solidFill>
                <a:srgbClr val="FF0000"/>
              </a:solidFill>
            </a:endParaRPr>
          </a:p>
        </p:txBody>
      </p:sp>
      <p:sp>
        <p:nvSpPr>
          <p:cNvPr id="10752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9C2DB29-91C7-4C07-AB5D-ED0A218203AA}" type="datetime11">
              <a:rPr lang="zh-CN" altLang="en-US" smtClean="0"/>
              <a:pPr eaLnBrk="1" hangingPunct="1"/>
              <a:t>09:28:41</a:t>
            </a:fld>
            <a:endParaRPr lang="en-US" altLang="zh-CN" smtClean="0"/>
          </a:p>
        </p:txBody>
      </p:sp>
      <p:sp>
        <p:nvSpPr>
          <p:cNvPr id="107530" name="Rectangle 2"/>
          <p:cNvSpPr>
            <a:spLocks noGrp="1" noChangeArrowheads="1"/>
          </p:cNvSpPr>
          <p:nvPr>
            <p:ph type="title"/>
          </p:nvPr>
        </p:nvSpPr>
        <p:spPr>
          <a:xfrm>
            <a:off x="468313" y="260648"/>
            <a:ext cx="4967287" cy="725190"/>
          </a:xfrm>
        </p:spPr>
        <p:txBody>
          <a:bodyPr/>
          <a:lstStyle/>
          <a:p>
            <a:pPr eaLnBrk="1" hangingPunct="1"/>
            <a:r>
              <a:rPr lang="en-US" altLang="zh-CN" smtClean="0"/>
              <a:t>3.6.1 cache</a:t>
            </a:r>
            <a:r>
              <a:rPr lang="zh-CN" altLang="en-US" smtClean="0"/>
              <a:t>基本原理</a:t>
            </a:r>
          </a:p>
        </p:txBody>
      </p:sp>
      <p:pic>
        <p:nvPicPr>
          <p:cNvPr id="107548"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6888" y="2146698"/>
            <a:ext cx="11239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395536" y="1196752"/>
            <a:ext cx="7543800" cy="1738313"/>
          </a:xfrm>
        </p:spPr>
        <p:txBody>
          <a:bodyPr/>
          <a:lstStyle/>
          <a:p>
            <a:pPr eaLnBrk="1" hangingPunct="1">
              <a:defRPr/>
            </a:pPr>
            <a:r>
              <a:rPr lang="en-US" altLang="zh-CN" sz="2600" b="0" smtClean="0">
                <a:solidFill>
                  <a:schemeClr val="tx1"/>
                </a:solidFill>
                <a:latin typeface="+mn-ea"/>
                <a:ea typeface="+mn-ea"/>
              </a:rPr>
              <a:t>[</a:t>
            </a:r>
            <a:r>
              <a:rPr lang="zh-CN" altLang="en-US" sz="2600" b="0" smtClean="0">
                <a:solidFill>
                  <a:schemeClr val="tx1"/>
                </a:solidFill>
                <a:latin typeface="+mn-ea"/>
                <a:ea typeface="+mn-ea"/>
              </a:rPr>
              <a:t>例</a:t>
            </a:r>
            <a:r>
              <a:rPr lang="en-US" altLang="zh-CN" sz="2600" b="0" smtClean="0">
                <a:solidFill>
                  <a:schemeClr val="tx1"/>
                </a:solidFill>
                <a:latin typeface="+mn-ea"/>
                <a:ea typeface="+mn-ea"/>
              </a:rPr>
              <a:t>3.4] CPU</a:t>
            </a:r>
            <a:r>
              <a:rPr lang="zh-CN" sz="2600" b="0" smtClean="0">
                <a:solidFill>
                  <a:schemeClr val="tx1"/>
                </a:solidFill>
                <a:latin typeface="+mn-ea"/>
                <a:ea typeface="+mn-ea"/>
              </a:rPr>
              <a:t>执行一段程序时，</a:t>
            </a:r>
            <a:r>
              <a:rPr lang="en-US" altLang="zh-CN" sz="2600" b="0" smtClean="0">
                <a:solidFill>
                  <a:schemeClr val="tx1"/>
                </a:solidFill>
                <a:latin typeface="+mn-ea"/>
                <a:ea typeface="+mn-ea"/>
              </a:rPr>
              <a:t>cache</a:t>
            </a:r>
            <a:r>
              <a:rPr lang="zh-CN" sz="2600" b="0" smtClean="0">
                <a:solidFill>
                  <a:schemeClr val="tx1"/>
                </a:solidFill>
                <a:latin typeface="+mn-ea"/>
                <a:ea typeface="+mn-ea"/>
              </a:rPr>
              <a:t>完成存取的次数为</a:t>
            </a:r>
            <a:r>
              <a:rPr lang="en-US" altLang="zh-CN" sz="2600" b="0" smtClean="0">
                <a:solidFill>
                  <a:schemeClr val="tx1"/>
                </a:solidFill>
                <a:latin typeface="+mn-ea"/>
                <a:ea typeface="+mn-ea"/>
              </a:rPr>
              <a:t>1900</a:t>
            </a:r>
            <a:r>
              <a:rPr lang="zh-CN" sz="2600" b="0" smtClean="0">
                <a:solidFill>
                  <a:schemeClr val="tx1"/>
                </a:solidFill>
                <a:latin typeface="+mn-ea"/>
                <a:ea typeface="+mn-ea"/>
              </a:rPr>
              <a:t>次，主存完成存取的次数为</a:t>
            </a:r>
            <a:r>
              <a:rPr lang="en-US" altLang="zh-CN" sz="2600" b="0" smtClean="0">
                <a:solidFill>
                  <a:schemeClr val="tx1"/>
                </a:solidFill>
                <a:latin typeface="+mn-ea"/>
                <a:ea typeface="+mn-ea"/>
              </a:rPr>
              <a:t>100</a:t>
            </a:r>
            <a:r>
              <a:rPr lang="zh-CN" sz="2600" b="0" smtClean="0">
                <a:solidFill>
                  <a:schemeClr val="tx1"/>
                </a:solidFill>
                <a:latin typeface="+mn-ea"/>
                <a:ea typeface="+mn-ea"/>
              </a:rPr>
              <a:t>次，已知</a:t>
            </a:r>
            <a:r>
              <a:rPr lang="en-US" altLang="zh-CN" sz="2600" b="0" smtClean="0">
                <a:solidFill>
                  <a:schemeClr val="tx1"/>
                </a:solidFill>
                <a:latin typeface="+mn-ea"/>
                <a:ea typeface="+mn-ea"/>
              </a:rPr>
              <a:t>cache</a:t>
            </a:r>
            <a:r>
              <a:rPr lang="zh-CN" sz="2600" b="0" smtClean="0">
                <a:solidFill>
                  <a:schemeClr val="tx1"/>
                </a:solidFill>
                <a:latin typeface="+mn-ea"/>
                <a:ea typeface="+mn-ea"/>
              </a:rPr>
              <a:t>存取周期为</a:t>
            </a:r>
            <a:r>
              <a:rPr lang="en-US" altLang="zh-CN" sz="2600" b="0" smtClean="0">
                <a:solidFill>
                  <a:schemeClr val="tx1"/>
                </a:solidFill>
                <a:latin typeface="+mn-ea"/>
                <a:ea typeface="+mn-ea"/>
              </a:rPr>
              <a:t>50ns</a:t>
            </a:r>
            <a:r>
              <a:rPr lang="en-US" sz="2600" b="0" smtClean="0">
                <a:solidFill>
                  <a:schemeClr val="tx1"/>
                </a:solidFill>
                <a:latin typeface="+mn-ea"/>
                <a:ea typeface="+mn-ea"/>
              </a:rPr>
              <a:t>，主存存取周期为</a:t>
            </a:r>
            <a:r>
              <a:rPr lang="en-US" altLang="zh-CN" sz="2600" b="0" smtClean="0">
                <a:solidFill>
                  <a:schemeClr val="tx1"/>
                </a:solidFill>
                <a:latin typeface="+mn-ea"/>
                <a:ea typeface="+mn-ea"/>
              </a:rPr>
              <a:t>250ns</a:t>
            </a:r>
            <a:r>
              <a:rPr lang="en-US" sz="2600" b="0" smtClean="0">
                <a:solidFill>
                  <a:schemeClr val="tx1"/>
                </a:solidFill>
                <a:latin typeface="+mn-ea"/>
                <a:ea typeface="+mn-ea"/>
              </a:rPr>
              <a:t>，求</a:t>
            </a:r>
            <a:r>
              <a:rPr lang="en-US" altLang="zh-CN" sz="2600" b="0" smtClean="0">
                <a:solidFill>
                  <a:schemeClr val="tx1"/>
                </a:solidFill>
                <a:latin typeface="+mn-ea"/>
                <a:ea typeface="+mn-ea"/>
              </a:rPr>
              <a:t>cache/</a:t>
            </a:r>
            <a:r>
              <a:rPr lang="zh-CN" sz="2600" b="0" smtClean="0">
                <a:solidFill>
                  <a:schemeClr val="tx1"/>
                </a:solidFill>
                <a:latin typeface="+mn-ea"/>
                <a:ea typeface="+mn-ea"/>
              </a:rPr>
              <a:t>主存系统的效率和平均访问时间。 </a:t>
            </a:r>
            <a:endParaRPr lang="zh-CN" altLang="en-US" sz="2700" b="0" smtClean="0">
              <a:solidFill>
                <a:schemeClr val="tx1"/>
              </a:solidFill>
              <a:latin typeface="+mn-ea"/>
              <a:ea typeface="+mn-ea"/>
            </a:endParaRPr>
          </a:p>
        </p:txBody>
      </p:sp>
      <p:sp>
        <p:nvSpPr>
          <p:cNvPr id="107523" name="Rectangle 3"/>
          <p:cNvSpPr>
            <a:spLocks noGrp="1" noChangeArrowheads="1"/>
          </p:cNvSpPr>
          <p:nvPr>
            <p:ph type="body" idx="1"/>
          </p:nvPr>
        </p:nvSpPr>
        <p:spPr>
          <a:xfrm>
            <a:off x="467544" y="2996952"/>
            <a:ext cx="8229600" cy="3286125"/>
          </a:xfrm>
        </p:spPr>
        <p:txBody>
          <a:bodyPr/>
          <a:lstStyle/>
          <a:p>
            <a:pPr eaLnBrk="1" hangingPunct="1">
              <a:lnSpc>
                <a:spcPct val="150000"/>
              </a:lnSpc>
              <a:spcBef>
                <a:spcPts val="600"/>
              </a:spcBef>
              <a:buFont typeface="Wingdings" pitchFamily="2" charset="2"/>
              <a:buNone/>
              <a:defRPr/>
            </a:pPr>
            <a:r>
              <a:rPr lang="zh-CN" altLang="en-US" sz="2400" smtClean="0"/>
              <a:t>解：</a:t>
            </a:r>
            <a:endParaRPr lang="en-US" altLang="zh-CN" sz="2400" smtClean="0"/>
          </a:p>
          <a:p>
            <a:pPr marL="0" indent="0" eaLnBrk="1" hangingPunct="1">
              <a:lnSpc>
                <a:spcPct val="150000"/>
              </a:lnSpc>
              <a:spcBef>
                <a:spcPts val="600"/>
              </a:spcBef>
              <a:buFont typeface="Wingdings" pitchFamily="2" charset="2"/>
              <a:buNone/>
              <a:defRPr/>
            </a:pPr>
            <a:r>
              <a:rPr lang="zh-CN" altLang="en-US" sz="2400" smtClean="0"/>
              <a:t>命中率：</a:t>
            </a:r>
            <a:r>
              <a:rPr lang="en-US" altLang="zh-CN" sz="2400" smtClean="0"/>
              <a:t>h=Nc/</a:t>
            </a:r>
            <a:r>
              <a:rPr lang="zh-CN" altLang="en-US" sz="2400" smtClean="0"/>
              <a:t>（</a:t>
            </a:r>
            <a:r>
              <a:rPr lang="en-US" altLang="zh-CN" sz="2400" smtClean="0"/>
              <a:t>Nc+Nm</a:t>
            </a:r>
            <a:r>
              <a:rPr lang="zh-CN" altLang="en-US" sz="2400" smtClean="0"/>
              <a:t>）</a:t>
            </a:r>
            <a:r>
              <a:rPr lang="en-US" altLang="zh-CN" sz="2400" smtClean="0"/>
              <a:t>=1900/(1900+100)=0.95</a:t>
            </a:r>
          </a:p>
          <a:p>
            <a:pPr marL="0" indent="0" eaLnBrk="1" hangingPunct="1">
              <a:lnSpc>
                <a:spcPct val="150000"/>
              </a:lnSpc>
              <a:spcBef>
                <a:spcPts val="600"/>
              </a:spcBef>
              <a:buFont typeface="Wingdings" pitchFamily="2" charset="2"/>
              <a:buNone/>
              <a:defRPr/>
            </a:pPr>
            <a:r>
              <a:rPr lang="zh-CN" altLang="en-US" sz="2400" smtClean="0"/>
              <a:t>访问时间之比：</a:t>
            </a:r>
            <a:r>
              <a:rPr lang="en-US" altLang="zh-CN" sz="2400" smtClean="0"/>
              <a:t>r=tm/tc=250ns/50ns=5</a:t>
            </a:r>
          </a:p>
          <a:p>
            <a:pPr marL="0" indent="0" eaLnBrk="1" hangingPunct="1">
              <a:lnSpc>
                <a:spcPct val="150000"/>
              </a:lnSpc>
              <a:spcBef>
                <a:spcPts val="600"/>
              </a:spcBef>
              <a:buFont typeface="Wingdings" pitchFamily="2" charset="2"/>
              <a:buNone/>
              <a:defRPr/>
            </a:pPr>
            <a:r>
              <a:rPr lang="zh-CN" altLang="en-US" sz="2400" smtClean="0"/>
              <a:t>访问效率：</a:t>
            </a:r>
            <a:r>
              <a:rPr lang="en-US" altLang="zh-CN" sz="2400" smtClean="0"/>
              <a:t>e=1/(r+(1-r)h)=1/(5+(1-5)×0.95=83.3%</a:t>
            </a:r>
          </a:p>
          <a:p>
            <a:pPr marL="0" indent="0" eaLnBrk="1" hangingPunct="1">
              <a:lnSpc>
                <a:spcPct val="150000"/>
              </a:lnSpc>
              <a:spcBef>
                <a:spcPts val="600"/>
              </a:spcBef>
              <a:buFont typeface="Wingdings" pitchFamily="2" charset="2"/>
              <a:buNone/>
              <a:defRPr/>
            </a:pPr>
            <a:r>
              <a:rPr lang="en-US" altLang="zh-CN" sz="2400" smtClean="0"/>
              <a:t>cache/</a:t>
            </a:r>
            <a:r>
              <a:rPr lang="zh-CN" altLang="en-US" sz="2400" smtClean="0"/>
              <a:t>主存系统平均访问时间：</a:t>
            </a:r>
            <a:r>
              <a:rPr lang="en-US" altLang="zh-CN" sz="2400" smtClean="0"/>
              <a:t>ta=tc/e=50ns/0.833=60ns </a:t>
            </a:r>
          </a:p>
        </p:txBody>
      </p:sp>
      <p:sp>
        <p:nvSpPr>
          <p:cNvPr id="10854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555EE5B-0A64-4A83-BCA5-18037FA06AAE}" type="slidenum">
              <a:rPr lang="en-US" altLang="zh-CN" smtClean="0">
                <a:solidFill>
                  <a:srgbClr val="FF0000"/>
                </a:solidFill>
              </a:rPr>
              <a:pPr eaLnBrk="1" hangingPunct="1"/>
              <a:t>108</a:t>
            </a:fld>
            <a:endParaRPr lang="en-US" altLang="zh-CN" smtClean="0">
              <a:solidFill>
                <a:srgbClr val="FF0000"/>
              </a:solidFill>
            </a:endParaRPr>
          </a:p>
        </p:txBody>
      </p:sp>
      <p:sp>
        <p:nvSpPr>
          <p:cNvPr id="10854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D9E8227-16E1-44BE-ACA5-B1DC94AE2E3B}" type="datetime11">
              <a:rPr lang="zh-CN" altLang="en-US" smtClean="0"/>
              <a:pPr eaLnBrk="1" hangingPunct="1"/>
              <a:t>09:28:41</a:t>
            </a:fld>
            <a:endParaRPr lang="en-US" altLang="zh-CN" smtClean="0"/>
          </a:p>
        </p:txBody>
      </p:sp>
      <p:sp>
        <p:nvSpPr>
          <p:cNvPr id="6" name="Rectangle 2"/>
          <p:cNvSpPr txBox="1">
            <a:spLocks noChangeArrowheads="1"/>
          </p:cNvSpPr>
          <p:nvPr/>
        </p:nvSpPr>
        <p:spPr bwMode="auto">
          <a:xfrm>
            <a:off x="468313" y="260648"/>
            <a:ext cx="4967287" cy="72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smtClean="0"/>
              <a:t>3.6.1 cache</a:t>
            </a:r>
            <a:r>
              <a:rPr lang="zh-CN" altLang="en-US" smtClean="0"/>
              <a:t>基本原理</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620713"/>
            <a:ext cx="6851650" cy="796925"/>
          </a:xfrm>
        </p:spPr>
        <p:txBody>
          <a:bodyPr/>
          <a:lstStyle/>
          <a:p>
            <a:pPr eaLnBrk="1" hangingPunct="1"/>
            <a:r>
              <a:rPr lang="en-US" altLang="zh-CN" smtClean="0"/>
              <a:t>3.6.2 </a:t>
            </a:r>
            <a:r>
              <a:rPr lang="zh-CN" altLang="en-US" smtClean="0">
                <a:solidFill>
                  <a:srgbClr val="000000"/>
                </a:solidFill>
                <a:latin typeface="Tahoma" pitchFamily="34" charset="0"/>
              </a:rPr>
              <a:t>主存与</a:t>
            </a:r>
            <a:r>
              <a:rPr lang="en-US" altLang="zh-CN" smtClean="0">
                <a:solidFill>
                  <a:srgbClr val="000000"/>
                </a:solidFill>
                <a:latin typeface="Tahoma" pitchFamily="34" charset="0"/>
              </a:rPr>
              <a:t>cache</a:t>
            </a:r>
            <a:r>
              <a:rPr lang="zh-CN" altLang="en-US" smtClean="0">
                <a:solidFill>
                  <a:srgbClr val="000000"/>
                </a:solidFill>
                <a:latin typeface="Tahoma" pitchFamily="34" charset="0"/>
              </a:rPr>
              <a:t>的地址映射</a:t>
            </a:r>
          </a:p>
        </p:txBody>
      </p:sp>
      <p:sp>
        <p:nvSpPr>
          <p:cNvPr id="109571" name="Rectangle 3"/>
          <p:cNvSpPr>
            <a:spLocks noGrp="1" noChangeArrowheads="1"/>
          </p:cNvSpPr>
          <p:nvPr>
            <p:ph type="body" idx="1"/>
          </p:nvPr>
        </p:nvSpPr>
        <p:spPr>
          <a:xfrm>
            <a:off x="395288" y="1700212"/>
            <a:ext cx="8229600" cy="4177059"/>
          </a:xfrm>
        </p:spPr>
        <p:txBody>
          <a:bodyPr/>
          <a:lstStyle/>
          <a:p>
            <a:pPr marL="0" indent="0" eaLnBrk="1" hangingPunct="1">
              <a:buNone/>
            </a:pPr>
            <a:r>
              <a:rPr lang="en-US" altLang="zh-CN" sz="2800">
                <a:solidFill>
                  <a:srgbClr val="000000"/>
                </a:solidFill>
                <a:latin typeface="+mn-ea"/>
              </a:rPr>
              <a:t>4.cache</a:t>
            </a:r>
            <a:r>
              <a:rPr lang="zh-CN" altLang="en-US" sz="2800">
                <a:solidFill>
                  <a:srgbClr val="000000"/>
                </a:solidFill>
                <a:latin typeface="+mn-ea"/>
              </a:rPr>
              <a:t>结构设计必须解决的</a:t>
            </a:r>
            <a:r>
              <a:rPr lang="zh-CN" altLang="en-US" sz="2800" smtClean="0">
                <a:solidFill>
                  <a:srgbClr val="000000"/>
                </a:solidFill>
                <a:latin typeface="+mn-ea"/>
              </a:rPr>
              <a:t>问题</a:t>
            </a:r>
            <a:endParaRPr lang="en-US" altLang="zh-CN" sz="2800" smtClean="0">
              <a:solidFill>
                <a:srgbClr val="000000"/>
              </a:solidFill>
              <a:latin typeface="+mn-ea"/>
            </a:endParaRPr>
          </a:p>
          <a:p>
            <a:pPr marL="0" indent="457200" eaLnBrk="1" hangingPunct="1">
              <a:buFont typeface="Wingdings" pitchFamily="2" charset="2"/>
              <a:buNone/>
            </a:pPr>
            <a:r>
              <a:rPr lang="en-US" altLang="zh-CN" sz="2800" smtClean="0">
                <a:solidFill>
                  <a:srgbClr val="000000"/>
                </a:solidFill>
                <a:latin typeface="Tahoma" pitchFamily="34" charset="0"/>
              </a:rPr>
              <a:t>cache</a:t>
            </a:r>
            <a:r>
              <a:rPr lang="zh-CN" altLang="en-US" sz="2800" smtClean="0">
                <a:solidFill>
                  <a:srgbClr val="000000"/>
                </a:solidFill>
                <a:latin typeface="Tahoma" pitchFamily="34" charset="0"/>
              </a:rPr>
              <a:t>与主存的数据交换是以块为单位。为了把主存块放到</a:t>
            </a:r>
            <a:r>
              <a:rPr lang="en-US" altLang="zh-CN" sz="2800" smtClean="0">
                <a:solidFill>
                  <a:srgbClr val="000000"/>
                </a:solidFill>
                <a:latin typeface="Tahoma" pitchFamily="34" charset="0"/>
              </a:rPr>
              <a:t>cache</a:t>
            </a:r>
            <a:r>
              <a:rPr lang="zh-CN" altLang="en-US" sz="2800" smtClean="0">
                <a:solidFill>
                  <a:srgbClr val="000000"/>
                </a:solidFill>
                <a:latin typeface="Tahoma" pitchFamily="34" charset="0"/>
              </a:rPr>
              <a:t>中，必须应用某种方法把主存地址定位到</a:t>
            </a:r>
            <a:r>
              <a:rPr lang="en-US" altLang="zh-CN" sz="2800" smtClean="0">
                <a:solidFill>
                  <a:srgbClr val="000000"/>
                </a:solidFill>
                <a:latin typeface="Tahoma" pitchFamily="34" charset="0"/>
              </a:rPr>
              <a:t>cache</a:t>
            </a:r>
            <a:r>
              <a:rPr lang="zh-CN" altLang="en-US" sz="2800" smtClean="0">
                <a:solidFill>
                  <a:srgbClr val="000000"/>
                </a:solidFill>
                <a:latin typeface="Tahoma" pitchFamily="34" charset="0"/>
              </a:rPr>
              <a:t>中，称为</a:t>
            </a:r>
            <a:r>
              <a:rPr lang="zh-CN" altLang="en-US" sz="2800" b="1" smtClean="0">
                <a:solidFill>
                  <a:srgbClr val="FF0000"/>
                </a:solidFill>
                <a:latin typeface="Tahoma" pitchFamily="34" charset="0"/>
              </a:rPr>
              <a:t>地址映射</a:t>
            </a:r>
            <a:r>
              <a:rPr lang="zh-CN" altLang="en-US" sz="2800" smtClean="0">
                <a:solidFill>
                  <a:srgbClr val="000000"/>
                </a:solidFill>
                <a:latin typeface="Tahoma" pitchFamily="34" charset="0"/>
              </a:rPr>
              <a:t>。</a:t>
            </a:r>
            <a:endParaRPr lang="en-US" altLang="zh-CN" sz="2800" smtClean="0">
              <a:solidFill>
                <a:srgbClr val="000000"/>
              </a:solidFill>
              <a:latin typeface="Tahoma" pitchFamily="34" charset="0"/>
            </a:endParaRPr>
          </a:p>
          <a:p>
            <a:pPr marL="0" indent="457200" eaLnBrk="1" hangingPunct="1">
              <a:buFont typeface="Wingdings" pitchFamily="2" charset="2"/>
              <a:buNone/>
            </a:pPr>
            <a:r>
              <a:rPr lang="zh-CN" altLang="en-US" sz="2800" smtClean="0">
                <a:solidFill>
                  <a:srgbClr val="000000"/>
                </a:solidFill>
                <a:latin typeface="Tahoma" pitchFamily="34" charset="0"/>
              </a:rPr>
              <a:t>整个映射过程由硬件完成。当</a:t>
            </a:r>
            <a:r>
              <a:rPr lang="en-US" altLang="zh-CN" sz="2800" smtClean="0">
                <a:solidFill>
                  <a:srgbClr val="000000"/>
                </a:solidFill>
                <a:latin typeface="Tahoma" pitchFamily="34" charset="0"/>
              </a:rPr>
              <a:t>CPU</a:t>
            </a:r>
            <a:r>
              <a:rPr lang="zh-CN" altLang="en-US" sz="2800" smtClean="0">
                <a:solidFill>
                  <a:srgbClr val="000000"/>
                </a:solidFill>
                <a:latin typeface="Tahoma" pitchFamily="34" charset="0"/>
              </a:rPr>
              <a:t>访问存储器时，它所给出的一个字的内存地址会自动变换成</a:t>
            </a:r>
            <a:r>
              <a:rPr lang="en-US" altLang="zh-CN" sz="2800" smtClean="0">
                <a:solidFill>
                  <a:srgbClr val="000000"/>
                </a:solidFill>
                <a:latin typeface="Tahoma" pitchFamily="34" charset="0"/>
              </a:rPr>
              <a:t>cache</a:t>
            </a:r>
            <a:r>
              <a:rPr lang="zh-CN" altLang="en-US" sz="2800" smtClean="0">
                <a:solidFill>
                  <a:srgbClr val="000000"/>
                </a:solidFill>
                <a:latin typeface="Tahoma" pitchFamily="34" charset="0"/>
              </a:rPr>
              <a:t>的地址。地址映射对软件人员是透明的。</a:t>
            </a:r>
            <a:endParaRPr lang="en-US" altLang="zh-CN" sz="2800" smtClean="0">
              <a:solidFill>
                <a:srgbClr val="000000"/>
              </a:solidFill>
              <a:latin typeface="Tahoma" pitchFamily="34" charset="0"/>
            </a:endParaRPr>
          </a:p>
          <a:p>
            <a:pPr marL="0" indent="457200" eaLnBrk="1" hangingPunct="1">
              <a:buFont typeface="Wingdings" pitchFamily="2" charset="2"/>
              <a:buNone/>
            </a:pPr>
            <a:r>
              <a:rPr lang="zh-CN" altLang="en-US" sz="2800" smtClean="0">
                <a:solidFill>
                  <a:srgbClr val="000000"/>
                </a:solidFill>
                <a:latin typeface="Tahoma" pitchFamily="34" charset="0"/>
              </a:rPr>
              <a:t>地址映射的方式有</a:t>
            </a:r>
            <a:r>
              <a:rPr lang="zh-CN" altLang="en-US" sz="2800" b="1" smtClean="0">
                <a:solidFill>
                  <a:srgbClr val="FF0000"/>
                </a:solidFill>
                <a:latin typeface="Tahoma" pitchFamily="34" charset="0"/>
              </a:rPr>
              <a:t>全相联方式</a:t>
            </a:r>
            <a:r>
              <a:rPr lang="zh-CN" altLang="en-US" sz="2800" smtClean="0">
                <a:solidFill>
                  <a:srgbClr val="000000"/>
                </a:solidFill>
                <a:latin typeface="Tahoma" pitchFamily="34" charset="0"/>
              </a:rPr>
              <a:t>、</a:t>
            </a:r>
            <a:r>
              <a:rPr lang="zh-CN" altLang="en-US" sz="2800" b="1" smtClean="0">
                <a:solidFill>
                  <a:srgbClr val="FF0000"/>
                </a:solidFill>
                <a:latin typeface="Tahoma" pitchFamily="34" charset="0"/>
              </a:rPr>
              <a:t>直接方式</a:t>
            </a:r>
            <a:r>
              <a:rPr lang="zh-CN" altLang="en-US" sz="2800" smtClean="0">
                <a:solidFill>
                  <a:srgbClr val="000000"/>
                </a:solidFill>
                <a:latin typeface="Tahoma" pitchFamily="34" charset="0"/>
              </a:rPr>
              <a:t>和</a:t>
            </a:r>
            <a:r>
              <a:rPr lang="zh-CN" altLang="en-US" sz="2800" b="1" smtClean="0">
                <a:solidFill>
                  <a:srgbClr val="FF0000"/>
                </a:solidFill>
                <a:latin typeface="Tahoma" pitchFamily="34" charset="0"/>
              </a:rPr>
              <a:t>组相联方式</a:t>
            </a:r>
            <a:r>
              <a:rPr lang="zh-CN" altLang="en-US" sz="2800" smtClean="0">
                <a:solidFill>
                  <a:srgbClr val="000000"/>
                </a:solidFill>
                <a:latin typeface="Tahoma" pitchFamily="34" charset="0"/>
              </a:rPr>
              <a:t>三种。</a:t>
            </a:r>
          </a:p>
        </p:txBody>
      </p:sp>
      <p:sp>
        <p:nvSpPr>
          <p:cNvPr id="10957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A36B661-A991-40D2-9686-670EC9BF8033}" type="slidenum">
              <a:rPr lang="en-US" altLang="zh-CN" smtClean="0">
                <a:solidFill>
                  <a:srgbClr val="FF0000"/>
                </a:solidFill>
              </a:rPr>
              <a:pPr eaLnBrk="1" hangingPunct="1"/>
              <a:t>109</a:t>
            </a:fld>
            <a:endParaRPr lang="en-US" altLang="zh-CN" smtClean="0">
              <a:solidFill>
                <a:srgbClr val="FF0000"/>
              </a:solidFill>
            </a:endParaRPr>
          </a:p>
        </p:txBody>
      </p:sp>
      <p:sp>
        <p:nvSpPr>
          <p:cNvPr id="10957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20FDC99-03FA-4568-BD56-796FD17E5A76}"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a:xfrm>
            <a:off x="468313" y="1484313"/>
            <a:ext cx="8289925" cy="4924425"/>
          </a:xfrm>
        </p:spPr>
        <p:txBody>
          <a:bodyPr/>
          <a:lstStyle/>
          <a:p>
            <a:pPr marL="0" indent="0" eaLnBrk="1" hangingPunct="1">
              <a:lnSpc>
                <a:spcPct val="110000"/>
              </a:lnSpc>
              <a:buFontTx/>
              <a:buNone/>
            </a:pPr>
            <a:r>
              <a:rPr lang="en-US" altLang="zh-CN" sz="2800" smtClean="0">
                <a:latin typeface="Times New Roman" pitchFamily="18" charset="0"/>
              </a:rPr>
              <a:t>2.</a:t>
            </a:r>
            <a:r>
              <a:rPr lang="zh-CN" altLang="en-US" sz="2800" smtClean="0">
                <a:latin typeface="Times New Roman" pitchFamily="18" charset="0"/>
              </a:rPr>
              <a:t>按存取方式分类</a:t>
            </a:r>
          </a:p>
          <a:p>
            <a:pPr marL="0" indent="0" eaLnBrk="1" hangingPunct="1">
              <a:lnSpc>
                <a:spcPct val="90000"/>
              </a:lnSpc>
              <a:buFontTx/>
              <a:buNone/>
            </a:pPr>
            <a:r>
              <a:rPr lang="en-US" altLang="zh-CN" sz="2800" smtClean="0">
                <a:latin typeface="Times New Roman" pitchFamily="18" charset="0"/>
              </a:rPr>
              <a:t>(1)</a:t>
            </a:r>
            <a:r>
              <a:rPr lang="zh-CN" altLang="en-US" sz="2800" smtClean="0">
                <a:latin typeface="Times New Roman" pitchFamily="18" charset="0"/>
              </a:rPr>
              <a:t>随机存取存储器</a:t>
            </a:r>
            <a:r>
              <a:rPr lang="en-US" altLang="zh-CN" sz="2800" smtClean="0">
                <a:latin typeface="Times New Roman" pitchFamily="18" charset="0"/>
              </a:rPr>
              <a:t>RAM</a:t>
            </a:r>
          </a:p>
          <a:p>
            <a:pPr marL="0" indent="0" eaLnBrk="1" hangingPunct="1">
              <a:lnSpc>
                <a:spcPct val="90000"/>
              </a:lnSpc>
              <a:buFontTx/>
              <a:buNone/>
            </a:pPr>
            <a:r>
              <a:rPr lang="en-US" altLang="zh-CN" sz="2800" smtClean="0">
                <a:latin typeface="Times New Roman" pitchFamily="18" charset="0"/>
              </a:rPr>
              <a:t>	CPU</a:t>
            </a:r>
            <a:r>
              <a:rPr lang="zh-CN" altLang="en-US" sz="2800" smtClean="0">
                <a:latin typeface="Times New Roman" pitchFamily="18" charset="0"/>
              </a:rPr>
              <a:t>可以对</a:t>
            </a:r>
            <a:r>
              <a:rPr lang="en-US" altLang="zh-CN" sz="2800" smtClean="0">
                <a:latin typeface="Times New Roman" pitchFamily="18" charset="0"/>
              </a:rPr>
              <a:t>RAM</a:t>
            </a:r>
            <a:r>
              <a:rPr lang="zh-CN" altLang="en-US" sz="2800" smtClean="0">
                <a:latin typeface="Times New Roman" pitchFamily="18" charset="0"/>
              </a:rPr>
              <a:t>单元的内容随机地读写访问。</a:t>
            </a:r>
            <a:r>
              <a:rPr lang="en-US" altLang="zh-CN" sz="2800" smtClean="0">
                <a:latin typeface="Times New Roman" pitchFamily="18" charset="0"/>
              </a:rPr>
              <a:t>CPU</a:t>
            </a:r>
            <a:r>
              <a:rPr lang="zh-CN" altLang="en-US" sz="2800" smtClean="0">
                <a:latin typeface="Times New Roman" pitchFamily="18" charset="0"/>
              </a:rPr>
              <a:t>对任何一个存储单元的读写时间是一样的，即</a:t>
            </a:r>
            <a:r>
              <a:rPr lang="zh-CN" altLang="en-US" sz="2800" smtClean="0">
                <a:solidFill>
                  <a:srgbClr val="FF3300"/>
                </a:solidFill>
                <a:latin typeface="Times New Roman" pitchFamily="18" charset="0"/>
              </a:rPr>
              <a:t>存取时间与存储单元的物理位置无关</a:t>
            </a:r>
            <a:r>
              <a:rPr lang="zh-CN" altLang="en-US" sz="2800" smtClean="0">
                <a:latin typeface="Times New Roman" pitchFamily="18" charset="0"/>
              </a:rPr>
              <a:t>。</a:t>
            </a:r>
          </a:p>
          <a:p>
            <a:pPr marL="0" indent="0" eaLnBrk="1" hangingPunct="1">
              <a:lnSpc>
                <a:spcPct val="90000"/>
              </a:lnSpc>
              <a:buFontTx/>
              <a:buNone/>
            </a:pPr>
            <a:r>
              <a:rPr lang="en-US" altLang="zh-CN" sz="2800" smtClean="0">
                <a:latin typeface="Times New Roman" pitchFamily="18" charset="0"/>
              </a:rPr>
              <a:t>(2)</a:t>
            </a:r>
            <a:r>
              <a:rPr lang="zh-CN" altLang="en-US" sz="2800" smtClean="0">
                <a:latin typeface="Times New Roman" pitchFamily="18" charset="0"/>
              </a:rPr>
              <a:t>只读存储器</a:t>
            </a:r>
            <a:r>
              <a:rPr lang="en-US" altLang="zh-CN" sz="2800" smtClean="0">
                <a:latin typeface="Times New Roman" pitchFamily="18" charset="0"/>
              </a:rPr>
              <a:t>ROM</a:t>
            </a:r>
          </a:p>
          <a:p>
            <a:pPr marL="0" indent="0" eaLnBrk="1" hangingPunct="1">
              <a:lnSpc>
                <a:spcPct val="90000"/>
              </a:lnSpc>
              <a:buFontTx/>
              <a:buNone/>
            </a:pPr>
            <a:r>
              <a:rPr lang="en-US" altLang="zh-CN" sz="2800" smtClean="0">
                <a:latin typeface="Times New Roman" pitchFamily="18" charset="0"/>
              </a:rPr>
              <a:t>            ROM</a:t>
            </a:r>
            <a:r>
              <a:rPr lang="zh-CN" altLang="en-US" sz="2800" smtClean="0">
                <a:latin typeface="Times New Roman" pitchFamily="18" charset="0"/>
              </a:rPr>
              <a:t>可以看作</a:t>
            </a:r>
            <a:r>
              <a:rPr lang="en-US" altLang="zh-CN" sz="2800" smtClean="0">
                <a:latin typeface="Times New Roman" pitchFamily="18" charset="0"/>
              </a:rPr>
              <a:t>RAM</a:t>
            </a:r>
            <a:r>
              <a:rPr lang="zh-CN" altLang="en-US" sz="2800" smtClean="0">
                <a:latin typeface="Times New Roman" pitchFamily="18" charset="0"/>
              </a:rPr>
              <a:t>的一种特殊方式，存储器的内容只能随机读出而不能写入。</a:t>
            </a:r>
          </a:p>
          <a:p>
            <a:pPr marL="0" indent="0" eaLnBrk="1" hangingPunct="1">
              <a:lnSpc>
                <a:spcPct val="90000"/>
              </a:lnSpc>
              <a:buFontTx/>
              <a:buNone/>
            </a:pPr>
            <a:r>
              <a:rPr lang="en-US" altLang="zh-CN" sz="2800" smtClean="0">
                <a:latin typeface="Times New Roman" pitchFamily="18" charset="0"/>
              </a:rPr>
              <a:t>(3)</a:t>
            </a:r>
            <a:r>
              <a:rPr lang="zh-CN" altLang="en-US" sz="2800" smtClean="0">
                <a:latin typeface="Times New Roman" pitchFamily="18" charset="0"/>
              </a:rPr>
              <a:t>顺序存取存储器</a:t>
            </a:r>
            <a:r>
              <a:rPr lang="en-US" altLang="zh-CN" sz="2800" smtClean="0">
                <a:latin typeface="Times New Roman" pitchFamily="18" charset="0"/>
              </a:rPr>
              <a:t>SAM</a:t>
            </a:r>
          </a:p>
          <a:p>
            <a:pPr marL="0" indent="0" eaLnBrk="1" hangingPunct="1">
              <a:lnSpc>
                <a:spcPct val="90000"/>
              </a:lnSpc>
              <a:buFontTx/>
              <a:buNone/>
            </a:pPr>
            <a:r>
              <a:rPr lang="en-US" altLang="zh-CN" sz="2800" smtClean="0">
                <a:latin typeface="Times New Roman" pitchFamily="18" charset="0"/>
              </a:rPr>
              <a:t>            SAM</a:t>
            </a:r>
            <a:r>
              <a:rPr lang="zh-CN" altLang="en-US" sz="2800" smtClean="0">
                <a:latin typeface="Times New Roman" pitchFamily="18" charset="0"/>
              </a:rPr>
              <a:t>的内容只能按某种顺序存取，</a:t>
            </a:r>
            <a:r>
              <a:rPr lang="zh-CN" altLang="en-US" sz="2800" smtClean="0">
                <a:solidFill>
                  <a:srgbClr val="FF3300"/>
                </a:solidFill>
                <a:latin typeface="Times New Roman" pitchFamily="18" charset="0"/>
              </a:rPr>
              <a:t>存取时间与信息在存储体上的物理位置有关</a:t>
            </a:r>
            <a:r>
              <a:rPr lang="zh-CN" altLang="en-US" sz="2800" smtClean="0">
                <a:latin typeface="Times New Roman" pitchFamily="18" charset="0"/>
              </a:rPr>
              <a:t>。 </a:t>
            </a:r>
          </a:p>
        </p:txBody>
      </p:sp>
      <p:sp>
        <p:nvSpPr>
          <p:cNvPr id="1331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E271C13-1FA6-46D0-9141-BFCB098284A8}" type="slidenum">
              <a:rPr lang="en-US" altLang="zh-CN" smtClean="0">
                <a:solidFill>
                  <a:srgbClr val="FF0000"/>
                </a:solidFill>
              </a:rPr>
              <a:pPr eaLnBrk="1" hangingPunct="1"/>
              <a:t>11</a:t>
            </a:fld>
            <a:endParaRPr lang="en-US" altLang="zh-CN" smtClean="0">
              <a:solidFill>
                <a:srgbClr val="FF0000"/>
              </a:solidFill>
            </a:endParaRPr>
          </a:p>
        </p:txBody>
      </p:sp>
      <p:sp>
        <p:nvSpPr>
          <p:cNvPr id="1331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E61D365-486E-49F6-A249-DBD65AF1EA0F}" type="datetime11">
              <a:rPr lang="zh-CN" altLang="en-US" smtClean="0"/>
              <a:pPr eaLnBrk="1" hangingPunct="1"/>
              <a:t>09:28:36</a:t>
            </a:fld>
            <a:endParaRPr lang="en-US" altLang="zh-CN" smtClean="0"/>
          </a:p>
        </p:txBody>
      </p:sp>
      <p:sp>
        <p:nvSpPr>
          <p:cNvPr id="5" name="Rectangle 2"/>
          <p:cNvSpPr>
            <a:spLocks noGrp="1" noChangeArrowheads="1"/>
          </p:cNvSpPr>
          <p:nvPr>
            <p:ph type="title"/>
          </p:nvPr>
        </p:nvSpPr>
        <p:spPr>
          <a:xfrm>
            <a:off x="467544" y="548680"/>
            <a:ext cx="4762872" cy="724942"/>
          </a:xfrm>
        </p:spPr>
        <p:txBody>
          <a:bodyPr/>
          <a:lstStyle/>
          <a:p>
            <a:pPr eaLnBrk="1" hangingPunct="1"/>
            <a:r>
              <a:rPr lang="en-US" altLang="zh-CN" smtClean="0"/>
              <a:t>3.1.2 </a:t>
            </a:r>
            <a:r>
              <a:rPr lang="zh-CN" smtClean="0"/>
              <a:t>存储器的分类</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2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238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238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238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238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238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2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build="p"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type="body" idx="1"/>
          </p:nvPr>
        </p:nvSpPr>
        <p:spPr>
          <a:xfrm>
            <a:off x="468313" y="1916113"/>
            <a:ext cx="8229600" cy="3727450"/>
          </a:xfrm>
        </p:spPr>
        <p:txBody>
          <a:bodyPr/>
          <a:lstStyle/>
          <a:p>
            <a:pPr marL="0" indent="457200" eaLnBrk="1" hangingPunct="1">
              <a:spcBef>
                <a:spcPts val="600"/>
              </a:spcBef>
              <a:buFont typeface="Wingdings" pitchFamily="2" charset="2"/>
              <a:buNone/>
            </a:pPr>
            <a:r>
              <a:rPr lang="zh-CN" altLang="en-US" smtClean="0">
                <a:solidFill>
                  <a:srgbClr val="000000"/>
                </a:solidFill>
                <a:latin typeface="Tahoma" pitchFamily="34" charset="0"/>
              </a:rPr>
              <a:t>无论选择那种映射方式，都要把主存和</a:t>
            </a:r>
            <a:r>
              <a:rPr lang="en-US" altLang="zh-CN" smtClean="0">
                <a:solidFill>
                  <a:srgbClr val="000000"/>
                </a:solidFill>
                <a:latin typeface="Tahoma" pitchFamily="34" charset="0"/>
              </a:rPr>
              <a:t>cache</a:t>
            </a:r>
            <a:r>
              <a:rPr lang="zh-CN" altLang="en-US" smtClean="0">
                <a:solidFill>
                  <a:srgbClr val="000000"/>
                </a:solidFill>
                <a:latin typeface="Tahoma" pitchFamily="34" charset="0"/>
              </a:rPr>
              <a:t>划分为同样大小的</a:t>
            </a:r>
            <a:r>
              <a:rPr lang="zh-CN" altLang="en-US" smtClean="0">
                <a:solidFill>
                  <a:srgbClr val="000000"/>
                </a:solidFill>
              </a:rPr>
              <a:t>“</a:t>
            </a:r>
            <a:r>
              <a:rPr lang="zh-CN" altLang="en-US" smtClean="0">
                <a:solidFill>
                  <a:srgbClr val="000000"/>
                </a:solidFill>
                <a:latin typeface="Tahoma" pitchFamily="34" charset="0"/>
              </a:rPr>
              <a:t>块</a:t>
            </a:r>
            <a:r>
              <a:rPr lang="zh-CN" altLang="en-US" smtClean="0">
                <a:solidFill>
                  <a:srgbClr val="000000"/>
                </a:solidFill>
              </a:rPr>
              <a:t>”</a:t>
            </a:r>
            <a:r>
              <a:rPr lang="zh-CN" altLang="en-US" smtClean="0">
                <a:solidFill>
                  <a:srgbClr val="000000"/>
                </a:solidFill>
                <a:latin typeface="Tahoma" pitchFamily="34" charset="0"/>
              </a:rPr>
              <a:t>。</a:t>
            </a:r>
          </a:p>
          <a:p>
            <a:pPr marL="0" indent="0" eaLnBrk="1" hangingPunct="1">
              <a:buFont typeface="Wingdings" pitchFamily="2" charset="2"/>
              <a:buNone/>
            </a:pPr>
            <a:r>
              <a:rPr lang="zh-CN" altLang="en-US" smtClean="0">
                <a:solidFill>
                  <a:srgbClr val="000000"/>
                </a:solidFill>
                <a:latin typeface="Tahoma" pitchFamily="34" charset="0"/>
              </a:rPr>
              <a:t>选择哪种映射方式，要考虑：</a:t>
            </a:r>
          </a:p>
          <a:p>
            <a:pPr lvl="1" eaLnBrk="1" hangingPunct="1">
              <a:buClrTx/>
              <a:buFont typeface="Wingdings" pitchFamily="2" charset="2"/>
              <a:buChar char="n"/>
            </a:pPr>
            <a:r>
              <a:rPr lang="zh-CN" altLang="en-US" smtClean="0">
                <a:solidFill>
                  <a:srgbClr val="000000"/>
                </a:solidFill>
                <a:latin typeface="+mn-ea"/>
              </a:rPr>
              <a:t>主存的内容调入</a:t>
            </a:r>
            <a:r>
              <a:rPr lang="en-US" altLang="zh-CN" smtClean="0">
                <a:solidFill>
                  <a:srgbClr val="000000"/>
                </a:solidFill>
                <a:latin typeface="+mn-ea"/>
              </a:rPr>
              <a:t>cache</a:t>
            </a:r>
            <a:r>
              <a:rPr lang="zh-CN" altLang="en-US" smtClean="0">
                <a:solidFill>
                  <a:srgbClr val="000000"/>
                </a:solidFill>
                <a:latin typeface="+mn-ea"/>
              </a:rPr>
              <a:t>时如何存放？</a:t>
            </a:r>
          </a:p>
          <a:p>
            <a:pPr lvl="1" eaLnBrk="1" hangingPunct="1">
              <a:buClrTx/>
              <a:buFont typeface="Wingdings" pitchFamily="2" charset="2"/>
              <a:buChar char="n"/>
            </a:pPr>
            <a:r>
              <a:rPr lang="zh-CN" altLang="en-US">
                <a:solidFill>
                  <a:srgbClr val="000000"/>
                </a:solidFill>
                <a:latin typeface="+mn-ea"/>
              </a:rPr>
              <a:t>访</a:t>
            </a:r>
            <a:r>
              <a:rPr lang="zh-CN" altLang="en-US" smtClean="0">
                <a:solidFill>
                  <a:srgbClr val="000000"/>
                </a:solidFill>
                <a:latin typeface="+mn-ea"/>
              </a:rPr>
              <a:t>存时如何找到</a:t>
            </a:r>
            <a:r>
              <a:rPr lang="en-US" altLang="zh-CN" smtClean="0">
                <a:solidFill>
                  <a:srgbClr val="000000"/>
                </a:solidFill>
                <a:latin typeface="+mn-ea"/>
              </a:rPr>
              <a:t>cache</a:t>
            </a:r>
            <a:r>
              <a:rPr lang="zh-CN" altLang="en-US" smtClean="0">
                <a:solidFill>
                  <a:srgbClr val="000000"/>
                </a:solidFill>
                <a:latin typeface="+mn-ea"/>
              </a:rPr>
              <a:t>中的信息？</a:t>
            </a:r>
          </a:p>
          <a:p>
            <a:pPr lvl="1" eaLnBrk="1" hangingPunct="1">
              <a:buClrTx/>
              <a:buFont typeface="Wingdings" pitchFamily="2" charset="2"/>
              <a:buChar char="n"/>
            </a:pPr>
            <a:r>
              <a:rPr lang="zh-CN" altLang="en-US" smtClean="0">
                <a:solidFill>
                  <a:srgbClr val="000000"/>
                </a:solidFill>
                <a:latin typeface="+mn-ea"/>
              </a:rPr>
              <a:t>当</a:t>
            </a:r>
            <a:r>
              <a:rPr lang="en-US" altLang="zh-CN" smtClean="0">
                <a:solidFill>
                  <a:srgbClr val="000000"/>
                </a:solidFill>
                <a:latin typeface="+mn-ea"/>
              </a:rPr>
              <a:t>cache</a:t>
            </a:r>
            <a:r>
              <a:rPr lang="zh-CN" altLang="en-US" smtClean="0">
                <a:solidFill>
                  <a:srgbClr val="000000"/>
                </a:solidFill>
                <a:latin typeface="+mn-ea"/>
              </a:rPr>
              <a:t>空间不足时如何替换</a:t>
            </a:r>
            <a:r>
              <a:rPr lang="en-US" altLang="zh-CN" smtClean="0">
                <a:solidFill>
                  <a:srgbClr val="000000"/>
                </a:solidFill>
                <a:latin typeface="+mn-ea"/>
              </a:rPr>
              <a:t>cache</a:t>
            </a:r>
            <a:r>
              <a:rPr lang="zh-CN" altLang="en-US" smtClean="0">
                <a:solidFill>
                  <a:srgbClr val="000000"/>
                </a:solidFill>
                <a:latin typeface="+mn-ea"/>
              </a:rPr>
              <a:t>中已有的内容？</a:t>
            </a:r>
          </a:p>
          <a:p>
            <a:pPr lvl="1" eaLnBrk="1" hangingPunct="1">
              <a:buClrTx/>
              <a:buFont typeface="Wingdings" pitchFamily="2" charset="2"/>
              <a:buChar char="n"/>
            </a:pPr>
            <a:r>
              <a:rPr lang="zh-CN" altLang="en-US" smtClean="0">
                <a:solidFill>
                  <a:srgbClr val="000000"/>
                </a:solidFill>
                <a:latin typeface="+mn-ea"/>
              </a:rPr>
              <a:t>需要写操作时如何改写</a:t>
            </a:r>
            <a:r>
              <a:rPr lang="en-US" altLang="zh-CN" smtClean="0">
                <a:solidFill>
                  <a:srgbClr val="000000"/>
                </a:solidFill>
                <a:latin typeface="+mn-ea"/>
              </a:rPr>
              <a:t>cache</a:t>
            </a:r>
            <a:r>
              <a:rPr lang="zh-CN" altLang="en-US" smtClean="0">
                <a:solidFill>
                  <a:srgbClr val="000000"/>
                </a:solidFill>
                <a:latin typeface="+mn-ea"/>
              </a:rPr>
              <a:t>的内容？</a:t>
            </a:r>
          </a:p>
        </p:txBody>
      </p:sp>
      <p:sp>
        <p:nvSpPr>
          <p:cNvPr id="11059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68A044F-B671-4782-80D4-2B18D14BE439}" type="slidenum">
              <a:rPr lang="en-US" altLang="zh-CN" smtClean="0">
                <a:solidFill>
                  <a:srgbClr val="FF0000"/>
                </a:solidFill>
              </a:rPr>
              <a:pPr eaLnBrk="1" hangingPunct="1"/>
              <a:t>110</a:t>
            </a:fld>
            <a:endParaRPr lang="en-US" altLang="zh-CN" smtClean="0">
              <a:solidFill>
                <a:srgbClr val="FF0000"/>
              </a:solidFill>
            </a:endParaRPr>
          </a:p>
        </p:txBody>
      </p:sp>
      <p:sp>
        <p:nvSpPr>
          <p:cNvPr id="11059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2246A9-D13E-404D-A48F-EC6D0394BDCD}" type="datetime11">
              <a:rPr lang="zh-CN" altLang="en-US" smtClean="0"/>
              <a:pPr eaLnBrk="1" hangingPunct="1"/>
              <a:t>09:28:41</a:t>
            </a:fld>
            <a:endParaRPr lang="en-US" altLang="zh-CN" smtClean="0"/>
          </a:p>
        </p:txBody>
      </p:sp>
      <p:sp>
        <p:nvSpPr>
          <p:cNvPr id="110597" name="Rectangle 2"/>
          <p:cNvSpPr>
            <a:spLocks noGrp="1" noChangeArrowheads="1"/>
          </p:cNvSpPr>
          <p:nvPr>
            <p:ph type="title"/>
          </p:nvPr>
        </p:nvSpPr>
        <p:spPr>
          <a:xfrm>
            <a:off x="457200" y="620713"/>
            <a:ext cx="6851650" cy="796925"/>
          </a:xfrm>
        </p:spPr>
        <p:txBody>
          <a:bodyPr/>
          <a:lstStyle/>
          <a:p>
            <a:pPr eaLnBrk="1" hangingPunct="1"/>
            <a:r>
              <a:rPr lang="en-US" altLang="zh-CN" smtClean="0"/>
              <a:t>3.6.2</a:t>
            </a:r>
            <a:r>
              <a:rPr lang="zh-CN" altLang="en-US" smtClean="0">
                <a:solidFill>
                  <a:srgbClr val="000000"/>
                </a:solidFill>
                <a:latin typeface="Tahoma" pitchFamily="34" charset="0"/>
              </a:rPr>
              <a:t>主存与</a:t>
            </a:r>
            <a:r>
              <a:rPr lang="en-US" altLang="zh-CN" smtClean="0">
                <a:solidFill>
                  <a:srgbClr val="000000"/>
                </a:solidFill>
                <a:latin typeface="Tahoma" pitchFamily="34" charset="0"/>
              </a:rPr>
              <a:t>cache</a:t>
            </a:r>
            <a:r>
              <a:rPr lang="zh-CN" altLang="en-US" smtClean="0">
                <a:solidFill>
                  <a:srgbClr val="000000"/>
                </a:solidFill>
                <a:latin typeface="Tahoma" pitchFamily="34" charset="0"/>
              </a:rPr>
              <a:t>的地址映射</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body" idx="1"/>
          </p:nvPr>
        </p:nvSpPr>
        <p:spPr>
          <a:xfrm>
            <a:off x="395288" y="1844675"/>
            <a:ext cx="8229600" cy="3816573"/>
          </a:xfrm>
        </p:spPr>
        <p:txBody>
          <a:bodyPr/>
          <a:lstStyle/>
          <a:p>
            <a:pPr marL="0" indent="0" eaLnBrk="1" hangingPunct="1">
              <a:buFont typeface="Wingdings" pitchFamily="2" charset="2"/>
              <a:buNone/>
            </a:pPr>
            <a:r>
              <a:rPr lang="zh-CN" altLang="zh-CN" sz="2800" smtClean="0"/>
              <a:t>1</a:t>
            </a:r>
            <a:r>
              <a:rPr lang="zh-CN" sz="2800" smtClean="0"/>
              <a:t>、全相联的映射方式</a:t>
            </a:r>
            <a:endParaRPr lang="en-US" altLang="zh-CN" sz="2800" smtClean="0"/>
          </a:p>
          <a:p>
            <a:pPr marL="0" indent="0" eaLnBrk="1" hangingPunct="1">
              <a:buFont typeface="Wingdings" pitchFamily="2" charset="2"/>
              <a:buNone/>
            </a:pPr>
            <a:r>
              <a:rPr lang="zh-CN" altLang="en-US" sz="2800" smtClean="0"/>
              <a:t>（</a:t>
            </a:r>
            <a:r>
              <a:rPr lang="en-US" altLang="zh-CN" sz="2800" smtClean="0"/>
              <a:t>1</a:t>
            </a:r>
            <a:r>
              <a:rPr lang="zh-CN" altLang="en-US" sz="2800" smtClean="0"/>
              <a:t>）将地址分为两部分（块号和字地址），在内存块写入</a:t>
            </a:r>
            <a:r>
              <a:rPr lang="en-US" altLang="zh-CN" sz="2800" smtClean="0"/>
              <a:t>cache</a:t>
            </a:r>
            <a:r>
              <a:rPr lang="zh-CN" altLang="en-US" sz="2800" smtClean="0"/>
              <a:t>时，同时写入块号标记；</a:t>
            </a:r>
          </a:p>
          <a:p>
            <a:pPr marL="0" indent="0" eaLnBrk="1" hangingPunct="1">
              <a:buFont typeface="Wingdings" pitchFamily="2" charset="2"/>
              <a:buNone/>
            </a:pPr>
            <a:r>
              <a:rPr lang="zh-CN" altLang="en-US" sz="2800" smtClean="0"/>
              <a:t>（</a:t>
            </a:r>
            <a:r>
              <a:rPr lang="en-US" altLang="zh-CN" sz="2800" smtClean="0"/>
              <a:t>2</a:t>
            </a:r>
            <a:r>
              <a:rPr lang="zh-CN" altLang="en-US" sz="2800" smtClean="0"/>
              <a:t>）</a:t>
            </a:r>
            <a:r>
              <a:rPr lang="en-US" altLang="zh-CN" sz="2800" smtClean="0"/>
              <a:t>CPU</a:t>
            </a:r>
            <a:r>
              <a:rPr lang="zh-CN" altLang="en-US" sz="2800" smtClean="0"/>
              <a:t>给出访问地址后，也将地址分为两部分（块号和字地址），比较电路将块号与</a:t>
            </a:r>
            <a:r>
              <a:rPr lang="en-US" altLang="zh-CN" sz="2800" smtClean="0"/>
              <a:t>cache   </a:t>
            </a:r>
            <a:r>
              <a:rPr lang="zh-CN" altLang="en-US" sz="2800" smtClean="0"/>
              <a:t>表中的标记（块号）进行比较，相同表示命中，访问相应单元；如果没有命中，</a:t>
            </a:r>
            <a:r>
              <a:rPr lang="en-US" altLang="zh-CN" sz="2800" smtClean="0"/>
              <a:t>CPU</a:t>
            </a:r>
            <a:r>
              <a:rPr lang="zh-CN" altLang="en-US" sz="2800" smtClean="0"/>
              <a:t>则直接访问内存，并将被访问内存的相对应块写入</a:t>
            </a:r>
            <a:r>
              <a:rPr lang="en-US" altLang="zh-CN" sz="2800" smtClean="0"/>
              <a:t>cache</a:t>
            </a:r>
            <a:r>
              <a:rPr lang="zh-CN" altLang="en-US" sz="2800" smtClean="0"/>
              <a:t>。</a:t>
            </a:r>
          </a:p>
          <a:p>
            <a:pPr marL="0" indent="0" eaLnBrk="1" hangingPunct="1"/>
            <a:endParaRPr lang="en-US" altLang="zh-CN" sz="2800" smtClean="0"/>
          </a:p>
        </p:txBody>
      </p:sp>
      <p:sp>
        <p:nvSpPr>
          <p:cNvPr id="11161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4E9B9E6-F78D-4D64-8E7F-86E5D3AF5010}" type="slidenum">
              <a:rPr lang="en-US" altLang="zh-CN" smtClean="0">
                <a:solidFill>
                  <a:srgbClr val="FF0000"/>
                </a:solidFill>
              </a:rPr>
              <a:pPr eaLnBrk="1" hangingPunct="1"/>
              <a:t>111</a:t>
            </a:fld>
            <a:endParaRPr lang="en-US" altLang="zh-CN" smtClean="0">
              <a:solidFill>
                <a:srgbClr val="FF0000"/>
              </a:solidFill>
            </a:endParaRPr>
          </a:p>
        </p:txBody>
      </p:sp>
      <p:sp>
        <p:nvSpPr>
          <p:cNvPr id="11162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39667D7-C6DE-4301-A7CD-0063CA3995EE}" type="datetime11">
              <a:rPr lang="zh-CN" altLang="en-US" smtClean="0"/>
              <a:pPr eaLnBrk="1" hangingPunct="1"/>
              <a:t>09:28:41</a:t>
            </a:fld>
            <a:endParaRPr lang="en-US" altLang="zh-CN" smtClean="0"/>
          </a:p>
        </p:txBody>
      </p:sp>
      <p:sp>
        <p:nvSpPr>
          <p:cNvPr id="111621" name="Rectangle 2"/>
          <p:cNvSpPr>
            <a:spLocks noGrp="1" noChangeArrowheads="1"/>
          </p:cNvSpPr>
          <p:nvPr>
            <p:ph type="title"/>
          </p:nvPr>
        </p:nvSpPr>
        <p:spPr>
          <a:xfrm>
            <a:off x="457200" y="620713"/>
            <a:ext cx="6851650" cy="796925"/>
          </a:xfrm>
        </p:spPr>
        <p:txBody>
          <a:bodyPr/>
          <a:lstStyle/>
          <a:p>
            <a:pPr eaLnBrk="1" hangingPunct="1"/>
            <a:r>
              <a:rPr lang="en-US" altLang="zh-CN" smtClean="0"/>
              <a:t>3.6.2 </a:t>
            </a:r>
            <a:r>
              <a:rPr lang="zh-CN" altLang="en-US" smtClean="0">
                <a:solidFill>
                  <a:srgbClr val="000000"/>
                </a:solidFill>
                <a:latin typeface="Tahoma" pitchFamily="34" charset="0"/>
              </a:rPr>
              <a:t>主存与</a:t>
            </a:r>
            <a:r>
              <a:rPr lang="en-US" altLang="zh-CN" smtClean="0">
                <a:solidFill>
                  <a:srgbClr val="000000"/>
                </a:solidFill>
                <a:latin typeface="Tahoma" pitchFamily="34" charset="0"/>
              </a:rPr>
              <a:t>cache</a:t>
            </a:r>
            <a:r>
              <a:rPr lang="zh-CN" altLang="en-US" smtClean="0">
                <a:solidFill>
                  <a:srgbClr val="000000"/>
                </a:solidFill>
                <a:latin typeface="Tahoma" pitchFamily="34" charset="0"/>
              </a:rPr>
              <a:t>的地址映射</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descr="3a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3" y="188913"/>
            <a:ext cx="6043612" cy="638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3" name="AutoShape 4">
            <a:hlinkClick r:id="" action="ppaction://noaction" highlightClick="1"/>
          </p:cNvPr>
          <p:cNvSpPr>
            <a:spLocks noChangeArrowheads="1"/>
          </p:cNvSpPr>
          <p:nvPr/>
        </p:nvSpPr>
        <p:spPr bwMode="auto">
          <a:xfrm>
            <a:off x="539750" y="3141663"/>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11264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958F9B3-D972-4B81-8780-FA4F48FB4D2E}" type="slidenum">
              <a:rPr lang="en-US" altLang="zh-CN" smtClean="0">
                <a:solidFill>
                  <a:srgbClr val="FF0000"/>
                </a:solidFill>
              </a:rPr>
              <a:pPr eaLnBrk="1" hangingPunct="1"/>
              <a:t>112</a:t>
            </a:fld>
            <a:endParaRPr lang="en-US" altLang="zh-CN" smtClean="0">
              <a:solidFill>
                <a:srgbClr val="FF0000"/>
              </a:solidFill>
            </a:endParaRPr>
          </a:p>
        </p:txBody>
      </p:sp>
      <p:sp>
        <p:nvSpPr>
          <p:cNvPr id="11264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3DDC4A-7682-4BC7-BEDE-650C72F14890}"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p>
        </p:txBody>
      </p:sp>
      <p:sp>
        <p:nvSpPr>
          <p:cNvPr id="69636" name="Rectangle 3"/>
          <p:cNvSpPr>
            <a:spLocks noGrp="1" noChangeArrowheads="1"/>
          </p:cNvSpPr>
          <p:nvPr>
            <p:ph type="body" idx="1"/>
          </p:nvPr>
        </p:nvSpPr>
        <p:spPr>
          <a:xfrm>
            <a:off x="107950" y="1844675"/>
            <a:ext cx="8856663" cy="3509963"/>
          </a:xfrm>
        </p:spPr>
        <p:txBody>
          <a:bodyPr/>
          <a:lstStyle/>
          <a:p>
            <a:pPr marL="0" indent="0" eaLnBrk="1" hangingPunct="1">
              <a:spcBef>
                <a:spcPts val="600"/>
              </a:spcBef>
              <a:buFont typeface="Wingdings" pitchFamily="2" charset="2"/>
              <a:buNone/>
              <a:defRPr/>
            </a:pPr>
            <a:r>
              <a:rPr lang="zh-CN" altLang="en-US" smtClean="0"/>
              <a:t>全相联</a:t>
            </a:r>
            <a:r>
              <a:rPr lang="zh-CN" altLang="en-US" dirty="0" smtClean="0"/>
              <a:t>的</a:t>
            </a:r>
            <a:r>
              <a:rPr lang="zh-CN" altLang="en-US" smtClean="0"/>
              <a:t>映射方式</a:t>
            </a:r>
            <a:r>
              <a:rPr lang="zh-CN" smtClean="0">
                <a:solidFill>
                  <a:srgbClr val="FF0000"/>
                </a:solidFill>
              </a:rPr>
              <a:t>转换公式</a:t>
            </a:r>
            <a:endParaRPr lang="zh-CN" dirty="0" smtClean="0">
              <a:solidFill>
                <a:srgbClr val="FF0000"/>
              </a:solidFill>
            </a:endParaRPr>
          </a:p>
          <a:p>
            <a:pPr marL="0" indent="0">
              <a:spcBef>
                <a:spcPts val="600"/>
              </a:spcBef>
              <a:buFont typeface="Wingdings" pitchFamily="2" charset="2"/>
              <a:buNone/>
              <a:defRPr/>
            </a:pPr>
            <a:r>
              <a:rPr lang="en-US" altLang="zh-CN" smtClean="0"/>
              <a:t>	</a:t>
            </a:r>
            <a:r>
              <a:rPr lang="zh-CN" smtClean="0"/>
              <a:t>主存</a:t>
            </a:r>
            <a:r>
              <a:rPr lang="zh-CN" dirty="0" smtClean="0"/>
              <a:t>地址长度</a:t>
            </a:r>
            <a:r>
              <a:rPr lang="zh-CN" dirty="0" smtClean="0">
                <a:solidFill>
                  <a:schemeClr val="tx2">
                    <a:lumMod val="40000"/>
                    <a:lumOff val="60000"/>
                  </a:schemeClr>
                </a:solidFill>
              </a:rPr>
              <a:t>＝</a:t>
            </a:r>
            <a:r>
              <a:rPr lang="zh-CN" altLang="zh-CN" dirty="0" smtClean="0">
                <a:solidFill>
                  <a:srgbClr val="0070C0"/>
                </a:solidFill>
              </a:rPr>
              <a:t>(s+w)</a:t>
            </a:r>
            <a:r>
              <a:rPr lang="zh-CN" dirty="0" smtClean="0"/>
              <a:t>位</a:t>
            </a:r>
            <a:r>
              <a:rPr lang="zh-CN" smtClean="0"/>
              <a:t/>
            </a:r>
            <a:br>
              <a:rPr lang="zh-CN" smtClean="0"/>
            </a:br>
            <a:r>
              <a:rPr lang="en-US" altLang="zh-CN" smtClean="0"/>
              <a:t>	</a:t>
            </a:r>
            <a:r>
              <a:rPr lang="zh-CN" smtClean="0"/>
              <a:t>寻址</a:t>
            </a:r>
            <a:r>
              <a:rPr lang="zh-CN" dirty="0" smtClean="0"/>
              <a:t>单元数</a:t>
            </a:r>
            <a:r>
              <a:rPr lang="zh-CN" dirty="0" smtClean="0">
                <a:solidFill>
                  <a:schemeClr val="tx2">
                    <a:lumMod val="40000"/>
                    <a:lumOff val="60000"/>
                  </a:schemeClr>
                </a:solidFill>
              </a:rPr>
              <a:t>＝</a:t>
            </a:r>
            <a:r>
              <a:rPr lang="zh-CN" altLang="zh-CN" dirty="0" smtClean="0">
                <a:solidFill>
                  <a:srgbClr val="0070C0"/>
                </a:solidFill>
              </a:rPr>
              <a:t>2</a:t>
            </a:r>
            <a:r>
              <a:rPr lang="zh-CN" altLang="zh-CN" baseline="30000" dirty="0" smtClean="0">
                <a:solidFill>
                  <a:srgbClr val="0070C0"/>
                </a:solidFill>
              </a:rPr>
              <a:t>w</a:t>
            </a:r>
            <a:r>
              <a:rPr lang="zh-CN" smtClean="0"/>
              <a:t>个字</a:t>
            </a:r>
            <a:br>
              <a:rPr lang="zh-CN" smtClean="0"/>
            </a:br>
            <a:r>
              <a:rPr lang="en-US" altLang="zh-CN" smtClean="0"/>
              <a:t>	</a:t>
            </a:r>
            <a:r>
              <a:rPr lang="zh-CN" smtClean="0"/>
              <a:t>块</a:t>
            </a:r>
            <a:r>
              <a:rPr lang="zh-CN" dirty="0" smtClean="0"/>
              <a:t>大小</a:t>
            </a:r>
            <a:r>
              <a:rPr lang="zh-CN" dirty="0" smtClean="0">
                <a:solidFill>
                  <a:schemeClr val="tx2">
                    <a:lumMod val="40000"/>
                    <a:lumOff val="60000"/>
                  </a:schemeClr>
                </a:solidFill>
              </a:rPr>
              <a:t>＝</a:t>
            </a:r>
            <a:r>
              <a:rPr lang="zh-CN" smtClean="0"/>
              <a:t>行大小</a:t>
            </a:r>
            <a:r>
              <a:rPr lang="zh-CN" altLang="en-US" smtClean="0"/>
              <a:t>（</a:t>
            </a:r>
            <a:r>
              <a:rPr lang="zh-CN" altLang="en-US" b="1" smtClean="0">
                <a:solidFill>
                  <a:srgbClr val="FF0000"/>
                </a:solidFill>
              </a:rPr>
              <a:t>注：不是行数</a:t>
            </a:r>
            <a:r>
              <a:rPr lang="zh-CN" altLang="en-US" smtClean="0"/>
              <a:t>）</a:t>
            </a:r>
            <a:r>
              <a:rPr lang="zh-CN" smtClean="0">
                <a:solidFill>
                  <a:schemeClr val="tx2">
                    <a:lumMod val="40000"/>
                    <a:lumOff val="60000"/>
                  </a:schemeClr>
                </a:solidFill>
              </a:rPr>
              <a:t>＝</a:t>
            </a:r>
            <a:r>
              <a:rPr lang="zh-CN" altLang="zh-CN" dirty="0" smtClean="0">
                <a:solidFill>
                  <a:srgbClr val="0070C0"/>
                </a:solidFill>
              </a:rPr>
              <a:t>2</a:t>
            </a:r>
            <a:r>
              <a:rPr lang="zh-CN" altLang="zh-CN" baseline="30000" dirty="0" smtClean="0">
                <a:solidFill>
                  <a:srgbClr val="0070C0"/>
                </a:solidFill>
              </a:rPr>
              <a:t>w</a:t>
            </a:r>
            <a:r>
              <a:rPr lang="zh-CN" smtClean="0"/>
              <a:t>个字</a:t>
            </a:r>
            <a:br>
              <a:rPr lang="zh-CN" smtClean="0"/>
            </a:br>
            <a:r>
              <a:rPr lang="en-US" altLang="zh-CN" smtClean="0"/>
              <a:t>	</a:t>
            </a:r>
            <a:r>
              <a:rPr lang="zh-CN" smtClean="0"/>
              <a:t>主存</a:t>
            </a:r>
            <a:r>
              <a:rPr lang="zh-CN" dirty="0" smtClean="0"/>
              <a:t>的块数</a:t>
            </a:r>
            <a:r>
              <a:rPr lang="zh-CN" dirty="0" smtClean="0">
                <a:solidFill>
                  <a:schemeClr val="tx2">
                    <a:lumMod val="40000"/>
                    <a:lumOff val="60000"/>
                  </a:schemeClr>
                </a:solidFill>
              </a:rPr>
              <a:t>＝</a:t>
            </a:r>
            <a:r>
              <a:rPr lang="zh-CN" altLang="zh-CN" dirty="0" smtClean="0">
                <a:solidFill>
                  <a:srgbClr val="0070C0"/>
                </a:solidFill>
              </a:rPr>
              <a:t>2</a:t>
            </a:r>
            <a:r>
              <a:rPr lang="zh-CN" altLang="zh-CN" baseline="30000" dirty="0" smtClean="0">
                <a:solidFill>
                  <a:srgbClr val="0070C0"/>
                </a:solidFill>
              </a:rPr>
              <a:t>s</a:t>
            </a:r>
            <a:r>
              <a:rPr lang="zh-CN" altLang="zh-CN" smtClean="0"/>
              <a:t/>
            </a:r>
            <a:br>
              <a:rPr lang="zh-CN" altLang="zh-CN" smtClean="0"/>
            </a:br>
            <a:r>
              <a:rPr lang="en-US" altLang="zh-CN" smtClean="0"/>
              <a:t>	</a:t>
            </a:r>
            <a:r>
              <a:rPr lang="zh-CN" smtClean="0"/>
              <a:t>标记</a:t>
            </a:r>
            <a:r>
              <a:rPr lang="zh-CN" dirty="0" smtClean="0"/>
              <a:t>大小</a:t>
            </a:r>
            <a:r>
              <a:rPr lang="zh-CN" dirty="0" smtClean="0">
                <a:solidFill>
                  <a:schemeClr val="tx2">
                    <a:lumMod val="40000"/>
                    <a:lumOff val="60000"/>
                  </a:schemeClr>
                </a:solidFill>
              </a:rPr>
              <a:t>＝</a:t>
            </a:r>
            <a:r>
              <a:rPr lang="zh-CN" altLang="zh-CN" dirty="0" smtClean="0">
                <a:solidFill>
                  <a:srgbClr val="0070C0"/>
                </a:solidFill>
              </a:rPr>
              <a:t>s</a:t>
            </a:r>
            <a:r>
              <a:rPr lang="zh-CN" dirty="0" smtClean="0"/>
              <a:t>位</a:t>
            </a:r>
            <a:br>
              <a:rPr lang="zh-CN" dirty="0" smtClean="0"/>
            </a:br>
            <a:r>
              <a:rPr lang="zh-CN" altLang="zh-CN" dirty="0" smtClean="0"/>
              <a:t>cache</a:t>
            </a:r>
            <a:r>
              <a:rPr lang="zh-CN" dirty="0" smtClean="0"/>
              <a:t>的</a:t>
            </a:r>
            <a:r>
              <a:rPr lang="zh-CN" smtClean="0"/>
              <a:t>行数</a:t>
            </a:r>
            <a:r>
              <a:rPr lang="zh-CN" altLang="en-US" smtClean="0"/>
              <a:t>与内存</a:t>
            </a:r>
            <a:r>
              <a:rPr lang="zh-CN" smtClean="0"/>
              <a:t>地址格式</a:t>
            </a:r>
            <a:r>
              <a:rPr lang="zh-CN" altLang="en-US" smtClean="0"/>
              <a:t>无关</a:t>
            </a:r>
            <a:endParaRPr lang="zh-CN" dirty="0" smtClean="0"/>
          </a:p>
        </p:txBody>
      </p:sp>
      <p:sp>
        <p:nvSpPr>
          <p:cNvPr id="11366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5542577-D2CF-4846-8478-7415F3329A2E}" type="slidenum">
              <a:rPr lang="en-US" altLang="zh-CN" smtClean="0">
                <a:solidFill>
                  <a:srgbClr val="FF0000"/>
                </a:solidFill>
              </a:rPr>
              <a:pPr eaLnBrk="1" hangingPunct="1"/>
              <a:t>113</a:t>
            </a:fld>
            <a:endParaRPr lang="en-US" altLang="zh-CN" smtClean="0">
              <a:solidFill>
                <a:srgbClr val="FF0000"/>
              </a:solidFill>
            </a:endParaRPr>
          </a:p>
        </p:txBody>
      </p:sp>
      <p:sp>
        <p:nvSpPr>
          <p:cNvPr id="11366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E1C063D-87D1-439B-9E74-0E66E13115F8}"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p>
        </p:txBody>
      </p:sp>
      <p:sp>
        <p:nvSpPr>
          <p:cNvPr id="114691" name="Rectangle 3"/>
          <p:cNvSpPr>
            <a:spLocks noGrp="1" noChangeArrowheads="1"/>
          </p:cNvSpPr>
          <p:nvPr>
            <p:ph type="body" idx="1"/>
          </p:nvPr>
        </p:nvSpPr>
        <p:spPr>
          <a:xfrm>
            <a:off x="468313" y="2205038"/>
            <a:ext cx="8229600" cy="2501900"/>
          </a:xfrm>
        </p:spPr>
        <p:txBody>
          <a:bodyPr/>
          <a:lstStyle/>
          <a:p>
            <a:pPr eaLnBrk="1" hangingPunct="1">
              <a:buFont typeface="Wingdings" pitchFamily="2" charset="2"/>
              <a:buNone/>
            </a:pPr>
            <a:r>
              <a:rPr lang="zh-CN" altLang="en-US" smtClean="0"/>
              <a:t>全相联的映射方式特点：</a:t>
            </a:r>
          </a:p>
          <a:p>
            <a:pPr lvl="1" eaLnBrk="1" hangingPunct="1">
              <a:buClrTx/>
              <a:buFont typeface="Wingdings" pitchFamily="2" charset="2"/>
              <a:buChar char="n"/>
            </a:pPr>
            <a:r>
              <a:rPr lang="zh-CN" altLang="en-US" smtClean="0"/>
              <a:t>优点：冲突概率小，</a:t>
            </a:r>
            <a:r>
              <a:rPr lang="en-US" altLang="zh-CN" smtClean="0"/>
              <a:t>cache</a:t>
            </a:r>
            <a:r>
              <a:rPr lang="zh-CN" altLang="en-US" smtClean="0"/>
              <a:t>的利用高。</a:t>
            </a:r>
          </a:p>
          <a:p>
            <a:pPr lvl="1" eaLnBrk="1" hangingPunct="1">
              <a:buClrTx/>
              <a:buFont typeface="Wingdings" pitchFamily="2" charset="2"/>
              <a:buChar char="n"/>
            </a:pPr>
            <a:r>
              <a:rPr lang="zh-CN" altLang="en-US" smtClean="0"/>
              <a:t>缺点：比较器难实现，需要一个访问速度很快代价高的相联存储器</a:t>
            </a:r>
          </a:p>
          <a:p>
            <a:pPr lvl="1" eaLnBrk="1" hangingPunct="1">
              <a:buClrTx/>
              <a:buFont typeface="Wingdings" pitchFamily="2" charset="2"/>
              <a:buChar char="n"/>
            </a:pPr>
            <a:r>
              <a:rPr lang="zh-CN" altLang="en-US" smtClean="0"/>
              <a:t>适用于小容量的</a:t>
            </a:r>
            <a:r>
              <a:rPr lang="en-US" altLang="zh-CN" smtClean="0"/>
              <a:t>cache</a:t>
            </a:r>
          </a:p>
        </p:txBody>
      </p:sp>
      <p:sp>
        <p:nvSpPr>
          <p:cNvPr id="11469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728C67E-134B-4D39-9692-62278F71B6C8}" type="slidenum">
              <a:rPr lang="en-US" altLang="zh-CN" smtClean="0">
                <a:solidFill>
                  <a:srgbClr val="FF0000"/>
                </a:solidFill>
              </a:rPr>
              <a:pPr eaLnBrk="1" hangingPunct="1"/>
              <a:t>114</a:t>
            </a:fld>
            <a:endParaRPr lang="en-US" altLang="zh-CN" smtClean="0">
              <a:solidFill>
                <a:srgbClr val="FF0000"/>
              </a:solidFill>
            </a:endParaRPr>
          </a:p>
        </p:txBody>
      </p:sp>
      <p:sp>
        <p:nvSpPr>
          <p:cNvPr id="11469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B8A6CD-28E4-4C25-9734-332473281F74}"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endParaRPr lang="zh-CN" altLang="en-US" smtClean="0">
              <a:solidFill>
                <a:srgbClr val="000000"/>
              </a:solidFill>
              <a:latin typeface="Tahoma" pitchFamily="34" charset="0"/>
            </a:endParaRPr>
          </a:p>
        </p:txBody>
      </p:sp>
      <p:sp>
        <p:nvSpPr>
          <p:cNvPr id="115715" name="Rectangle 3"/>
          <p:cNvSpPr>
            <a:spLocks noGrp="1" noChangeArrowheads="1"/>
          </p:cNvSpPr>
          <p:nvPr>
            <p:ph type="body" idx="1"/>
          </p:nvPr>
        </p:nvSpPr>
        <p:spPr>
          <a:xfrm>
            <a:off x="395288" y="1916113"/>
            <a:ext cx="8229600" cy="4305300"/>
          </a:xfrm>
        </p:spPr>
        <p:txBody>
          <a:bodyPr/>
          <a:lstStyle/>
          <a:p>
            <a:pPr marL="0" indent="0" eaLnBrk="1" hangingPunct="1">
              <a:lnSpc>
                <a:spcPct val="90000"/>
              </a:lnSpc>
              <a:buFont typeface="Wingdings" pitchFamily="2" charset="2"/>
              <a:buNone/>
            </a:pPr>
            <a:r>
              <a:rPr lang="en-US" altLang="zh-CN" sz="2800" smtClean="0">
                <a:solidFill>
                  <a:srgbClr val="000000"/>
                </a:solidFill>
                <a:latin typeface="Tahoma" pitchFamily="34" charset="0"/>
              </a:rPr>
              <a:t>2</a:t>
            </a:r>
            <a:r>
              <a:rPr lang="zh-CN" altLang="en-US" sz="2800" smtClean="0">
                <a:solidFill>
                  <a:srgbClr val="000000"/>
                </a:solidFill>
                <a:latin typeface="Tahoma" pitchFamily="34" charset="0"/>
              </a:rPr>
              <a:t>、直接映射方式</a:t>
            </a:r>
            <a:endParaRPr lang="en-US" altLang="zh-CN" sz="2800" smtClean="0"/>
          </a:p>
          <a:p>
            <a:pPr marL="0" indent="0" eaLnBrk="1" hangingPunct="1">
              <a:lnSpc>
                <a:spcPct val="90000"/>
              </a:lnSpc>
              <a:buFont typeface="Wingdings" pitchFamily="2" charset="2"/>
              <a:buNone/>
            </a:pPr>
            <a:r>
              <a:rPr lang="zh-CN" altLang="en-US" sz="2800" smtClean="0"/>
              <a:t>映射方法（一对多）如：</a:t>
            </a:r>
          </a:p>
          <a:p>
            <a:pPr marL="0" lvl="2" indent="0" eaLnBrk="1" hangingPunct="1">
              <a:lnSpc>
                <a:spcPct val="90000"/>
              </a:lnSpc>
              <a:buClrTx/>
              <a:buFont typeface="Wingdings" pitchFamily="2" charset="2"/>
              <a:buNone/>
            </a:pPr>
            <a:r>
              <a:rPr lang="en-US" altLang="zh-CN" sz="2800" smtClean="0"/>
              <a:t>	</a:t>
            </a:r>
            <a:r>
              <a:rPr lang="en-US" altLang="zh-CN" sz="2800" smtClean="0">
                <a:solidFill>
                  <a:srgbClr val="FF0000"/>
                </a:solidFill>
              </a:rPr>
              <a:t>i= j mod m </a:t>
            </a:r>
            <a:r>
              <a:rPr lang="zh-CN" altLang="en-US" sz="2800" smtClean="0"/>
              <a:t>（</a:t>
            </a:r>
            <a:r>
              <a:rPr lang="en-US" altLang="zh-CN" sz="2800" smtClean="0"/>
              <a:t>m</a:t>
            </a:r>
            <a:r>
              <a:rPr lang="zh-CN" altLang="en-US" sz="2800" smtClean="0"/>
              <a:t>是</a:t>
            </a:r>
            <a:r>
              <a:rPr lang="en-US" altLang="zh-CN" sz="2800" smtClean="0"/>
              <a:t>cache</a:t>
            </a:r>
            <a:r>
              <a:rPr lang="zh-CN" altLang="en-US" sz="2800" smtClean="0"/>
              <a:t>的总行数）</a:t>
            </a:r>
            <a:endParaRPr lang="en-US" altLang="zh-CN" sz="2800" smtClean="0"/>
          </a:p>
          <a:p>
            <a:pPr marL="0" lvl="2" indent="0" eaLnBrk="1" hangingPunct="1">
              <a:lnSpc>
                <a:spcPct val="90000"/>
              </a:lnSpc>
              <a:buClrTx/>
              <a:buFont typeface="Wingdings" pitchFamily="2" charset="2"/>
              <a:buNone/>
            </a:pPr>
            <a:r>
              <a:rPr lang="zh-CN" altLang="en-US" sz="2800" smtClean="0"/>
              <a:t>注：主存第</a:t>
            </a:r>
            <a:r>
              <a:rPr lang="en-US" altLang="zh-CN" sz="2800" smtClean="0"/>
              <a:t>j</a:t>
            </a:r>
            <a:r>
              <a:rPr lang="zh-CN" altLang="en-US" sz="2800" smtClean="0"/>
              <a:t>块内容拷贝到</a:t>
            </a:r>
            <a:r>
              <a:rPr lang="en-US" altLang="zh-CN" sz="2800" smtClean="0"/>
              <a:t>cache</a:t>
            </a:r>
            <a:r>
              <a:rPr lang="zh-CN" altLang="en-US" sz="2800" smtClean="0"/>
              <a:t>的第</a:t>
            </a:r>
            <a:r>
              <a:rPr lang="en-US" altLang="zh-CN" sz="2800" smtClean="0"/>
              <a:t>i</a:t>
            </a:r>
            <a:r>
              <a:rPr lang="zh-CN" altLang="en-US" sz="2800" smtClean="0"/>
              <a:t>行</a:t>
            </a:r>
          </a:p>
          <a:p>
            <a:pPr marL="0" indent="0" eaLnBrk="1" hangingPunct="1">
              <a:lnSpc>
                <a:spcPct val="90000"/>
              </a:lnSpc>
              <a:spcBef>
                <a:spcPct val="0"/>
              </a:spcBef>
              <a:buClrTx/>
              <a:buSzTx/>
              <a:buFontTx/>
              <a:buNone/>
            </a:pPr>
            <a:endParaRPr kumimoji="1" lang="en-US" altLang="zh-CN" sz="2800" smtClean="0"/>
          </a:p>
          <a:p>
            <a:pPr marL="0" indent="0" eaLnBrk="1" hangingPunct="1">
              <a:lnSpc>
                <a:spcPct val="90000"/>
              </a:lnSpc>
              <a:spcBef>
                <a:spcPct val="0"/>
              </a:spcBef>
              <a:buClrTx/>
              <a:buSzTx/>
              <a:buFontTx/>
              <a:buNone/>
            </a:pPr>
            <a:r>
              <a:rPr kumimoji="1" lang="en-US" altLang="zh-CN" sz="2800" smtClean="0"/>
              <a:t>[</a:t>
            </a:r>
            <a:r>
              <a:rPr kumimoji="1" lang="zh-CN" altLang="en-US" sz="2800" smtClean="0"/>
              <a:t>例</a:t>
            </a:r>
            <a:r>
              <a:rPr kumimoji="1" lang="en-US" altLang="zh-CN" sz="2800" smtClean="0"/>
              <a:t>]cache</a:t>
            </a:r>
            <a:r>
              <a:rPr kumimoji="1" lang="zh-CN" altLang="en-US" sz="2800" smtClean="0"/>
              <a:t>容量</a:t>
            </a:r>
            <a:r>
              <a:rPr kumimoji="1" lang="en-US" altLang="zh-CN" sz="2800" smtClean="0"/>
              <a:t>8</a:t>
            </a:r>
            <a:r>
              <a:rPr kumimoji="1" lang="zh-CN" altLang="en-US" sz="2800" smtClean="0"/>
              <a:t>行，主存容量共划分</a:t>
            </a:r>
            <a:r>
              <a:rPr kumimoji="1" lang="en-US" altLang="zh-CN" sz="2800" smtClean="0"/>
              <a:t>256</a:t>
            </a:r>
            <a:r>
              <a:rPr kumimoji="1" lang="zh-CN" altLang="en-US" sz="2800" smtClean="0"/>
              <a:t>块，则主存的第</a:t>
            </a:r>
            <a:r>
              <a:rPr kumimoji="1" lang="en-US" altLang="zh-CN" sz="2800" smtClean="0"/>
              <a:t>2</a:t>
            </a:r>
            <a:r>
              <a:rPr kumimoji="1" lang="zh-CN" altLang="en-US" sz="2800" smtClean="0"/>
              <a:t>，</a:t>
            </a:r>
            <a:r>
              <a:rPr kumimoji="1" lang="en-US" altLang="zh-CN" sz="2800" smtClean="0"/>
              <a:t>18</a:t>
            </a:r>
            <a:r>
              <a:rPr kumimoji="1" lang="zh-CN" altLang="en-US" sz="2800" smtClean="0"/>
              <a:t>，</a:t>
            </a:r>
            <a:r>
              <a:rPr kumimoji="1" lang="en-US" altLang="zh-CN" sz="2800" smtClean="0"/>
              <a:t>34…..242</a:t>
            </a:r>
            <a:r>
              <a:rPr kumimoji="1" lang="zh-CN" altLang="en-US" sz="2800" smtClean="0"/>
              <a:t>块等都存放在</a:t>
            </a:r>
            <a:r>
              <a:rPr kumimoji="1" lang="en-US" altLang="zh-CN" sz="2800" smtClean="0"/>
              <a:t>cache</a:t>
            </a:r>
            <a:r>
              <a:rPr kumimoji="1" lang="zh-CN" altLang="en-US" sz="2800" smtClean="0"/>
              <a:t>的第</a:t>
            </a:r>
            <a:r>
              <a:rPr kumimoji="1" lang="en-US" altLang="zh-CN" sz="2800" smtClean="0"/>
              <a:t>2</a:t>
            </a:r>
            <a:r>
              <a:rPr kumimoji="1" lang="zh-CN" altLang="en-US" sz="2800" smtClean="0"/>
              <a:t>行内，如果第一次主存的第</a:t>
            </a:r>
            <a:r>
              <a:rPr kumimoji="1" lang="en-US" altLang="zh-CN" sz="2800" smtClean="0"/>
              <a:t>2</a:t>
            </a:r>
            <a:r>
              <a:rPr kumimoji="1" lang="zh-CN" altLang="en-US" sz="2800" smtClean="0"/>
              <a:t>块在</a:t>
            </a:r>
            <a:r>
              <a:rPr kumimoji="1" lang="en-US" altLang="zh-CN" sz="2800" smtClean="0"/>
              <a:t>cache</a:t>
            </a:r>
            <a:r>
              <a:rPr kumimoji="1" lang="zh-CN" altLang="en-US" sz="2800" smtClean="0"/>
              <a:t>中，下次访问第</a:t>
            </a:r>
            <a:r>
              <a:rPr kumimoji="1" lang="en-US" altLang="zh-CN" sz="2800" smtClean="0"/>
              <a:t>34</a:t>
            </a:r>
            <a:r>
              <a:rPr kumimoji="1" lang="zh-CN" altLang="en-US" sz="2800" smtClean="0"/>
              <a:t>块的内容，则不管</a:t>
            </a:r>
            <a:r>
              <a:rPr kumimoji="1" lang="en-US" altLang="zh-CN" sz="2800" smtClean="0"/>
              <a:t>cache</a:t>
            </a:r>
            <a:r>
              <a:rPr kumimoji="1" lang="zh-CN" altLang="en-US" sz="2800" smtClean="0"/>
              <a:t>其他位置的内容访问情况，都会引起</a:t>
            </a:r>
            <a:r>
              <a:rPr kumimoji="1" lang="en-US" altLang="zh-CN" sz="2800" smtClean="0"/>
              <a:t>cache</a:t>
            </a:r>
            <a:r>
              <a:rPr kumimoji="1" lang="zh-CN" altLang="en-US" sz="2800" smtClean="0"/>
              <a:t>第</a:t>
            </a:r>
            <a:r>
              <a:rPr kumimoji="1" lang="en-US" altLang="zh-CN" sz="2800" smtClean="0"/>
              <a:t>2</a:t>
            </a:r>
            <a:r>
              <a:rPr kumimoji="1" lang="zh-CN" altLang="en-US" sz="2800" smtClean="0"/>
              <a:t>行内容的替换</a:t>
            </a:r>
          </a:p>
          <a:p>
            <a:pPr marL="0" indent="0" eaLnBrk="1" hangingPunct="1">
              <a:lnSpc>
                <a:spcPct val="90000"/>
              </a:lnSpc>
            </a:pPr>
            <a:endParaRPr lang="en-US" altLang="zh-CN" sz="2800" smtClean="0"/>
          </a:p>
        </p:txBody>
      </p:sp>
      <p:sp>
        <p:nvSpPr>
          <p:cNvPr id="11571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FE5E8CE-2CAE-4E50-8468-3D2DA4CA6656}" type="slidenum">
              <a:rPr lang="en-US" altLang="zh-CN" smtClean="0">
                <a:solidFill>
                  <a:srgbClr val="FF0000"/>
                </a:solidFill>
              </a:rPr>
              <a:pPr eaLnBrk="1" hangingPunct="1"/>
              <a:t>115</a:t>
            </a:fld>
            <a:endParaRPr lang="en-US" altLang="zh-CN" smtClean="0">
              <a:solidFill>
                <a:srgbClr val="FF0000"/>
              </a:solidFill>
            </a:endParaRPr>
          </a:p>
        </p:txBody>
      </p:sp>
      <p:sp>
        <p:nvSpPr>
          <p:cNvPr id="11571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20BA02C-2F7A-450E-B409-402F95D9F4D6}"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4" name="Rectangle 9"/>
          <p:cNvSpPr>
            <a:spLocks noGrp="1" noChangeArrowheads="1"/>
          </p:cNvSpPr>
          <p:nvPr>
            <p:ph type="body" idx="1"/>
          </p:nvPr>
        </p:nvSpPr>
        <p:spPr>
          <a:xfrm>
            <a:off x="269627" y="1314225"/>
            <a:ext cx="3132137" cy="4248472"/>
          </a:xfrm>
        </p:spPr>
        <p:txBody>
          <a:bodyPr/>
          <a:lstStyle/>
          <a:p>
            <a:pPr eaLnBrk="1" hangingPunct="1">
              <a:lnSpc>
                <a:spcPct val="80000"/>
              </a:lnSpc>
              <a:buFont typeface="Wingdings" pitchFamily="2" charset="2"/>
              <a:buNone/>
            </a:pPr>
            <a:r>
              <a:rPr lang="zh-CN" altLang="en-US" sz="2400" smtClean="0"/>
              <a:t>基本原理</a:t>
            </a:r>
            <a:endParaRPr lang="en-US" altLang="zh-CN" sz="2400" smtClean="0"/>
          </a:p>
          <a:p>
            <a:pPr eaLnBrk="1" hangingPunct="1">
              <a:lnSpc>
                <a:spcPct val="80000"/>
              </a:lnSpc>
            </a:pPr>
            <a:r>
              <a:rPr lang="zh-CN" altLang="en-US" sz="2400" smtClean="0"/>
              <a:t>将主存划分成若干个区（每</a:t>
            </a:r>
            <a:r>
              <a:rPr lang="en-US" altLang="zh-CN" sz="2400" smtClean="0"/>
              <a:t>m</a:t>
            </a:r>
            <a:r>
              <a:rPr lang="zh-CN" altLang="en-US" sz="2400" smtClean="0"/>
              <a:t>块为一个区）</a:t>
            </a:r>
            <a:endParaRPr lang="zh-CN" altLang="en-US" sz="2400" smtClean="0"/>
          </a:p>
          <a:p>
            <a:pPr eaLnBrk="1" hangingPunct="1">
              <a:lnSpc>
                <a:spcPct val="80000"/>
              </a:lnSpc>
            </a:pPr>
            <a:r>
              <a:rPr lang="zh-CN" altLang="en-US" sz="2400" smtClean="0"/>
              <a:t>利用</a:t>
            </a:r>
            <a:r>
              <a:rPr lang="zh-CN" altLang="en-US" sz="2400" b="1">
                <a:solidFill>
                  <a:srgbClr val="FF0000"/>
                </a:solidFill>
              </a:rPr>
              <a:t>区</a:t>
            </a:r>
            <a:r>
              <a:rPr lang="zh-CN" altLang="en-US" sz="2400" b="1" smtClean="0">
                <a:solidFill>
                  <a:srgbClr val="FF0000"/>
                </a:solidFill>
              </a:rPr>
              <a:t>内块号</a:t>
            </a:r>
            <a:r>
              <a:rPr lang="zh-CN" altLang="en-US" sz="2400" smtClean="0"/>
              <a:t>选择相应行；</a:t>
            </a:r>
          </a:p>
          <a:p>
            <a:pPr eaLnBrk="1" hangingPunct="1">
              <a:lnSpc>
                <a:spcPct val="80000"/>
              </a:lnSpc>
            </a:pPr>
            <a:r>
              <a:rPr lang="zh-CN" altLang="en-US" sz="2400" smtClean="0"/>
              <a:t>把行标记与</a:t>
            </a:r>
            <a:r>
              <a:rPr lang="en-US" altLang="zh-CN" sz="2400" smtClean="0"/>
              <a:t>CPU</a:t>
            </a:r>
            <a:r>
              <a:rPr lang="zh-CN" altLang="en-US" sz="2400" smtClean="0"/>
              <a:t>访问地址中的区号进行比较，相同表示命中，访问</a:t>
            </a:r>
            <a:r>
              <a:rPr lang="en-US" altLang="zh-CN" sz="2400" smtClean="0"/>
              <a:t>cache</a:t>
            </a:r>
            <a:r>
              <a:rPr lang="zh-CN" altLang="en-US" sz="2400" smtClean="0"/>
              <a:t>；</a:t>
            </a:r>
          </a:p>
          <a:p>
            <a:pPr eaLnBrk="1" hangingPunct="1">
              <a:lnSpc>
                <a:spcPct val="80000"/>
              </a:lnSpc>
            </a:pPr>
            <a:r>
              <a:rPr lang="zh-CN" altLang="en-US" sz="2400" smtClean="0"/>
              <a:t>如果没有命中，访问内存，并将相应块写入</a:t>
            </a:r>
            <a:r>
              <a:rPr lang="en-US" altLang="zh-CN" sz="2400" smtClean="0"/>
              <a:t>cache</a:t>
            </a:r>
          </a:p>
          <a:p>
            <a:pPr eaLnBrk="1" hangingPunct="1">
              <a:lnSpc>
                <a:spcPct val="80000"/>
              </a:lnSpc>
            </a:pPr>
            <a:endParaRPr lang="en-US" altLang="zh-CN" sz="2400" smtClean="0"/>
          </a:p>
        </p:txBody>
      </p:sp>
      <p:sp>
        <p:nvSpPr>
          <p:cNvPr id="116745" name="AutoShape 4">
            <a:hlinkClick r:id="" action="ppaction://noaction" highlightClick="1"/>
          </p:cNvPr>
          <p:cNvSpPr>
            <a:spLocks noChangeArrowheads="1"/>
          </p:cNvSpPr>
          <p:nvPr/>
        </p:nvSpPr>
        <p:spPr bwMode="auto">
          <a:xfrm>
            <a:off x="1835696" y="5709424"/>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1167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0E504FA-EC48-4B67-AD39-8704B7BF79BD}" type="slidenum">
              <a:rPr lang="en-US" altLang="zh-CN" smtClean="0">
                <a:solidFill>
                  <a:srgbClr val="FF0000"/>
                </a:solidFill>
              </a:rPr>
              <a:pPr eaLnBrk="1" hangingPunct="1"/>
              <a:t>116</a:t>
            </a:fld>
            <a:endParaRPr lang="en-US" altLang="zh-CN" smtClean="0">
              <a:solidFill>
                <a:srgbClr val="FF0000"/>
              </a:solidFill>
            </a:endParaRPr>
          </a:p>
        </p:txBody>
      </p:sp>
      <p:sp>
        <p:nvSpPr>
          <p:cNvPr id="11674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EF7A73F-776A-46D7-AA45-CD4C0B8DD955}" type="datetime11">
              <a:rPr lang="zh-CN" altLang="en-US" smtClean="0"/>
              <a:pPr eaLnBrk="1" hangingPunct="1"/>
              <a:t>09:28:41</a:t>
            </a:fld>
            <a:endParaRPr lang="en-US" altLang="zh-CN" smtClean="0"/>
          </a:p>
        </p:txBody>
      </p:sp>
      <p:pic>
        <p:nvPicPr>
          <p:cNvPr id="108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32656"/>
            <a:ext cx="4982142" cy="6211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r>
              <a:rPr lang="en-US" altLang="zh-CN" smtClean="0"/>
              <a:t/>
            </a:r>
            <a:br>
              <a:rPr lang="en-US" altLang="zh-CN" smtClean="0"/>
            </a:br>
            <a:r>
              <a:rPr lang="en-US" altLang="zh-CN" smtClean="0"/>
              <a:t>3.6.2 </a:t>
            </a:r>
            <a:r>
              <a:rPr lang="zh-CN" altLang="en-US" smtClean="0"/>
              <a:t>主存与</a:t>
            </a:r>
            <a:r>
              <a:rPr lang="en-US" altLang="zh-CN" smtClean="0"/>
              <a:t>cache</a:t>
            </a:r>
            <a:r>
              <a:rPr lang="zh-CN" altLang="en-US" smtClean="0"/>
              <a:t>的地址映射</a:t>
            </a:r>
            <a:endParaRPr lang="zh-CN" altLang="en-US" smtClean="0">
              <a:solidFill>
                <a:srgbClr val="000000"/>
              </a:solidFill>
              <a:latin typeface="Tahoma" pitchFamily="34" charset="0"/>
            </a:endParaRPr>
          </a:p>
        </p:txBody>
      </p:sp>
      <p:sp>
        <p:nvSpPr>
          <p:cNvPr id="73732" name="Rectangle 3"/>
          <p:cNvSpPr>
            <a:spLocks noGrp="1" noChangeArrowheads="1"/>
          </p:cNvSpPr>
          <p:nvPr>
            <p:ph type="body" idx="1"/>
          </p:nvPr>
        </p:nvSpPr>
        <p:spPr>
          <a:xfrm>
            <a:off x="755650" y="2205038"/>
            <a:ext cx="6553200" cy="3455987"/>
          </a:xfrm>
        </p:spPr>
        <p:txBody>
          <a:bodyPr/>
          <a:lstStyle/>
          <a:p>
            <a:pPr eaLnBrk="1" hangingPunct="1">
              <a:buFont typeface="Wingdings" pitchFamily="2" charset="2"/>
              <a:buNone/>
              <a:defRPr/>
            </a:pPr>
            <a:r>
              <a:rPr lang="zh-CN" altLang="en-US" smtClean="0">
                <a:latin typeface="+mn-ea"/>
              </a:rPr>
              <a:t>直接相联映射</a:t>
            </a:r>
            <a:r>
              <a:rPr lang="zh-CN" altLang="en-US">
                <a:latin typeface="+mn-ea"/>
              </a:rPr>
              <a:t>方式</a:t>
            </a:r>
            <a:r>
              <a:rPr lang="zh-CN" smtClean="0">
                <a:solidFill>
                  <a:srgbClr val="FF0000"/>
                </a:solidFill>
                <a:latin typeface="+mn-ea"/>
              </a:rPr>
              <a:t>转换公式</a:t>
            </a:r>
            <a:endParaRPr lang="zh-CN" dirty="0" smtClean="0">
              <a:solidFill>
                <a:srgbClr val="FF0000"/>
              </a:solidFill>
              <a:latin typeface="+mn-ea"/>
            </a:endParaRPr>
          </a:p>
          <a:p>
            <a:pPr>
              <a:buFont typeface="Wingdings" pitchFamily="2" charset="2"/>
              <a:buNone/>
              <a:defRPr/>
            </a:pPr>
            <a:r>
              <a:rPr lang="en-US" altLang="zh-CN" smtClean="0">
                <a:latin typeface="+mn-ea"/>
              </a:rPr>
              <a:t>	</a:t>
            </a:r>
            <a:r>
              <a:rPr lang="zh-CN" smtClean="0">
                <a:latin typeface="+mn-ea"/>
              </a:rPr>
              <a:t>主存</a:t>
            </a:r>
            <a:r>
              <a:rPr lang="zh-CN" dirty="0" smtClean="0">
                <a:latin typeface="+mn-ea"/>
              </a:rPr>
              <a:t>地址长度</a:t>
            </a:r>
            <a:r>
              <a:rPr lang="zh-CN" dirty="0" smtClean="0">
                <a:solidFill>
                  <a:schemeClr val="tx2">
                    <a:lumMod val="40000"/>
                    <a:lumOff val="60000"/>
                  </a:schemeClr>
                </a:solidFill>
                <a:latin typeface="+mn-ea"/>
              </a:rPr>
              <a:t>＝</a:t>
            </a:r>
            <a:r>
              <a:rPr lang="zh-CN" altLang="zh-CN" dirty="0" smtClean="0">
                <a:solidFill>
                  <a:srgbClr val="0070C0"/>
                </a:solidFill>
                <a:latin typeface="+mn-ea"/>
              </a:rPr>
              <a:t>(s+w)</a:t>
            </a:r>
            <a:r>
              <a:rPr lang="zh-CN" dirty="0" smtClean="0">
                <a:latin typeface="+mn-ea"/>
              </a:rPr>
              <a:t>位</a:t>
            </a:r>
            <a:br>
              <a:rPr lang="zh-CN" dirty="0" smtClean="0">
                <a:latin typeface="+mn-ea"/>
              </a:rPr>
            </a:br>
            <a:r>
              <a:rPr lang="zh-CN" dirty="0" smtClean="0">
                <a:latin typeface="+mn-ea"/>
              </a:rPr>
              <a:t>寻址单元数</a:t>
            </a:r>
            <a:r>
              <a:rPr lang="zh-CN" dirty="0" smtClean="0">
                <a:solidFill>
                  <a:schemeClr val="tx2">
                    <a:lumMod val="40000"/>
                    <a:lumOff val="60000"/>
                  </a:schemeClr>
                </a:solidFill>
                <a:latin typeface="+mn-ea"/>
              </a:rPr>
              <a:t>＝</a:t>
            </a:r>
            <a:r>
              <a:rPr lang="zh-CN" altLang="zh-CN" dirty="0" smtClean="0">
                <a:solidFill>
                  <a:srgbClr val="0070C0"/>
                </a:solidFill>
                <a:latin typeface="+mn-ea"/>
              </a:rPr>
              <a:t>2</a:t>
            </a:r>
            <a:r>
              <a:rPr lang="zh-CN" altLang="zh-CN" baseline="30000" dirty="0" smtClean="0">
                <a:solidFill>
                  <a:srgbClr val="0070C0"/>
                </a:solidFill>
                <a:latin typeface="+mn-ea"/>
              </a:rPr>
              <a:t>s+w</a:t>
            </a:r>
            <a:r>
              <a:rPr lang="zh-CN" dirty="0" smtClean="0">
                <a:latin typeface="+mn-ea"/>
              </a:rPr>
              <a:t>个字或字节</a:t>
            </a:r>
            <a:br>
              <a:rPr lang="zh-CN" dirty="0" smtClean="0">
                <a:latin typeface="+mn-ea"/>
              </a:rPr>
            </a:br>
            <a:r>
              <a:rPr lang="zh-CN" dirty="0" smtClean="0">
                <a:latin typeface="+mn-ea"/>
              </a:rPr>
              <a:t>块大小</a:t>
            </a:r>
            <a:r>
              <a:rPr lang="zh-CN" dirty="0" smtClean="0">
                <a:solidFill>
                  <a:schemeClr val="tx2">
                    <a:lumMod val="40000"/>
                    <a:lumOff val="60000"/>
                  </a:schemeClr>
                </a:solidFill>
                <a:latin typeface="+mn-ea"/>
              </a:rPr>
              <a:t>＝</a:t>
            </a:r>
            <a:r>
              <a:rPr lang="zh-CN" dirty="0" smtClean="0">
                <a:latin typeface="+mn-ea"/>
              </a:rPr>
              <a:t>行大小</a:t>
            </a:r>
            <a:r>
              <a:rPr lang="zh-CN" dirty="0" smtClean="0">
                <a:solidFill>
                  <a:schemeClr val="tx2">
                    <a:lumMod val="40000"/>
                    <a:lumOff val="60000"/>
                  </a:schemeClr>
                </a:solidFill>
                <a:latin typeface="+mn-ea"/>
              </a:rPr>
              <a:t>＝</a:t>
            </a:r>
            <a:r>
              <a:rPr lang="zh-CN" altLang="zh-CN" dirty="0" smtClean="0">
                <a:solidFill>
                  <a:srgbClr val="0070C0"/>
                </a:solidFill>
                <a:latin typeface="+mn-ea"/>
              </a:rPr>
              <a:t>2</a:t>
            </a:r>
            <a:r>
              <a:rPr lang="zh-CN" altLang="zh-CN" baseline="30000" dirty="0" smtClean="0">
                <a:solidFill>
                  <a:srgbClr val="0070C0"/>
                </a:solidFill>
                <a:latin typeface="+mn-ea"/>
              </a:rPr>
              <a:t>w</a:t>
            </a:r>
            <a:r>
              <a:rPr lang="zh-CN" dirty="0" smtClean="0">
                <a:latin typeface="+mn-ea"/>
              </a:rPr>
              <a:t>个字或字节</a:t>
            </a:r>
            <a:br>
              <a:rPr lang="zh-CN" dirty="0" smtClean="0">
                <a:latin typeface="+mn-ea"/>
              </a:rPr>
            </a:br>
            <a:r>
              <a:rPr lang="zh-CN" dirty="0" smtClean="0">
                <a:latin typeface="+mn-ea"/>
              </a:rPr>
              <a:t>主存的块数</a:t>
            </a:r>
            <a:r>
              <a:rPr lang="zh-CN" dirty="0" smtClean="0">
                <a:solidFill>
                  <a:schemeClr val="tx2">
                    <a:lumMod val="40000"/>
                    <a:lumOff val="60000"/>
                  </a:schemeClr>
                </a:solidFill>
                <a:latin typeface="+mn-ea"/>
              </a:rPr>
              <a:t>＝</a:t>
            </a:r>
            <a:r>
              <a:rPr lang="zh-CN" altLang="zh-CN" dirty="0" smtClean="0">
                <a:solidFill>
                  <a:srgbClr val="0070C0"/>
                </a:solidFill>
                <a:latin typeface="+mn-ea"/>
              </a:rPr>
              <a:t>2</a:t>
            </a:r>
            <a:r>
              <a:rPr lang="zh-CN" altLang="zh-CN" baseline="30000" dirty="0" smtClean="0">
                <a:solidFill>
                  <a:srgbClr val="0070C0"/>
                </a:solidFill>
                <a:latin typeface="+mn-ea"/>
              </a:rPr>
              <a:t>s</a:t>
            </a:r>
            <a:r>
              <a:rPr lang="zh-CN" altLang="zh-CN" dirty="0" smtClean="0">
                <a:latin typeface="+mn-ea"/>
              </a:rPr>
              <a:t/>
            </a:r>
            <a:br>
              <a:rPr lang="zh-CN" altLang="zh-CN" dirty="0" smtClean="0">
                <a:latin typeface="+mn-ea"/>
              </a:rPr>
            </a:br>
            <a:r>
              <a:rPr lang="zh-CN" altLang="zh-CN" dirty="0" smtClean="0">
                <a:latin typeface="+mn-ea"/>
              </a:rPr>
              <a:t>cache</a:t>
            </a:r>
            <a:r>
              <a:rPr lang="zh-CN" dirty="0" smtClean="0">
                <a:latin typeface="+mn-ea"/>
              </a:rPr>
              <a:t>的行数</a:t>
            </a:r>
            <a:r>
              <a:rPr lang="zh-CN" dirty="0" smtClean="0">
                <a:solidFill>
                  <a:schemeClr val="tx2">
                    <a:lumMod val="40000"/>
                    <a:lumOff val="60000"/>
                  </a:schemeClr>
                </a:solidFill>
                <a:latin typeface="+mn-ea"/>
              </a:rPr>
              <a:t>＝</a:t>
            </a:r>
            <a:r>
              <a:rPr lang="zh-CN" altLang="zh-CN" dirty="0" smtClean="0">
                <a:solidFill>
                  <a:srgbClr val="0070C0"/>
                </a:solidFill>
                <a:latin typeface="+mn-ea"/>
              </a:rPr>
              <a:t>m</a:t>
            </a:r>
            <a:r>
              <a:rPr lang="zh-CN" dirty="0" smtClean="0">
                <a:solidFill>
                  <a:schemeClr val="tx2">
                    <a:lumMod val="40000"/>
                    <a:lumOff val="60000"/>
                  </a:schemeClr>
                </a:solidFill>
                <a:latin typeface="+mn-ea"/>
              </a:rPr>
              <a:t>＝</a:t>
            </a:r>
            <a:r>
              <a:rPr lang="zh-CN" altLang="zh-CN" dirty="0" smtClean="0">
                <a:solidFill>
                  <a:srgbClr val="0070C0"/>
                </a:solidFill>
                <a:latin typeface="+mn-ea"/>
              </a:rPr>
              <a:t>2</a:t>
            </a:r>
            <a:r>
              <a:rPr lang="zh-CN" altLang="zh-CN" baseline="30000" dirty="0" smtClean="0">
                <a:solidFill>
                  <a:srgbClr val="0070C0"/>
                </a:solidFill>
                <a:latin typeface="+mn-ea"/>
              </a:rPr>
              <a:t>r</a:t>
            </a:r>
            <a:r>
              <a:rPr lang="zh-CN" altLang="zh-CN" dirty="0" smtClean="0">
                <a:latin typeface="+mn-ea"/>
              </a:rPr>
              <a:t/>
            </a:r>
            <a:br>
              <a:rPr lang="zh-CN" altLang="zh-CN" dirty="0" smtClean="0">
                <a:latin typeface="+mn-ea"/>
              </a:rPr>
            </a:br>
            <a:r>
              <a:rPr lang="zh-CN" dirty="0" smtClean="0">
                <a:latin typeface="+mn-ea"/>
              </a:rPr>
              <a:t>标记大小</a:t>
            </a:r>
            <a:r>
              <a:rPr lang="zh-CN" dirty="0" smtClean="0">
                <a:solidFill>
                  <a:schemeClr val="tx2">
                    <a:lumMod val="40000"/>
                    <a:lumOff val="60000"/>
                  </a:schemeClr>
                </a:solidFill>
                <a:latin typeface="+mn-ea"/>
              </a:rPr>
              <a:t>＝</a:t>
            </a:r>
            <a:r>
              <a:rPr lang="zh-CN" altLang="zh-CN" dirty="0" smtClean="0">
                <a:solidFill>
                  <a:srgbClr val="0070C0"/>
                </a:solidFill>
                <a:latin typeface="+mn-ea"/>
              </a:rPr>
              <a:t>(s-r)</a:t>
            </a:r>
            <a:r>
              <a:rPr lang="zh-CN" dirty="0" smtClean="0">
                <a:latin typeface="+mn-ea"/>
              </a:rPr>
              <a:t>位</a:t>
            </a:r>
            <a:r>
              <a:rPr lang="zh-CN" smtClean="0">
                <a:latin typeface="+mn-ea"/>
              </a:rPr>
              <a:t/>
            </a:r>
            <a:br>
              <a:rPr lang="zh-CN" smtClean="0">
                <a:latin typeface="+mn-ea"/>
              </a:rPr>
            </a:br>
            <a:endParaRPr lang="zh-CN" dirty="0" smtClean="0">
              <a:latin typeface="+mn-ea"/>
            </a:endParaRPr>
          </a:p>
        </p:txBody>
      </p:sp>
      <p:sp>
        <p:nvSpPr>
          <p:cNvPr id="11776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7520E4A-305A-4CCD-86FC-7B192B3F0924}" type="slidenum">
              <a:rPr lang="en-US" altLang="zh-CN" smtClean="0">
                <a:solidFill>
                  <a:srgbClr val="FF0000"/>
                </a:solidFill>
              </a:rPr>
              <a:pPr eaLnBrk="1" hangingPunct="1"/>
              <a:t>117</a:t>
            </a:fld>
            <a:endParaRPr lang="en-US" altLang="zh-CN" smtClean="0">
              <a:solidFill>
                <a:srgbClr val="FF0000"/>
              </a:solidFill>
            </a:endParaRPr>
          </a:p>
        </p:txBody>
      </p:sp>
      <p:sp>
        <p:nvSpPr>
          <p:cNvPr id="11776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544D7B6-1C3E-4774-BBD4-1038D7B3D5C3}"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mtClean="0"/>
              <a:t/>
            </a:r>
            <a:br>
              <a:rPr lang="en-US" altLang="zh-CN" smtClean="0"/>
            </a:br>
            <a:r>
              <a:rPr lang="en-US" altLang="zh-CN" smtClean="0"/>
              <a:t>3.6.2 </a:t>
            </a:r>
            <a:r>
              <a:rPr lang="zh-CN" altLang="en-US" smtClean="0"/>
              <a:t>主存与</a:t>
            </a:r>
            <a:r>
              <a:rPr lang="en-US" altLang="zh-CN" smtClean="0"/>
              <a:t>cache</a:t>
            </a:r>
            <a:r>
              <a:rPr lang="zh-CN" altLang="en-US" smtClean="0"/>
              <a:t>的地址映射</a:t>
            </a:r>
            <a:endParaRPr lang="zh-CN" altLang="en-US" smtClean="0">
              <a:solidFill>
                <a:srgbClr val="000000"/>
              </a:solidFill>
              <a:latin typeface="Tahoma" pitchFamily="34" charset="0"/>
            </a:endParaRPr>
          </a:p>
        </p:txBody>
      </p:sp>
      <p:sp>
        <p:nvSpPr>
          <p:cNvPr id="118787" name="Rectangle 3"/>
          <p:cNvSpPr>
            <a:spLocks noGrp="1" noChangeArrowheads="1"/>
          </p:cNvSpPr>
          <p:nvPr>
            <p:ph type="body" idx="1"/>
          </p:nvPr>
        </p:nvSpPr>
        <p:spPr>
          <a:xfrm>
            <a:off x="468313" y="2276475"/>
            <a:ext cx="8229600" cy="2574925"/>
          </a:xfrm>
        </p:spPr>
        <p:txBody>
          <a:bodyPr/>
          <a:lstStyle/>
          <a:p>
            <a:pPr eaLnBrk="1" hangingPunct="1">
              <a:buFont typeface="Wingdings" pitchFamily="2" charset="2"/>
              <a:buNone/>
            </a:pPr>
            <a:r>
              <a:rPr lang="zh-CN" altLang="en-US" sz="2800" smtClean="0"/>
              <a:t>直接相联的映射方式特点</a:t>
            </a:r>
          </a:p>
          <a:p>
            <a:pPr lvl="1" eaLnBrk="1" hangingPunct="1">
              <a:buClrTx/>
              <a:buFont typeface="Wingdings" pitchFamily="2" charset="2"/>
              <a:buChar char="n"/>
            </a:pPr>
            <a:r>
              <a:rPr lang="zh-CN" altLang="en-US" sz="2800" smtClean="0"/>
              <a:t>优点：硬件实现简单，成本低。</a:t>
            </a:r>
            <a:r>
              <a:rPr lang="en-US" altLang="zh-CN" sz="2800" smtClean="0"/>
              <a:t>cache</a:t>
            </a:r>
            <a:r>
              <a:rPr lang="zh-CN" altLang="en-US" sz="2800" smtClean="0"/>
              <a:t>地址为主存地址的低几位，不需变换。</a:t>
            </a:r>
          </a:p>
          <a:p>
            <a:pPr lvl="1" eaLnBrk="1" hangingPunct="1">
              <a:buClrTx/>
              <a:buFont typeface="Wingdings" pitchFamily="2" charset="2"/>
              <a:buChar char="n"/>
            </a:pPr>
            <a:r>
              <a:rPr lang="zh-CN" altLang="en-US" sz="2800" smtClean="0"/>
              <a:t>缺点：冲突概率高（抖动）</a:t>
            </a:r>
          </a:p>
          <a:p>
            <a:pPr lvl="1" eaLnBrk="1" hangingPunct="1">
              <a:buClrTx/>
              <a:buFont typeface="Wingdings" pitchFamily="2" charset="2"/>
              <a:buChar char="n"/>
            </a:pPr>
            <a:r>
              <a:rPr lang="zh-CN" altLang="en-US" sz="2800" smtClean="0"/>
              <a:t>适合大容量</a:t>
            </a:r>
            <a:r>
              <a:rPr lang="en-US" altLang="zh-CN" sz="2800" smtClean="0"/>
              <a:t>cache</a:t>
            </a:r>
          </a:p>
          <a:p>
            <a:pPr eaLnBrk="1" hangingPunct="1"/>
            <a:endParaRPr lang="en-US" altLang="zh-CN" sz="2800" smtClean="0"/>
          </a:p>
        </p:txBody>
      </p:sp>
      <p:sp>
        <p:nvSpPr>
          <p:cNvPr id="11878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4233116-811C-435B-9087-936FEDEF3121}" type="slidenum">
              <a:rPr lang="en-US" altLang="zh-CN" smtClean="0">
                <a:solidFill>
                  <a:srgbClr val="FF0000"/>
                </a:solidFill>
              </a:rPr>
              <a:pPr eaLnBrk="1" hangingPunct="1"/>
              <a:t>118</a:t>
            </a:fld>
            <a:endParaRPr lang="en-US" altLang="zh-CN" smtClean="0">
              <a:solidFill>
                <a:srgbClr val="FF0000"/>
              </a:solidFill>
            </a:endParaRPr>
          </a:p>
        </p:txBody>
      </p:sp>
      <p:sp>
        <p:nvSpPr>
          <p:cNvPr id="11878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4126145-A2CB-4F46-A604-499E03190D16}"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79512" y="836712"/>
            <a:ext cx="6851104" cy="868958"/>
          </a:xfrm>
        </p:spPr>
        <p:txBody>
          <a:bodyPr/>
          <a:lstStyle/>
          <a:p>
            <a:pPr eaLnBrk="1" hangingPunct="1"/>
            <a:r>
              <a:rPr lang="zh-CN" altLang="zh-CN" smtClean="0"/>
              <a:t>3.6.2 </a:t>
            </a:r>
            <a:r>
              <a:rPr lang="zh-CN" smtClean="0"/>
              <a:t>主存与</a:t>
            </a:r>
            <a:r>
              <a:rPr lang="zh-CN" altLang="zh-CN" smtClean="0"/>
              <a:t>cache</a:t>
            </a:r>
            <a:r>
              <a:rPr lang="zh-CN" smtClean="0"/>
              <a:t>的地址映射</a:t>
            </a:r>
            <a:endParaRPr lang="zh-CN" altLang="en-US" smtClean="0"/>
          </a:p>
        </p:txBody>
      </p:sp>
      <p:sp>
        <p:nvSpPr>
          <p:cNvPr id="147460" name="Rectangle 3"/>
          <p:cNvSpPr>
            <a:spLocks noGrp="1" noChangeArrowheads="1"/>
          </p:cNvSpPr>
          <p:nvPr>
            <p:ph type="body" idx="1"/>
          </p:nvPr>
        </p:nvSpPr>
        <p:spPr>
          <a:xfrm>
            <a:off x="107950" y="2060575"/>
            <a:ext cx="8856663" cy="3654425"/>
          </a:xfrm>
        </p:spPr>
        <p:txBody>
          <a:bodyPr/>
          <a:lstStyle/>
          <a:p>
            <a:pPr marL="457200" indent="-457200" eaLnBrk="1" hangingPunct="1">
              <a:lnSpc>
                <a:spcPct val="90000"/>
              </a:lnSpc>
              <a:buFont typeface="Wingdings" pitchFamily="2" charset="2"/>
              <a:buNone/>
              <a:defRPr/>
            </a:pPr>
            <a:r>
              <a:rPr lang="zh-CN" altLang="zh-CN" sz="2800" smtClean="0"/>
              <a:t>3</a:t>
            </a:r>
            <a:r>
              <a:rPr lang="zh-CN" sz="2800" smtClean="0"/>
              <a:t>、组相联映射方式</a:t>
            </a:r>
            <a:endParaRPr lang="en-US" altLang="zh-CN" sz="2800" smtClean="0"/>
          </a:p>
          <a:p>
            <a:pPr marL="0" indent="0" eaLnBrk="1" hangingPunct="1">
              <a:lnSpc>
                <a:spcPct val="90000"/>
              </a:lnSpc>
              <a:buFont typeface="Wingdings" pitchFamily="2" charset="2"/>
              <a:buNone/>
              <a:defRPr/>
            </a:pPr>
            <a:r>
              <a:rPr lang="zh-CN" altLang="en-US" sz="2800" smtClean="0"/>
              <a:t>全相联和直接映射的组合</a:t>
            </a:r>
          </a:p>
          <a:p>
            <a:pPr marL="1028700" lvl="1" indent="-457200" eaLnBrk="1" hangingPunct="1">
              <a:lnSpc>
                <a:spcPct val="90000"/>
              </a:lnSpc>
              <a:buClrTx/>
              <a:buFont typeface="Wingdings" pitchFamily="2" charset="2"/>
              <a:buChar char="n"/>
              <a:defRPr/>
            </a:pPr>
            <a:r>
              <a:rPr lang="en-US" altLang="zh-CN" sz="2800" smtClean="0"/>
              <a:t>cache</a:t>
            </a:r>
            <a:r>
              <a:rPr lang="zh-CN" altLang="en-US" sz="2800" smtClean="0"/>
              <a:t>分组，组间采用直接映射方式，组内采用全相联的映射方式</a:t>
            </a:r>
          </a:p>
          <a:p>
            <a:pPr marL="1028700" lvl="1" indent="-457200" eaLnBrk="1" hangingPunct="1">
              <a:lnSpc>
                <a:spcPct val="90000"/>
              </a:lnSpc>
              <a:buClrTx/>
              <a:buFont typeface="Wingdings" pitchFamily="2" charset="2"/>
              <a:buChar char="n"/>
              <a:defRPr/>
            </a:pPr>
            <a:r>
              <a:rPr lang="en-US" altLang="zh-CN" sz="2800" smtClean="0"/>
              <a:t>cache</a:t>
            </a:r>
            <a:r>
              <a:rPr lang="zh-CN" altLang="en-US" sz="2800" smtClean="0"/>
              <a:t>分成</a:t>
            </a:r>
            <a:r>
              <a:rPr lang="en-US" altLang="zh-CN" sz="2800" smtClean="0"/>
              <a:t>u</a:t>
            </a:r>
            <a:r>
              <a:rPr lang="zh-CN" altLang="en-US" sz="2800" smtClean="0"/>
              <a:t>组，每组</a:t>
            </a:r>
            <a:r>
              <a:rPr lang="en-US" altLang="zh-CN" sz="2800" smtClean="0"/>
              <a:t>v</a:t>
            </a:r>
            <a:r>
              <a:rPr lang="zh-CN" altLang="en-US" sz="2800" smtClean="0"/>
              <a:t>行</a:t>
            </a:r>
            <a:endParaRPr lang="en-US" altLang="zh-CN" sz="2800" smtClean="0"/>
          </a:p>
          <a:p>
            <a:pPr marL="1028700" lvl="1" indent="-457200" eaLnBrk="1" hangingPunct="1">
              <a:lnSpc>
                <a:spcPct val="90000"/>
              </a:lnSpc>
              <a:buClrTx/>
              <a:buFont typeface="Wingdings" pitchFamily="2" charset="2"/>
              <a:buChar char="n"/>
              <a:defRPr/>
            </a:pPr>
            <a:r>
              <a:rPr lang="zh-CN" altLang="en-US" sz="2800" smtClean="0"/>
              <a:t>映射方法（一对多）</a:t>
            </a:r>
          </a:p>
          <a:p>
            <a:pPr marL="1141413" lvl="2" indent="0" eaLnBrk="1" hangingPunct="1">
              <a:lnSpc>
                <a:spcPct val="90000"/>
              </a:lnSpc>
              <a:buFont typeface="Wingdings" pitchFamily="2" charset="2"/>
              <a:buNone/>
              <a:defRPr/>
            </a:pPr>
            <a:r>
              <a:rPr lang="en-US" altLang="zh-CN" sz="2800" smtClean="0">
                <a:solidFill>
                  <a:srgbClr val="FF0000"/>
                </a:solidFill>
              </a:rPr>
              <a:t>q= j mod u</a:t>
            </a:r>
          </a:p>
          <a:p>
            <a:pPr marL="1141413" lvl="2" indent="0" eaLnBrk="1" hangingPunct="1">
              <a:lnSpc>
                <a:spcPct val="90000"/>
              </a:lnSpc>
              <a:buFont typeface="Wingdings" pitchFamily="2" charset="2"/>
              <a:buNone/>
              <a:defRPr/>
            </a:pPr>
            <a:r>
              <a:rPr lang="zh-CN" altLang="en-US" sz="2800" smtClean="0"/>
              <a:t>注：主存第</a:t>
            </a:r>
            <a:r>
              <a:rPr lang="en-US" altLang="zh-CN" sz="2800" smtClean="0"/>
              <a:t>j</a:t>
            </a:r>
            <a:r>
              <a:rPr lang="zh-CN" altLang="en-US" sz="2800" smtClean="0"/>
              <a:t>块内容拷贝到</a:t>
            </a:r>
            <a:r>
              <a:rPr lang="en-US" altLang="zh-CN" sz="2800" smtClean="0"/>
              <a:t>cache</a:t>
            </a:r>
            <a:r>
              <a:rPr lang="zh-CN" altLang="en-US" sz="2800" smtClean="0"/>
              <a:t>的</a:t>
            </a:r>
            <a:r>
              <a:rPr lang="en-US" altLang="zh-CN" sz="2800" smtClean="0"/>
              <a:t>q</a:t>
            </a:r>
            <a:r>
              <a:rPr lang="zh-CN" altLang="en-US" sz="2800" smtClean="0"/>
              <a:t>组中的某行</a:t>
            </a:r>
          </a:p>
        </p:txBody>
      </p:sp>
      <p:sp>
        <p:nvSpPr>
          <p:cNvPr id="11981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1709108-00A0-434D-A76A-A38445FCE405}" type="slidenum">
              <a:rPr lang="en-US" altLang="zh-CN" smtClean="0">
                <a:solidFill>
                  <a:srgbClr val="FF0000"/>
                </a:solidFill>
              </a:rPr>
              <a:pPr eaLnBrk="1" hangingPunct="1"/>
              <a:t>119</a:t>
            </a:fld>
            <a:endParaRPr lang="en-US" altLang="zh-CN" smtClean="0">
              <a:solidFill>
                <a:srgbClr val="FF0000"/>
              </a:solidFill>
            </a:endParaRPr>
          </a:p>
        </p:txBody>
      </p:sp>
      <p:sp>
        <p:nvSpPr>
          <p:cNvPr id="11981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9FA0F32-E0D9-4824-A5AF-5674E21A500B}"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1" name="Rectangle 3"/>
          <p:cNvSpPr>
            <a:spLocks noGrp="1" noChangeArrowheads="1"/>
          </p:cNvSpPr>
          <p:nvPr>
            <p:ph type="body" idx="1"/>
          </p:nvPr>
        </p:nvSpPr>
        <p:spPr>
          <a:xfrm>
            <a:off x="395288" y="1700213"/>
            <a:ext cx="8077200" cy="2376487"/>
          </a:xfrm>
        </p:spPr>
        <p:txBody>
          <a:bodyPr/>
          <a:lstStyle/>
          <a:p>
            <a:pPr marL="0" indent="0" eaLnBrk="1" hangingPunct="1">
              <a:buFontTx/>
              <a:buNone/>
              <a:defRPr/>
            </a:pPr>
            <a:r>
              <a:rPr lang="en-US" altLang="zh-CN" sz="2800" smtClean="0">
                <a:latin typeface="Times New Roman" pitchFamily="18" charset="0"/>
              </a:rPr>
              <a:t>(4)</a:t>
            </a:r>
            <a:r>
              <a:rPr lang="zh-CN" altLang="en-US" sz="2800" smtClean="0">
                <a:latin typeface="Times New Roman" pitchFamily="18" charset="0"/>
              </a:rPr>
              <a:t>直接（半顺序）存取存储器</a:t>
            </a:r>
            <a:r>
              <a:rPr lang="en-US" altLang="zh-CN" sz="2800" smtClean="0">
                <a:latin typeface="Times New Roman" pitchFamily="18" charset="0"/>
              </a:rPr>
              <a:t>DAM</a:t>
            </a:r>
          </a:p>
          <a:p>
            <a:pPr marL="0" indent="457200" eaLnBrk="1" hangingPunct="1">
              <a:buFontTx/>
              <a:buNone/>
              <a:defRPr/>
            </a:pPr>
            <a:r>
              <a:rPr lang="zh-CN" altLang="en-US" sz="2800" smtClean="0">
                <a:latin typeface="Times New Roman" pitchFamily="18" charset="0"/>
              </a:rPr>
              <a:t>当要存取所需的信息时，第一步直接指向整个存储器中的某个小区域（如磁盘上的磁道），第二步在小区域内顺序检索或等待，直至找到目的地后再进行读写操作。</a:t>
            </a:r>
          </a:p>
        </p:txBody>
      </p:sp>
      <p:sp>
        <p:nvSpPr>
          <p:cNvPr id="1433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93CA6B3-C265-4BE1-B143-4D4704F3238B}" type="slidenum">
              <a:rPr lang="en-US" altLang="zh-CN" smtClean="0">
                <a:solidFill>
                  <a:srgbClr val="FF0000"/>
                </a:solidFill>
              </a:rPr>
              <a:pPr eaLnBrk="1" hangingPunct="1"/>
              <a:t>12</a:t>
            </a:fld>
            <a:endParaRPr lang="en-US" altLang="zh-CN" smtClean="0">
              <a:solidFill>
                <a:srgbClr val="FF0000"/>
              </a:solidFill>
            </a:endParaRPr>
          </a:p>
        </p:txBody>
      </p:sp>
      <p:sp>
        <p:nvSpPr>
          <p:cNvPr id="1434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AE03748-7089-4F56-891A-1DED1052A924}" type="datetime11">
              <a:rPr lang="zh-CN" altLang="en-US" smtClean="0"/>
              <a:pPr eaLnBrk="1" hangingPunct="1"/>
              <a:t>09:28:36</a:t>
            </a:fld>
            <a:endParaRPr lang="en-US" altLang="zh-CN" smtClean="0"/>
          </a:p>
        </p:txBody>
      </p:sp>
      <p:sp>
        <p:nvSpPr>
          <p:cNvPr id="5" name="Rectangle 2"/>
          <p:cNvSpPr>
            <a:spLocks noGrp="1" noChangeArrowheads="1"/>
          </p:cNvSpPr>
          <p:nvPr>
            <p:ph type="title"/>
          </p:nvPr>
        </p:nvSpPr>
        <p:spPr>
          <a:xfrm>
            <a:off x="467544" y="548680"/>
            <a:ext cx="4762872" cy="724942"/>
          </a:xfrm>
        </p:spPr>
        <p:txBody>
          <a:bodyPr/>
          <a:lstStyle/>
          <a:p>
            <a:pPr eaLnBrk="1" hangingPunct="1"/>
            <a:r>
              <a:rPr lang="en-US" altLang="zh-CN" smtClean="0"/>
              <a:t>3.1.2 </a:t>
            </a:r>
            <a:r>
              <a:rPr lang="zh-CN" smtClean="0"/>
              <a:t>存储器的分类</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3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34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p>
        </p:txBody>
      </p:sp>
      <p:sp>
        <p:nvSpPr>
          <p:cNvPr id="119811" name="Rectangle 3"/>
          <p:cNvSpPr>
            <a:spLocks noGrp="1" noChangeArrowheads="1"/>
          </p:cNvSpPr>
          <p:nvPr>
            <p:ph type="body" idx="1"/>
          </p:nvPr>
        </p:nvSpPr>
        <p:spPr>
          <a:xfrm>
            <a:off x="468313" y="2205038"/>
            <a:ext cx="8229600" cy="2646362"/>
          </a:xfrm>
        </p:spPr>
        <p:txBody>
          <a:bodyPr/>
          <a:lstStyle/>
          <a:p>
            <a:pPr marL="0" lvl="1" indent="0" eaLnBrk="1" hangingPunct="1">
              <a:buFont typeface="Wingdings" pitchFamily="2" charset="2"/>
              <a:buNone/>
              <a:defRPr/>
            </a:pPr>
            <a:r>
              <a:rPr lang="zh-CN" altLang="en-US" sz="2800" smtClean="0">
                <a:solidFill>
                  <a:srgbClr val="000000"/>
                </a:solidFill>
                <a:latin typeface="Tahoma" pitchFamily="34" charset="0"/>
              </a:rPr>
              <a:t>分析：比全相联容易实现，冲突低</a:t>
            </a:r>
          </a:p>
          <a:p>
            <a:pPr marL="457200" lvl="1" indent="-457200" eaLnBrk="1" hangingPunct="1">
              <a:buClrTx/>
              <a:buFont typeface="Wingdings" pitchFamily="2" charset="2"/>
              <a:buChar char="n"/>
              <a:defRPr/>
            </a:pPr>
            <a:r>
              <a:rPr lang="en-US" altLang="zh-CN" sz="2800" smtClean="0">
                <a:solidFill>
                  <a:srgbClr val="000000"/>
                </a:solidFill>
                <a:latin typeface="Tahoma" pitchFamily="34" charset="0"/>
              </a:rPr>
              <a:t>v=1</a:t>
            </a:r>
            <a:r>
              <a:rPr lang="zh-CN" altLang="en-US" sz="2800" smtClean="0">
                <a:solidFill>
                  <a:srgbClr val="000000"/>
                </a:solidFill>
                <a:latin typeface="Tahoma" pitchFamily="34" charset="0"/>
              </a:rPr>
              <a:t>，则为直接相联映射方式</a:t>
            </a:r>
          </a:p>
          <a:p>
            <a:pPr marL="457200" lvl="1" indent="-457200" eaLnBrk="1" hangingPunct="1">
              <a:buClrTx/>
              <a:buFont typeface="Wingdings" pitchFamily="2" charset="2"/>
              <a:buChar char="n"/>
              <a:defRPr/>
            </a:pPr>
            <a:r>
              <a:rPr lang="en-US" altLang="zh-CN" sz="2800" smtClean="0">
                <a:solidFill>
                  <a:srgbClr val="000000"/>
                </a:solidFill>
                <a:latin typeface="Tahoma" pitchFamily="34" charset="0"/>
              </a:rPr>
              <a:t>u=1</a:t>
            </a:r>
            <a:r>
              <a:rPr lang="zh-CN" altLang="en-US" sz="2800" smtClean="0">
                <a:solidFill>
                  <a:srgbClr val="000000"/>
                </a:solidFill>
                <a:latin typeface="Tahoma" pitchFamily="34" charset="0"/>
              </a:rPr>
              <a:t>，则为全相联映射方式</a:t>
            </a:r>
          </a:p>
          <a:p>
            <a:pPr marL="0" lvl="1" indent="0" eaLnBrk="1" hangingPunct="1">
              <a:buFont typeface="Wingdings" pitchFamily="2" charset="2"/>
              <a:buNone/>
              <a:defRPr/>
            </a:pPr>
            <a:r>
              <a:rPr lang="en-US" altLang="zh-CN" sz="2800" smtClean="0">
                <a:solidFill>
                  <a:srgbClr val="000000"/>
                </a:solidFill>
                <a:latin typeface="Tahoma" pitchFamily="34" charset="0"/>
              </a:rPr>
              <a:t>v</a:t>
            </a:r>
            <a:r>
              <a:rPr lang="zh-CN" altLang="en-US" sz="2800" smtClean="0">
                <a:solidFill>
                  <a:srgbClr val="000000"/>
                </a:solidFill>
                <a:latin typeface="Tahoma" pitchFamily="34" charset="0"/>
              </a:rPr>
              <a:t>的取值一般比较小， 一般是</a:t>
            </a:r>
            <a:r>
              <a:rPr lang="en-US" altLang="zh-CN" sz="2800" smtClean="0">
                <a:solidFill>
                  <a:srgbClr val="000000"/>
                </a:solidFill>
                <a:latin typeface="Tahoma" pitchFamily="34" charset="0"/>
              </a:rPr>
              <a:t>2</a:t>
            </a:r>
            <a:r>
              <a:rPr lang="zh-CN" altLang="en-US" sz="2800" smtClean="0">
                <a:solidFill>
                  <a:srgbClr val="000000"/>
                </a:solidFill>
                <a:latin typeface="Tahoma" pitchFamily="34" charset="0"/>
              </a:rPr>
              <a:t>的幂，称之为</a:t>
            </a:r>
            <a:r>
              <a:rPr lang="en-US" altLang="zh-CN" sz="2800" smtClean="0">
                <a:solidFill>
                  <a:srgbClr val="000000"/>
                </a:solidFill>
                <a:latin typeface="Tahoma" pitchFamily="34" charset="0"/>
              </a:rPr>
              <a:t>v</a:t>
            </a:r>
            <a:r>
              <a:rPr lang="zh-CN" altLang="en-US" sz="2800" smtClean="0">
                <a:solidFill>
                  <a:srgbClr val="000000"/>
                </a:solidFill>
                <a:latin typeface="Tahoma" pitchFamily="34" charset="0"/>
              </a:rPr>
              <a:t>路组相联</a:t>
            </a:r>
            <a:r>
              <a:rPr lang="en-US" altLang="zh-CN" sz="2800" smtClean="0">
                <a:solidFill>
                  <a:srgbClr val="000000"/>
                </a:solidFill>
                <a:latin typeface="Tahoma" pitchFamily="34" charset="0"/>
              </a:rPr>
              <a:t>cache</a:t>
            </a:r>
            <a:r>
              <a:rPr lang="zh-CN" altLang="en-US" sz="2800">
                <a:solidFill>
                  <a:srgbClr val="000000"/>
                </a:solidFill>
                <a:latin typeface="Tahoma" pitchFamily="34" charset="0"/>
              </a:rPr>
              <a:t>。</a:t>
            </a:r>
            <a:endParaRPr lang="en-US" altLang="zh-CN" sz="2800" smtClean="0">
              <a:solidFill>
                <a:srgbClr val="000000"/>
              </a:solidFill>
              <a:latin typeface="Tahoma" pitchFamily="34" charset="0"/>
            </a:endParaRPr>
          </a:p>
        </p:txBody>
      </p:sp>
      <p:sp>
        <p:nvSpPr>
          <p:cNvPr id="12083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E8CA442-4FC9-4032-B4BC-FE9FBCD12DEC}" type="slidenum">
              <a:rPr lang="en-US" altLang="zh-CN" smtClean="0">
                <a:solidFill>
                  <a:srgbClr val="FF0000"/>
                </a:solidFill>
              </a:rPr>
              <a:pPr eaLnBrk="1" hangingPunct="1"/>
              <a:t>120</a:t>
            </a:fld>
            <a:endParaRPr lang="en-US" altLang="zh-CN" smtClean="0">
              <a:solidFill>
                <a:srgbClr val="FF0000"/>
              </a:solidFill>
            </a:endParaRPr>
          </a:p>
        </p:txBody>
      </p:sp>
      <p:sp>
        <p:nvSpPr>
          <p:cNvPr id="12083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F72FAA8-D5D3-479D-89B5-07AC5E85CDFF}"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AutoShape 4">
            <a:hlinkClick r:id="" action="ppaction://noaction" highlightClick="1"/>
          </p:cNvPr>
          <p:cNvSpPr>
            <a:spLocks noChangeArrowheads="1"/>
          </p:cNvSpPr>
          <p:nvPr/>
        </p:nvSpPr>
        <p:spPr bwMode="auto">
          <a:xfrm>
            <a:off x="1259632" y="404664"/>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12186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8596BB4-BD0D-4732-95AD-DF2D400DF24F}" type="slidenum">
              <a:rPr lang="en-US" altLang="zh-CN" smtClean="0">
                <a:solidFill>
                  <a:srgbClr val="FF0000"/>
                </a:solidFill>
              </a:rPr>
              <a:pPr eaLnBrk="1" hangingPunct="1"/>
              <a:t>121</a:t>
            </a:fld>
            <a:endParaRPr lang="en-US" altLang="zh-CN" smtClean="0">
              <a:solidFill>
                <a:srgbClr val="FF0000"/>
              </a:solidFill>
            </a:endParaRPr>
          </a:p>
        </p:txBody>
      </p:sp>
      <p:sp>
        <p:nvSpPr>
          <p:cNvPr id="12186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94D759-9CF3-4458-A9BE-CDE07643431C}" type="datetime11">
              <a:rPr lang="zh-CN" altLang="en-US" smtClean="0"/>
              <a:pPr eaLnBrk="1" hangingPunct="1"/>
              <a:t>09:33:34</a:t>
            </a:fld>
            <a:endParaRPr lang="en-US" altLang="zh-CN" smtClean="0"/>
          </a:p>
        </p:txBody>
      </p:sp>
      <p:sp>
        <p:nvSpPr>
          <p:cNvPr id="6" name="Rectangle 9"/>
          <p:cNvSpPr txBox="1">
            <a:spLocks noChangeArrowheads="1"/>
          </p:cNvSpPr>
          <p:nvPr/>
        </p:nvSpPr>
        <p:spPr bwMode="auto">
          <a:xfrm>
            <a:off x="172281" y="1412776"/>
            <a:ext cx="3233134" cy="478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eaLnBrk="1" hangingPunct="1">
              <a:lnSpc>
                <a:spcPct val="80000"/>
              </a:lnSpc>
              <a:buFont typeface="Wingdings" pitchFamily="2" charset="2"/>
              <a:buNone/>
            </a:pPr>
            <a:r>
              <a:rPr lang="zh-CN" altLang="en-US" sz="2400" smtClean="0"/>
              <a:t>基本原理</a:t>
            </a:r>
            <a:endParaRPr lang="en-US" altLang="zh-CN" sz="2400" smtClean="0"/>
          </a:p>
          <a:p>
            <a:pPr eaLnBrk="1" hangingPunct="1">
              <a:lnSpc>
                <a:spcPct val="80000"/>
              </a:lnSpc>
            </a:pPr>
            <a:r>
              <a:rPr lang="zh-CN" altLang="en-US" sz="2400"/>
              <a:t>将主存划分成若干个区</a:t>
            </a:r>
            <a:r>
              <a:rPr lang="zh-CN" altLang="en-US" sz="2400"/>
              <a:t>（</a:t>
            </a:r>
            <a:r>
              <a:rPr lang="zh-CN" altLang="en-US" sz="2400" smtClean="0"/>
              <a:t>每</a:t>
            </a:r>
            <a:r>
              <a:rPr lang="en-US" altLang="zh-CN" sz="2400" smtClean="0"/>
              <a:t>u</a:t>
            </a:r>
            <a:r>
              <a:rPr lang="zh-CN" altLang="en-US" sz="2400" smtClean="0"/>
              <a:t>块为</a:t>
            </a:r>
            <a:r>
              <a:rPr lang="zh-CN" altLang="en-US" sz="2400"/>
              <a:t>一个</a:t>
            </a:r>
            <a:r>
              <a:rPr lang="zh-CN" altLang="en-US" sz="2400"/>
              <a:t>区</a:t>
            </a:r>
            <a:r>
              <a:rPr lang="zh-CN" altLang="en-US" sz="2400" smtClean="0"/>
              <a:t>）</a:t>
            </a:r>
            <a:endParaRPr lang="zh-CN" altLang="en-US" sz="2400" smtClean="0"/>
          </a:p>
          <a:p>
            <a:pPr eaLnBrk="1" hangingPunct="1">
              <a:lnSpc>
                <a:spcPct val="80000"/>
              </a:lnSpc>
            </a:pPr>
            <a:r>
              <a:rPr lang="zh-CN" altLang="en-US" sz="2400" smtClean="0"/>
              <a:t>利用区内块</a:t>
            </a:r>
            <a:r>
              <a:rPr lang="zh-CN" altLang="en-US" sz="2400" smtClean="0"/>
              <a:t>号（也是组号）选择</a:t>
            </a:r>
            <a:r>
              <a:rPr lang="en-US" altLang="zh-CN" sz="2400" smtClean="0"/>
              <a:t>cache</a:t>
            </a:r>
            <a:r>
              <a:rPr lang="zh-CN" altLang="en-US" sz="2400" smtClean="0"/>
              <a:t>中相应组；</a:t>
            </a:r>
          </a:p>
          <a:p>
            <a:pPr eaLnBrk="1" hangingPunct="1">
              <a:lnSpc>
                <a:spcPct val="80000"/>
              </a:lnSpc>
            </a:pPr>
            <a:r>
              <a:rPr lang="zh-CN" altLang="en-US" sz="2400" smtClean="0"/>
              <a:t>将</a:t>
            </a:r>
            <a:r>
              <a:rPr lang="en-US" altLang="zh-CN" sz="2400" smtClean="0"/>
              <a:t>CPU</a:t>
            </a:r>
            <a:r>
              <a:rPr lang="zh-CN" altLang="en-US" sz="2400" smtClean="0"/>
              <a:t>访问地址中的区号与组内的行标记进行比较，相同表示命中，访问</a:t>
            </a:r>
            <a:r>
              <a:rPr lang="en-US" altLang="zh-CN" sz="2400" smtClean="0"/>
              <a:t>cache</a:t>
            </a:r>
            <a:r>
              <a:rPr lang="zh-CN" altLang="en-US" sz="2400" smtClean="0"/>
              <a:t>；</a:t>
            </a:r>
          </a:p>
          <a:p>
            <a:pPr eaLnBrk="1" hangingPunct="1">
              <a:lnSpc>
                <a:spcPct val="80000"/>
              </a:lnSpc>
            </a:pPr>
            <a:r>
              <a:rPr lang="zh-CN" altLang="en-US" sz="2400" smtClean="0"/>
              <a:t>如果没有命中，访问内存，并将相应块写入</a:t>
            </a:r>
            <a:r>
              <a:rPr lang="en-US" altLang="zh-CN" sz="2400" smtClean="0"/>
              <a:t>cache</a:t>
            </a:r>
          </a:p>
        </p:txBody>
      </p:sp>
      <p:pic>
        <p:nvPicPr>
          <p:cNvPr id="108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4422" y="188640"/>
            <a:ext cx="5038725" cy="637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395288" y="476250"/>
            <a:ext cx="7543800" cy="796925"/>
          </a:xfrm>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endParaRPr lang="zh-CN" altLang="en-US" smtClean="0">
              <a:solidFill>
                <a:srgbClr val="000000"/>
              </a:solidFill>
              <a:latin typeface="Tahoma" pitchFamily="34" charset="0"/>
            </a:endParaRPr>
          </a:p>
        </p:txBody>
      </p:sp>
      <p:sp>
        <p:nvSpPr>
          <p:cNvPr id="78852" name="Rectangle 3"/>
          <p:cNvSpPr>
            <a:spLocks noGrp="1" noChangeArrowheads="1"/>
          </p:cNvSpPr>
          <p:nvPr>
            <p:ph type="body" idx="1"/>
          </p:nvPr>
        </p:nvSpPr>
        <p:spPr>
          <a:xfrm>
            <a:off x="539750" y="1916113"/>
            <a:ext cx="8229600" cy="4105275"/>
          </a:xfrm>
        </p:spPr>
        <p:txBody>
          <a:bodyPr/>
          <a:lstStyle/>
          <a:p>
            <a:pPr>
              <a:buFont typeface="Wingdings" pitchFamily="2" charset="2"/>
              <a:buNone/>
              <a:defRPr/>
            </a:pPr>
            <a:r>
              <a:rPr lang="zh-CN" sz="2800" smtClean="0"/>
              <a:t>组相联映射方式</a:t>
            </a:r>
            <a:r>
              <a:rPr lang="zh-CN" sz="2800" b="1" smtClean="0">
                <a:solidFill>
                  <a:srgbClr val="FF0000"/>
                </a:solidFill>
              </a:rPr>
              <a:t>转换公式</a:t>
            </a:r>
            <a:endParaRPr lang="zh-CN" sz="2800" b="1" dirty="0" smtClean="0">
              <a:solidFill>
                <a:srgbClr val="FF0000"/>
              </a:solidFill>
            </a:endParaRPr>
          </a:p>
          <a:p>
            <a:pPr>
              <a:buFont typeface="Wingdings" pitchFamily="2" charset="2"/>
              <a:buNone/>
              <a:defRPr/>
            </a:pPr>
            <a:r>
              <a:rPr lang="en-US" altLang="zh-CN" sz="2800" dirty="0" smtClean="0"/>
              <a:t>    </a:t>
            </a:r>
            <a:r>
              <a:rPr lang="zh-CN" sz="2800" dirty="0" smtClean="0"/>
              <a:t>主存地址长度</a:t>
            </a:r>
            <a:r>
              <a:rPr lang="zh-CN" sz="2800" dirty="0" smtClean="0">
                <a:solidFill>
                  <a:schemeClr val="tx2">
                    <a:lumMod val="40000"/>
                    <a:lumOff val="60000"/>
                  </a:schemeClr>
                </a:solidFill>
              </a:rPr>
              <a:t>＝</a:t>
            </a:r>
            <a:r>
              <a:rPr lang="zh-CN" altLang="zh-CN" sz="2800" dirty="0" smtClean="0">
                <a:solidFill>
                  <a:srgbClr val="0070C0"/>
                </a:solidFill>
              </a:rPr>
              <a:t>(s+w)</a:t>
            </a:r>
            <a:r>
              <a:rPr lang="zh-CN" sz="2800" dirty="0" smtClean="0"/>
              <a:t>位</a:t>
            </a:r>
            <a:br>
              <a:rPr lang="zh-CN" sz="2800" dirty="0" smtClean="0"/>
            </a:br>
            <a:r>
              <a:rPr lang="zh-CN" sz="2800" dirty="0" smtClean="0"/>
              <a:t>寻址单元数</a:t>
            </a:r>
            <a:r>
              <a:rPr lang="zh-CN" sz="2800" dirty="0" smtClean="0">
                <a:solidFill>
                  <a:schemeClr val="tx2">
                    <a:lumMod val="40000"/>
                    <a:lumOff val="60000"/>
                  </a:schemeClr>
                </a:solidFill>
              </a:rPr>
              <a:t>＝</a:t>
            </a:r>
            <a:r>
              <a:rPr lang="zh-CN" altLang="zh-CN" sz="2800" dirty="0" smtClean="0">
                <a:solidFill>
                  <a:srgbClr val="0070C0"/>
                </a:solidFill>
              </a:rPr>
              <a:t>2</a:t>
            </a:r>
            <a:r>
              <a:rPr lang="zh-CN" altLang="zh-CN" sz="2800" baseline="30000" dirty="0" smtClean="0">
                <a:solidFill>
                  <a:srgbClr val="0070C0"/>
                </a:solidFill>
              </a:rPr>
              <a:t>s+w</a:t>
            </a:r>
            <a:r>
              <a:rPr lang="zh-CN" sz="2800" dirty="0" smtClean="0"/>
              <a:t>个字或字节</a:t>
            </a:r>
            <a:br>
              <a:rPr lang="zh-CN" sz="2800" dirty="0" smtClean="0"/>
            </a:br>
            <a:r>
              <a:rPr lang="zh-CN" sz="2800" dirty="0" smtClean="0"/>
              <a:t>块大小</a:t>
            </a:r>
            <a:r>
              <a:rPr lang="zh-CN" sz="2800" dirty="0" smtClean="0">
                <a:solidFill>
                  <a:schemeClr val="tx2">
                    <a:lumMod val="40000"/>
                    <a:lumOff val="60000"/>
                  </a:schemeClr>
                </a:solidFill>
              </a:rPr>
              <a:t>＝</a:t>
            </a:r>
            <a:r>
              <a:rPr lang="zh-CN" sz="2800" dirty="0" smtClean="0"/>
              <a:t>行大小</a:t>
            </a:r>
            <a:r>
              <a:rPr lang="zh-CN" sz="2800" dirty="0" smtClean="0">
                <a:solidFill>
                  <a:schemeClr val="tx2">
                    <a:lumMod val="40000"/>
                    <a:lumOff val="60000"/>
                  </a:schemeClr>
                </a:solidFill>
              </a:rPr>
              <a:t>＝</a:t>
            </a:r>
            <a:r>
              <a:rPr lang="zh-CN" altLang="zh-CN" sz="2800" dirty="0" smtClean="0">
                <a:solidFill>
                  <a:srgbClr val="0070C0"/>
                </a:solidFill>
              </a:rPr>
              <a:t>2</a:t>
            </a:r>
            <a:r>
              <a:rPr lang="zh-CN" altLang="zh-CN" sz="2800" baseline="30000" dirty="0" smtClean="0">
                <a:solidFill>
                  <a:srgbClr val="0070C0"/>
                </a:solidFill>
              </a:rPr>
              <a:t>w</a:t>
            </a:r>
            <a:r>
              <a:rPr lang="zh-CN" sz="2800" dirty="0" smtClean="0"/>
              <a:t>个字或字节</a:t>
            </a:r>
            <a:br>
              <a:rPr lang="zh-CN" sz="2800" dirty="0" smtClean="0"/>
            </a:br>
            <a:r>
              <a:rPr lang="zh-CN" sz="2800" dirty="0" smtClean="0"/>
              <a:t>主存的块数</a:t>
            </a:r>
            <a:r>
              <a:rPr lang="zh-CN" sz="2800" dirty="0" smtClean="0">
                <a:solidFill>
                  <a:schemeClr val="tx2">
                    <a:lumMod val="40000"/>
                    <a:lumOff val="60000"/>
                  </a:schemeClr>
                </a:solidFill>
              </a:rPr>
              <a:t>＝</a:t>
            </a:r>
            <a:r>
              <a:rPr lang="zh-CN" altLang="zh-CN" sz="2800" dirty="0" smtClean="0">
                <a:solidFill>
                  <a:srgbClr val="0070C0"/>
                </a:solidFill>
              </a:rPr>
              <a:t>2</a:t>
            </a:r>
            <a:r>
              <a:rPr lang="zh-CN" altLang="zh-CN" sz="2800" baseline="30000" dirty="0" smtClean="0">
                <a:solidFill>
                  <a:srgbClr val="0070C0"/>
                </a:solidFill>
              </a:rPr>
              <a:t>s</a:t>
            </a:r>
            <a:r>
              <a:rPr lang="zh-CN" altLang="zh-CN" sz="2800" dirty="0" smtClean="0"/>
              <a:t/>
            </a:r>
            <a:br>
              <a:rPr lang="zh-CN" altLang="zh-CN" sz="2800" dirty="0" smtClean="0"/>
            </a:br>
            <a:r>
              <a:rPr lang="zh-CN" sz="2800" dirty="0" smtClean="0"/>
              <a:t>每组的行数</a:t>
            </a:r>
            <a:r>
              <a:rPr lang="zh-CN" sz="2800" dirty="0" smtClean="0">
                <a:solidFill>
                  <a:schemeClr val="tx2">
                    <a:lumMod val="40000"/>
                    <a:lumOff val="60000"/>
                  </a:schemeClr>
                </a:solidFill>
              </a:rPr>
              <a:t>＝</a:t>
            </a:r>
            <a:r>
              <a:rPr lang="zh-CN" altLang="zh-CN" sz="2800" dirty="0" smtClean="0">
                <a:solidFill>
                  <a:srgbClr val="0070C0"/>
                </a:solidFill>
              </a:rPr>
              <a:t>k</a:t>
            </a:r>
            <a:r>
              <a:rPr lang="zh-CN" altLang="zh-CN" sz="2800" smtClean="0"/>
              <a:t/>
            </a:r>
            <a:br>
              <a:rPr lang="zh-CN" altLang="zh-CN" sz="2800" smtClean="0"/>
            </a:br>
            <a:r>
              <a:rPr lang="zh-CN" altLang="en-US" sz="2800"/>
              <a:t>组数</a:t>
            </a:r>
            <a:r>
              <a:rPr lang="zh-CN" altLang="zh-CN" sz="2800" smtClean="0"/>
              <a:t>v</a:t>
            </a:r>
            <a:r>
              <a:rPr lang="zh-CN" sz="2800" dirty="0" smtClean="0">
                <a:solidFill>
                  <a:schemeClr val="tx2">
                    <a:lumMod val="40000"/>
                    <a:lumOff val="60000"/>
                  </a:schemeClr>
                </a:solidFill>
              </a:rPr>
              <a:t>＝</a:t>
            </a:r>
            <a:r>
              <a:rPr lang="zh-CN" altLang="zh-CN" sz="2800" dirty="0" smtClean="0">
                <a:solidFill>
                  <a:srgbClr val="0070C0"/>
                </a:solidFill>
              </a:rPr>
              <a:t>2</a:t>
            </a:r>
            <a:r>
              <a:rPr lang="zh-CN" altLang="zh-CN" sz="2800" baseline="30000" dirty="0" smtClean="0">
                <a:solidFill>
                  <a:srgbClr val="0070C0"/>
                </a:solidFill>
              </a:rPr>
              <a:t>d</a:t>
            </a:r>
            <a:r>
              <a:rPr lang="zh-CN" altLang="zh-CN" sz="2800" dirty="0" smtClean="0"/>
              <a:t/>
            </a:r>
            <a:br>
              <a:rPr lang="zh-CN" altLang="zh-CN" sz="2800" dirty="0" smtClean="0"/>
            </a:br>
            <a:r>
              <a:rPr lang="zh-CN" altLang="zh-CN" sz="2800" dirty="0" smtClean="0"/>
              <a:t>cache</a:t>
            </a:r>
            <a:r>
              <a:rPr lang="zh-CN" sz="2800" dirty="0" smtClean="0"/>
              <a:t>的行数</a:t>
            </a:r>
            <a:r>
              <a:rPr lang="zh-CN" sz="2800" dirty="0" smtClean="0">
                <a:solidFill>
                  <a:schemeClr val="tx2">
                    <a:lumMod val="40000"/>
                    <a:lumOff val="60000"/>
                  </a:schemeClr>
                </a:solidFill>
              </a:rPr>
              <a:t>＝</a:t>
            </a:r>
            <a:r>
              <a:rPr lang="zh-CN" altLang="zh-CN" sz="2800" dirty="0" smtClean="0">
                <a:solidFill>
                  <a:srgbClr val="0070C0"/>
                </a:solidFill>
              </a:rPr>
              <a:t>kv</a:t>
            </a:r>
            <a:r>
              <a:rPr lang="zh-CN" altLang="zh-CN" sz="2800" dirty="0" smtClean="0"/>
              <a:t/>
            </a:r>
            <a:br>
              <a:rPr lang="zh-CN" altLang="zh-CN" sz="2800" dirty="0" smtClean="0"/>
            </a:br>
            <a:r>
              <a:rPr lang="zh-CN" sz="2800" dirty="0" smtClean="0"/>
              <a:t>标记大小</a:t>
            </a:r>
            <a:r>
              <a:rPr lang="zh-CN" sz="2800" dirty="0" smtClean="0">
                <a:solidFill>
                  <a:schemeClr val="tx2">
                    <a:lumMod val="40000"/>
                    <a:lumOff val="60000"/>
                  </a:schemeClr>
                </a:solidFill>
              </a:rPr>
              <a:t>＝</a:t>
            </a:r>
            <a:r>
              <a:rPr lang="zh-CN" altLang="zh-CN" sz="2800" dirty="0" smtClean="0">
                <a:solidFill>
                  <a:srgbClr val="0070C0"/>
                </a:solidFill>
              </a:rPr>
              <a:t>(s-d</a:t>
            </a:r>
            <a:r>
              <a:rPr lang="zh-CN" altLang="zh-CN" sz="2800" smtClean="0">
                <a:solidFill>
                  <a:srgbClr val="0070C0"/>
                </a:solidFill>
              </a:rPr>
              <a:t>)</a:t>
            </a:r>
            <a:r>
              <a:rPr lang="zh-CN" sz="2800" smtClean="0"/>
              <a:t>位</a:t>
            </a:r>
            <a:endParaRPr lang="zh-CN" altLang="en-US" sz="2600" dirty="0" smtClean="0">
              <a:solidFill>
                <a:srgbClr val="000000"/>
              </a:solidFill>
              <a:latin typeface="宋体" pitchFamily="2" charset="-122"/>
              <a:cs typeface="Times New Roman" pitchFamily="18" charset="0"/>
            </a:endParaRPr>
          </a:p>
        </p:txBody>
      </p:sp>
      <p:sp>
        <p:nvSpPr>
          <p:cNvPr id="12288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D091228-1F1A-4FDE-8358-4EDFEB3DEED7}" type="slidenum">
              <a:rPr lang="en-US" altLang="zh-CN" smtClean="0">
                <a:solidFill>
                  <a:srgbClr val="FF0000"/>
                </a:solidFill>
              </a:rPr>
              <a:pPr eaLnBrk="1" hangingPunct="1"/>
              <a:t>122</a:t>
            </a:fld>
            <a:endParaRPr lang="en-US" altLang="zh-CN" smtClean="0">
              <a:solidFill>
                <a:srgbClr val="FF0000"/>
              </a:solidFill>
            </a:endParaRPr>
          </a:p>
        </p:txBody>
      </p:sp>
      <p:sp>
        <p:nvSpPr>
          <p:cNvPr id="12288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CF4DD62-5D0F-42FC-859A-4BDA8ABA4A9C}"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endParaRPr lang="zh-CN" altLang="en-US" smtClean="0">
              <a:solidFill>
                <a:srgbClr val="000000"/>
              </a:solidFill>
              <a:latin typeface="Tahoma" pitchFamily="34" charset="0"/>
            </a:endParaRPr>
          </a:p>
        </p:txBody>
      </p:sp>
      <p:sp>
        <p:nvSpPr>
          <p:cNvPr id="123907" name="Rectangle 3"/>
          <p:cNvSpPr>
            <a:spLocks noGrp="1" noChangeArrowheads="1"/>
          </p:cNvSpPr>
          <p:nvPr>
            <p:ph type="body" idx="1"/>
          </p:nvPr>
        </p:nvSpPr>
        <p:spPr/>
        <p:txBody>
          <a:bodyPr/>
          <a:lstStyle/>
          <a:p>
            <a:pPr eaLnBrk="1" hangingPunct="1">
              <a:lnSpc>
                <a:spcPct val="80000"/>
              </a:lnSpc>
              <a:buFont typeface="Wingdings" pitchFamily="2" charset="2"/>
              <a:buNone/>
            </a:pPr>
            <a:endParaRPr lang="zh-CN" altLang="en-US" sz="2600" smtClean="0">
              <a:solidFill>
                <a:srgbClr val="000000"/>
              </a:solidFill>
              <a:latin typeface="宋体" pitchFamily="2" charset="-122"/>
              <a:cs typeface="Times New Roman" pitchFamily="18" charset="0"/>
            </a:endParaRPr>
          </a:p>
          <a:p>
            <a:pPr eaLnBrk="1" hangingPunct="1">
              <a:lnSpc>
                <a:spcPct val="80000"/>
              </a:lnSpc>
            </a:pPr>
            <a:endParaRPr lang="en-US" altLang="zh-CN" sz="2600" smtClean="0">
              <a:solidFill>
                <a:srgbClr val="000000"/>
              </a:solidFill>
              <a:latin typeface="Tahoma" pitchFamily="34" charset="0"/>
            </a:endParaRPr>
          </a:p>
        </p:txBody>
      </p:sp>
      <p:pic>
        <p:nvPicPr>
          <p:cNvPr id="1239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989138"/>
            <a:ext cx="7813675"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390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EEAD6C4-9AA0-4F27-925D-A3610D624A72}" type="slidenum">
              <a:rPr lang="en-US" altLang="zh-CN" smtClean="0">
                <a:solidFill>
                  <a:srgbClr val="FF0000"/>
                </a:solidFill>
              </a:rPr>
              <a:pPr eaLnBrk="1" hangingPunct="1"/>
              <a:t>123</a:t>
            </a:fld>
            <a:endParaRPr lang="en-US" altLang="zh-CN" smtClean="0">
              <a:solidFill>
                <a:srgbClr val="FF0000"/>
              </a:solidFill>
            </a:endParaRPr>
          </a:p>
        </p:txBody>
      </p:sp>
      <p:sp>
        <p:nvSpPr>
          <p:cNvPr id="12391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9DD060-5867-40FE-A1EF-3D10CB5BDA92}"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548680"/>
            <a:ext cx="6923112" cy="868958"/>
          </a:xfrm>
        </p:spPr>
        <p:txBody>
          <a:bodyPr/>
          <a:lstStyle/>
          <a:p>
            <a:pPr eaLnBrk="1" hangingPunct="1"/>
            <a:r>
              <a:rPr lang="en-US" altLang="zh-CN" smtClean="0"/>
              <a:t>3.6.2 </a:t>
            </a:r>
            <a:r>
              <a:rPr lang="zh-CN" altLang="en-US" smtClean="0"/>
              <a:t>主存与</a:t>
            </a:r>
            <a:r>
              <a:rPr lang="en-US" altLang="zh-CN" smtClean="0"/>
              <a:t>cache</a:t>
            </a:r>
            <a:r>
              <a:rPr lang="zh-CN" altLang="en-US" smtClean="0"/>
              <a:t>的地址映射</a:t>
            </a:r>
            <a:endParaRPr lang="zh-CN" altLang="en-US" smtClean="0">
              <a:solidFill>
                <a:srgbClr val="000000"/>
              </a:solidFill>
              <a:latin typeface="Tahoma" pitchFamily="34" charset="0"/>
            </a:endParaRPr>
          </a:p>
        </p:txBody>
      </p:sp>
      <p:sp>
        <p:nvSpPr>
          <p:cNvPr id="124931" name="Rectangle 3"/>
          <p:cNvSpPr>
            <a:spLocks noGrp="1" noChangeArrowheads="1"/>
          </p:cNvSpPr>
          <p:nvPr>
            <p:ph type="body" idx="1"/>
          </p:nvPr>
        </p:nvSpPr>
        <p:spPr>
          <a:xfrm>
            <a:off x="457200" y="1719263"/>
            <a:ext cx="8229600" cy="4805362"/>
          </a:xfrm>
        </p:spPr>
        <p:txBody>
          <a:bodyPr/>
          <a:lstStyle/>
          <a:p>
            <a:pPr eaLnBrk="1" hangingPunct="1">
              <a:lnSpc>
                <a:spcPct val="80000"/>
              </a:lnSpc>
              <a:buFont typeface="Wingdings" pitchFamily="2" charset="2"/>
              <a:buNone/>
            </a:pPr>
            <a:r>
              <a:rPr lang="en-US" altLang="zh-CN" sz="2400" smtClean="0"/>
              <a:t>[</a:t>
            </a:r>
            <a:r>
              <a:rPr lang="zh-CN" sz="2400" smtClean="0"/>
              <a:t>例</a:t>
            </a:r>
            <a:r>
              <a:rPr lang="en-US" altLang="zh-CN" sz="2400" smtClean="0"/>
              <a:t>3.6]</a:t>
            </a:r>
            <a:r>
              <a:rPr lang="zh-CN" sz="2400" smtClean="0"/>
              <a:t>一个组相联</a:t>
            </a:r>
            <a:r>
              <a:rPr lang="zh-CN" altLang="zh-CN" sz="2400" smtClean="0"/>
              <a:t>cache</a:t>
            </a:r>
            <a:r>
              <a:rPr lang="zh-CN" sz="2400" smtClean="0"/>
              <a:t>由</a:t>
            </a:r>
            <a:r>
              <a:rPr lang="zh-CN" altLang="zh-CN" sz="2400" smtClean="0"/>
              <a:t>64</a:t>
            </a:r>
            <a:r>
              <a:rPr lang="zh-CN" sz="2400" smtClean="0"/>
              <a:t>个行组成，每组</a:t>
            </a:r>
            <a:r>
              <a:rPr lang="zh-CN" altLang="zh-CN" sz="2400" smtClean="0"/>
              <a:t>4</a:t>
            </a:r>
            <a:r>
              <a:rPr lang="zh-CN" sz="2400" smtClean="0"/>
              <a:t>行。主存包含</a:t>
            </a:r>
            <a:r>
              <a:rPr lang="zh-CN" altLang="zh-CN" sz="2400" smtClean="0"/>
              <a:t>4K</a:t>
            </a:r>
            <a:r>
              <a:rPr lang="zh-CN" sz="2400" smtClean="0"/>
              <a:t>个块，每块</a:t>
            </a:r>
            <a:r>
              <a:rPr lang="zh-CN" altLang="zh-CN" sz="2400" smtClean="0"/>
              <a:t>128</a:t>
            </a:r>
            <a:r>
              <a:rPr lang="zh-CN" sz="2400" smtClean="0"/>
              <a:t>字。请表示内存地址的格式。</a:t>
            </a:r>
            <a:br>
              <a:rPr lang="zh-CN" sz="2400" smtClean="0"/>
            </a:br>
            <a:r>
              <a:rPr lang="zh-CN" sz="2400" smtClean="0"/>
              <a:t/>
            </a:r>
            <a:br>
              <a:rPr lang="zh-CN" sz="2400" smtClean="0"/>
            </a:br>
            <a:r>
              <a:rPr lang="zh-CN" sz="2400" smtClean="0"/>
              <a:t>解：</a:t>
            </a:r>
            <a:br>
              <a:rPr lang="zh-CN" sz="2400" smtClean="0"/>
            </a:br>
            <a:r>
              <a:rPr lang="zh-CN" sz="2400" smtClean="0"/>
              <a:t>　块大小＝行大小＝</a:t>
            </a:r>
            <a:r>
              <a:rPr lang="zh-CN" altLang="zh-CN" sz="2400" smtClean="0"/>
              <a:t>2</a:t>
            </a:r>
            <a:r>
              <a:rPr lang="zh-CN" altLang="zh-CN" sz="2400" baseline="30000" smtClean="0"/>
              <a:t>w</a:t>
            </a:r>
            <a:r>
              <a:rPr lang="zh-CN" sz="2400" smtClean="0"/>
              <a:t>个字＝</a:t>
            </a:r>
            <a:r>
              <a:rPr lang="zh-CN" altLang="zh-CN" sz="2400" smtClean="0"/>
              <a:t>128</a:t>
            </a:r>
            <a:r>
              <a:rPr lang="zh-CN" sz="2400" smtClean="0"/>
              <a:t>＝</a:t>
            </a:r>
            <a:r>
              <a:rPr lang="zh-CN" altLang="zh-CN" sz="2400" smtClean="0"/>
              <a:t>2</a:t>
            </a:r>
            <a:r>
              <a:rPr lang="zh-CN" altLang="zh-CN" sz="2400" baseline="30000" smtClean="0"/>
              <a:t>7</a:t>
            </a:r>
            <a:r>
              <a:rPr lang="zh-CN" sz="2400" smtClean="0"/>
              <a:t>　　　∴ </a:t>
            </a:r>
            <a:r>
              <a:rPr lang="zh-CN" altLang="zh-CN" sz="2400" smtClean="0"/>
              <a:t>w</a:t>
            </a:r>
            <a:r>
              <a:rPr lang="zh-CN" sz="2400" smtClean="0"/>
              <a:t>＝</a:t>
            </a:r>
            <a:r>
              <a:rPr lang="zh-CN" altLang="zh-CN" sz="2400" smtClean="0"/>
              <a:t>7</a:t>
            </a:r>
            <a:br>
              <a:rPr lang="zh-CN" altLang="zh-CN" sz="2400" smtClean="0"/>
            </a:br>
            <a:r>
              <a:rPr lang="zh-CN" sz="2400" smtClean="0"/>
              <a:t>　每组的行数</a:t>
            </a:r>
            <a:r>
              <a:rPr lang="zh-CN" altLang="zh-CN" sz="2400" smtClean="0"/>
              <a:t>k</a:t>
            </a:r>
            <a:r>
              <a:rPr lang="zh-CN" sz="2400" smtClean="0"/>
              <a:t>＝</a:t>
            </a:r>
            <a:r>
              <a:rPr lang="zh-CN" altLang="zh-CN" sz="2400" smtClean="0"/>
              <a:t>4</a:t>
            </a:r>
            <a:br>
              <a:rPr lang="zh-CN" altLang="zh-CN" sz="2400" smtClean="0"/>
            </a:br>
            <a:r>
              <a:rPr lang="zh-CN" sz="2400" smtClean="0"/>
              <a:t>　</a:t>
            </a:r>
            <a:r>
              <a:rPr lang="zh-CN" altLang="zh-CN" sz="2400" smtClean="0"/>
              <a:t>cache</a:t>
            </a:r>
            <a:r>
              <a:rPr lang="zh-CN" sz="2400" smtClean="0"/>
              <a:t>的行数＝</a:t>
            </a:r>
            <a:r>
              <a:rPr lang="zh-CN" altLang="zh-CN" sz="2400" smtClean="0"/>
              <a:t>kv</a:t>
            </a:r>
            <a:r>
              <a:rPr lang="zh-CN" sz="2400" smtClean="0"/>
              <a:t>＝</a:t>
            </a:r>
            <a:r>
              <a:rPr lang="zh-CN" altLang="zh-CN" sz="2400" smtClean="0"/>
              <a:t>K×2</a:t>
            </a:r>
            <a:r>
              <a:rPr lang="zh-CN" altLang="zh-CN" sz="2400" baseline="30000" smtClean="0"/>
              <a:t>d</a:t>
            </a:r>
            <a:r>
              <a:rPr lang="zh-CN" sz="2400" smtClean="0"/>
              <a:t>＝</a:t>
            </a:r>
            <a:r>
              <a:rPr lang="zh-CN" altLang="zh-CN" sz="2400" smtClean="0"/>
              <a:t>4×2</a:t>
            </a:r>
            <a:r>
              <a:rPr lang="zh-CN" altLang="zh-CN" sz="2400" baseline="30000" smtClean="0"/>
              <a:t>d</a:t>
            </a:r>
            <a:r>
              <a:rPr lang="zh-CN" sz="2400" smtClean="0"/>
              <a:t>＝</a:t>
            </a:r>
            <a:r>
              <a:rPr lang="zh-CN" altLang="zh-CN" sz="2400" smtClean="0"/>
              <a:t>64</a:t>
            </a:r>
            <a:r>
              <a:rPr lang="zh-CN" sz="2400" smtClean="0"/>
              <a:t>　　　∴ </a:t>
            </a:r>
            <a:r>
              <a:rPr lang="zh-CN" altLang="zh-CN" sz="2400" smtClean="0"/>
              <a:t>d</a:t>
            </a:r>
            <a:r>
              <a:rPr lang="zh-CN" sz="2400" smtClean="0"/>
              <a:t>＝</a:t>
            </a:r>
            <a:r>
              <a:rPr lang="zh-CN" altLang="zh-CN" sz="2400" smtClean="0"/>
              <a:t>4</a:t>
            </a:r>
            <a:br>
              <a:rPr lang="zh-CN" altLang="zh-CN" sz="2400" smtClean="0"/>
            </a:br>
            <a:r>
              <a:rPr lang="zh-CN" sz="2400" smtClean="0"/>
              <a:t>　组数</a:t>
            </a:r>
            <a:r>
              <a:rPr lang="zh-CN" altLang="zh-CN" sz="2400" smtClean="0"/>
              <a:t>v</a:t>
            </a:r>
            <a:r>
              <a:rPr lang="zh-CN" sz="2400" smtClean="0"/>
              <a:t>＝</a:t>
            </a:r>
            <a:r>
              <a:rPr lang="zh-CN" altLang="zh-CN" sz="2400" smtClean="0"/>
              <a:t>2</a:t>
            </a:r>
            <a:r>
              <a:rPr lang="zh-CN" altLang="zh-CN" sz="2400" baseline="30000" smtClean="0"/>
              <a:t>d</a:t>
            </a:r>
            <a:r>
              <a:rPr lang="zh-CN" sz="2400" smtClean="0"/>
              <a:t>＝</a:t>
            </a:r>
            <a:r>
              <a:rPr lang="zh-CN" altLang="zh-CN" sz="2400" smtClean="0"/>
              <a:t>2</a:t>
            </a:r>
            <a:r>
              <a:rPr lang="zh-CN" altLang="zh-CN" sz="2400" baseline="30000" smtClean="0"/>
              <a:t>4</a:t>
            </a:r>
            <a:r>
              <a:rPr lang="zh-CN" sz="2400" smtClean="0"/>
              <a:t>＝</a:t>
            </a:r>
            <a:r>
              <a:rPr lang="zh-CN" altLang="zh-CN" sz="2400" smtClean="0"/>
              <a:t>16</a:t>
            </a:r>
            <a:br>
              <a:rPr lang="zh-CN" altLang="zh-CN" sz="2400" smtClean="0"/>
            </a:br>
            <a:r>
              <a:rPr lang="zh-CN" sz="2400" smtClean="0"/>
              <a:t>　主存的块数</a:t>
            </a:r>
            <a:r>
              <a:rPr lang="zh-CN" altLang="zh-CN" sz="2400" smtClean="0"/>
              <a:t>2</a:t>
            </a:r>
            <a:r>
              <a:rPr lang="zh-CN" altLang="zh-CN" sz="2400" baseline="30000" smtClean="0"/>
              <a:t>s</a:t>
            </a:r>
            <a:r>
              <a:rPr lang="zh-CN" sz="2400" smtClean="0"/>
              <a:t>＝</a:t>
            </a:r>
            <a:r>
              <a:rPr lang="zh-CN" altLang="zh-CN" sz="2400" smtClean="0"/>
              <a:t>4K</a:t>
            </a:r>
            <a:r>
              <a:rPr lang="zh-CN" sz="2400" smtClean="0"/>
              <a:t>＝</a:t>
            </a:r>
            <a:r>
              <a:rPr lang="zh-CN" altLang="zh-CN" sz="2400" smtClean="0"/>
              <a:t>2</a:t>
            </a:r>
            <a:r>
              <a:rPr lang="zh-CN" altLang="zh-CN" sz="2400" baseline="30000" smtClean="0"/>
              <a:t>2</a:t>
            </a:r>
            <a:r>
              <a:rPr lang="zh-CN" altLang="zh-CN" sz="2400" smtClean="0"/>
              <a:t>×2</a:t>
            </a:r>
            <a:r>
              <a:rPr lang="zh-CN" altLang="zh-CN" sz="2400" baseline="30000" smtClean="0"/>
              <a:t>10</a:t>
            </a:r>
            <a:r>
              <a:rPr lang="zh-CN" sz="2400" smtClean="0"/>
              <a:t>＝</a:t>
            </a:r>
            <a:r>
              <a:rPr lang="zh-CN" altLang="zh-CN" sz="2400" smtClean="0"/>
              <a:t>2</a:t>
            </a:r>
            <a:r>
              <a:rPr lang="zh-CN" altLang="zh-CN" sz="2400" baseline="30000" smtClean="0"/>
              <a:t>2</a:t>
            </a:r>
            <a:r>
              <a:rPr lang="zh-CN" sz="2400" smtClean="0"/>
              <a:t>　　∴ </a:t>
            </a:r>
            <a:r>
              <a:rPr lang="zh-CN" altLang="zh-CN" sz="2400" smtClean="0"/>
              <a:t>s</a:t>
            </a:r>
            <a:r>
              <a:rPr lang="zh-CN" sz="2400" smtClean="0"/>
              <a:t>＝</a:t>
            </a:r>
            <a:r>
              <a:rPr lang="zh-CN" altLang="zh-CN" sz="2400" smtClean="0"/>
              <a:t>12</a:t>
            </a:r>
            <a:br>
              <a:rPr lang="zh-CN" altLang="zh-CN" sz="2400" smtClean="0"/>
            </a:br>
            <a:r>
              <a:rPr lang="zh-CN" sz="2400" smtClean="0"/>
              <a:t>　标记大小</a:t>
            </a:r>
            <a:r>
              <a:rPr lang="zh-CN" altLang="zh-CN" sz="2400" smtClean="0"/>
              <a:t>(s-d)</a:t>
            </a:r>
            <a:r>
              <a:rPr lang="zh-CN" sz="2400" smtClean="0"/>
              <a:t>位＝</a:t>
            </a:r>
            <a:r>
              <a:rPr lang="zh-CN" altLang="zh-CN" sz="2400" smtClean="0"/>
              <a:t>12-4</a:t>
            </a:r>
            <a:r>
              <a:rPr lang="zh-CN" sz="2400" smtClean="0"/>
              <a:t>＝</a:t>
            </a:r>
            <a:r>
              <a:rPr lang="zh-CN" altLang="zh-CN" sz="2400" smtClean="0"/>
              <a:t>8</a:t>
            </a:r>
            <a:r>
              <a:rPr lang="zh-CN" sz="2400" smtClean="0"/>
              <a:t>位</a:t>
            </a:r>
            <a:br>
              <a:rPr lang="zh-CN" sz="2400" smtClean="0"/>
            </a:br>
            <a:r>
              <a:rPr lang="zh-CN" sz="2400" smtClean="0"/>
              <a:t>　主存地址长度</a:t>
            </a:r>
            <a:r>
              <a:rPr lang="zh-CN" altLang="zh-CN" sz="2400" smtClean="0"/>
              <a:t>(s+w)</a:t>
            </a:r>
            <a:r>
              <a:rPr lang="zh-CN" sz="2400" smtClean="0"/>
              <a:t>位＝</a:t>
            </a:r>
            <a:r>
              <a:rPr lang="zh-CN" altLang="zh-CN" sz="2400" smtClean="0"/>
              <a:t>12+7</a:t>
            </a:r>
            <a:r>
              <a:rPr lang="zh-CN" sz="2400" smtClean="0"/>
              <a:t>＝</a:t>
            </a:r>
            <a:r>
              <a:rPr lang="zh-CN" altLang="zh-CN" sz="2400" smtClean="0"/>
              <a:t>19</a:t>
            </a:r>
            <a:r>
              <a:rPr lang="zh-CN" sz="2400" smtClean="0"/>
              <a:t>位</a:t>
            </a:r>
            <a:br>
              <a:rPr lang="zh-CN" sz="2400" smtClean="0"/>
            </a:br>
            <a:r>
              <a:rPr lang="zh-CN" sz="2400" smtClean="0"/>
              <a:t>　主存寻址单元数</a:t>
            </a:r>
            <a:r>
              <a:rPr lang="zh-CN" altLang="zh-CN" sz="2400" smtClean="0"/>
              <a:t>2</a:t>
            </a:r>
            <a:r>
              <a:rPr lang="zh-CN" altLang="zh-CN" sz="2400" baseline="30000" smtClean="0"/>
              <a:t>s+w</a:t>
            </a:r>
            <a:r>
              <a:rPr lang="zh-CN" sz="2400" smtClean="0"/>
              <a:t>＝</a:t>
            </a:r>
            <a:r>
              <a:rPr lang="zh-CN" altLang="zh-CN" sz="2400" smtClean="0"/>
              <a:t>2</a:t>
            </a:r>
            <a:r>
              <a:rPr lang="zh-CN" altLang="zh-CN" sz="2400" baseline="30000" smtClean="0"/>
              <a:t>19</a:t>
            </a:r>
            <a:r>
              <a:rPr lang="zh-CN" altLang="zh-CN" sz="2400" smtClean="0"/>
              <a:t/>
            </a:r>
            <a:br>
              <a:rPr lang="zh-CN" altLang="zh-CN" sz="2400" smtClean="0"/>
            </a:br>
            <a:r>
              <a:rPr lang="zh-CN" sz="2400" smtClean="0"/>
              <a:t>故 </a:t>
            </a:r>
            <a:r>
              <a:rPr lang="zh-CN" altLang="zh-CN" sz="2400" smtClean="0"/>
              <a:t>k</a:t>
            </a:r>
            <a:r>
              <a:rPr lang="zh-CN" sz="2400" smtClean="0"/>
              <a:t>＝</a:t>
            </a:r>
            <a:r>
              <a:rPr lang="zh-CN" altLang="zh-CN" sz="2400" smtClean="0"/>
              <a:t>4</a:t>
            </a:r>
            <a:r>
              <a:rPr lang="zh-CN" sz="2400" smtClean="0"/>
              <a:t>各组相联的内存地址格式如下所示：</a:t>
            </a:r>
            <a:br>
              <a:rPr lang="zh-CN" sz="2400" smtClean="0"/>
            </a:br>
            <a:r>
              <a:rPr lang="zh-CN" sz="2400" smtClean="0"/>
              <a:t/>
            </a:r>
            <a:br>
              <a:rPr lang="zh-CN" sz="2400" smtClean="0"/>
            </a:br>
            <a:endParaRPr lang="en-US" altLang="zh-CN" sz="2400" b="1" smtClean="0"/>
          </a:p>
          <a:p>
            <a:pPr eaLnBrk="1" hangingPunct="1">
              <a:lnSpc>
                <a:spcPct val="80000"/>
              </a:lnSpc>
              <a:buFont typeface="Wingdings" pitchFamily="2" charset="2"/>
              <a:buNone/>
            </a:pPr>
            <a:r>
              <a:rPr lang="en-US" altLang="zh-CN" sz="2400" b="1" smtClean="0"/>
              <a:t>                              </a:t>
            </a:r>
            <a:r>
              <a:rPr lang="zh-CN" altLang="zh-CN" sz="2400" b="1" smtClean="0"/>
              <a:t>8</a:t>
            </a:r>
            <a:r>
              <a:rPr lang="zh-CN" sz="2400" b="1" smtClean="0"/>
              <a:t>位</a:t>
            </a:r>
            <a:r>
              <a:rPr lang="en-US" altLang="zh-CN" sz="2400" b="1" smtClean="0"/>
              <a:t>        </a:t>
            </a:r>
            <a:r>
              <a:rPr lang="zh-CN" altLang="zh-CN" sz="2400" b="1" smtClean="0"/>
              <a:t>4</a:t>
            </a:r>
            <a:r>
              <a:rPr lang="zh-CN" sz="2400" b="1" smtClean="0"/>
              <a:t>位 </a:t>
            </a:r>
            <a:r>
              <a:rPr lang="en-US" altLang="zh-CN" sz="2400" b="1" smtClean="0"/>
              <a:t>      </a:t>
            </a:r>
            <a:r>
              <a:rPr lang="zh-CN" altLang="zh-CN" sz="2400" b="1" smtClean="0"/>
              <a:t>7</a:t>
            </a:r>
            <a:r>
              <a:rPr lang="zh-CN" sz="2400" b="1" smtClean="0"/>
              <a:t>位 </a:t>
            </a:r>
            <a:endParaRPr lang="en-US" altLang="zh-CN" sz="2400" smtClean="0">
              <a:solidFill>
                <a:srgbClr val="000000"/>
              </a:solidFill>
              <a:latin typeface="Tahoma" pitchFamily="34" charset="0"/>
            </a:endParaRPr>
          </a:p>
        </p:txBody>
      </p:sp>
      <p:graphicFrame>
        <p:nvGraphicFramePr>
          <p:cNvPr id="6" name="表格 5"/>
          <p:cNvGraphicFramePr>
            <a:graphicFrameLocks noGrp="1"/>
          </p:cNvGraphicFramePr>
          <p:nvPr/>
        </p:nvGraphicFramePr>
        <p:xfrm>
          <a:off x="2857500" y="5715000"/>
          <a:ext cx="3357564" cy="428625"/>
        </p:xfrm>
        <a:graphic>
          <a:graphicData uri="http://schemas.openxmlformats.org/drawingml/2006/table">
            <a:tbl>
              <a:tblPr firstRow="1" bandRow="1">
                <a:tableStyleId>{5C22544A-7EE6-4342-B048-85BDC9FD1C3A}</a:tableStyleId>
              </a:tblPr>
              <a:tblGrid>
                <a:gridCol w="1119188"/>
                <a:gridCol w="1119188"/>
                <a:gridCol w="1119188"/>
              </a:tblGrid>
              <a:tr h="428625">
                <a:tc>
                  <a:txBody>
                    <a:bodyPr/>
                    <a:lstStyle/>
                    <a:p>
                      <a:r>
                        <a:rPr lang="zh-CN" altLang="en-US" sz="1800" dirty="0" smtClean="0">
                          <a:solidFill>
                            <a:schemeClr val="tx1"/>
                          </a:solidFill>
                        </a:rPr>
                        <a:t>标记</a:t>
                      </a:r>
                      <a:r>
                        <a:rPr lang="en-US" altLang="zh-CN" sz="1800" dirty="0" smtClean="0">
                          <a:solidFill>
                            <a:schemeClr val="tx1"/>
                          </a:solidFill>
                        </a:rPr>
                        <a:t>s-d</a:t>
                      </a:r>
                      <a:endParaRPr lang="zh-CN" altLang="en-US" sz="1800" dirty="0">
                        <a:solidFill>
                          <a:schemeClr val="tx1"/>
                        </a:solidFil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dirty="0" smtClean="0">
                          <a:solidFill>
                            <a:schemeClr val="tx1"/>
                          </a:solidFill>
                        </a:rPr>
                        <a:t>组号</a:t>
                      </a:r>
                      <a:r>
                        <a:rPr lang="en-US" altLang="zh-CN" sz="1800" dirty="0" smtClean="0">
                          <a:solidFill>
                            <a:schemeClr val="tx1"/>
                          </a:solidFill>
                        </a:rPr>
                        <a:t>d</a:t>
                      </a:r>
                      <a:endParaRPr lang="zh-CN" altLang="en-US" sz="1800" dirty="0">
                        <a:solidFill>
                          <a:schemeClr val="tx1"/>
                        </a:solidFil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CN" altLang="en-US" sz="1800" dirty="0" smtClean="0">
                          <a:solidFill>
                            <a:schemeClr val="tx1"/>
                          </a:solidFill>
                        </a:rPr>
                        <a:t>字号</a:t>
                      </a:r>
                      <a:r>
                        <a:rPr lang="en-US" altLang="zh-CN" sz="1800" dirty="0" smtClean="0">
                          <a:solidFill>
                            <a:schemeClr val="tx1"/>
                          </a:solidFill>
                        </a:rPr>
                        <a:t>w</a:t>
                      </a:r>
                      <a:endParaRPr lang="zh-CN" altLang="en-US" sz="1800" dirty="0">
                        <a:solidFill>
                          <a:schemeClr val="tx1"/>
                        </a:solidFill>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494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475E33D-F777-46DE-BB01-FB9687B6D006}" type="slidenum">
              <a:rPr lang="en-US" altLang="zh-CN" smtClean="0">
                <a:solidFill>
                  <a:srgbClr val="FF0000"/>
                </a:solidFill>
              </a:rPr>
              <a:pPr eaLnBrk="1" hangingPunct="1"/>
              <a:t>124</a:t>
            </a:fld>
            <a:endParaRPr lang="en-US" altLang="zh-CN" smtClean="0">
              <a:solidFill>
                <a:srgbClr val="FF0000"/>
              </a:solidFill>
            </a:endParaRPr>
          </a:p>
        </p:txBody>
      </p:sp>
      <p:sp>
        <p:nvSpPr>
          <p:cNvPr id="12494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0DF3F9-C744-4851-BAA9-89ADE959CBE2}"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457200" y="620688"/>
            <a:ext cx="5410944" cy="796950"/>
          </a:xfrm>
        </p:spPr>
        <p:txBody>
          <a:bodyPr/>
          <a:lstStyle/>
          <a:p>
            <a:pPr eaLnBrk="1" hangingPunct="1"/>
            <a:r>
              <a:rPr lang="en-US" altLang="zh-CN" smtClean="0"/>
              <a:t>3.6.3 cache</a:t>
            </a:r>
            <a:r>
              <a:rPr lang="zh-CN" altLang="en-US" smtClean="0"/>
              <a:t>的替换策略</a:t>
            </a:r>
            <a:endParaRPr lang="zh-CN" altLang="en-US" smtClean="0">
              <a:solidFill>
                <a:srgbClr val="000000"/>
              </a:solidFill>
              <a:latin typeface="Tahoma" pitchFamily="34" charset="0"/>
            </a:endParaRPr>
          </a:p>
        </p:txBody>
      </p:sp>
      <p:sp>
        <p:nvSpPr>
          <p:cNvPr id="125955" name="Rectangle 3"/>
          <p:cNvSpPr>
            <a:spLocks noGrp="1" noChangeArrowheads="1"/>
          </p:cNvSpPr>
          <p:nvPr>
            <p:ph type="body" idx="1"/>
          </p:nvPr>
        </p:nvSpPr>
        <p:spPr>
          <a:xfrm>
            <a:off x="468313" y="1628775"/>
            <a:ext cx="8229600" cy="4752975"/>
          </a:xfrm>
        </p:spPr>
        <p:txBody>
          <a:bodyPr/>
          <a:lstStyle/>
          <a:p>
            <a:pPr eaLnBrk="1" hangingPunct="1">
              <a:lnSpc>
                <a:spcPct val="90000"/>
              </a:lnSpc>
              <a:spcBef>
                <a:spcPct val="0"/>
              </a:spcBef>
            </a:pPr>
            <a:r>
              <a:rPr lang="en-US" altLang="zh-CN" sz="2400" b="1" smtClean="0">
                <a:solidFill>
                  <a:srgbClr val="FF0000"/>
                </a:solidFill>
                <a:latin typeface="Tahoma" pitchFamily="34" charset="0"/>
              </a:rPr>
              <a:t>LFU</a:t>
            </a:r>
            <a:r>
              <a:rPr lang="zh-CN" altLang="en-US" sz="2400" b="1" smtClean="0">
                <a:solidFill>
                  <a:srgbClr val="FF0000"/>
                </a:solidFill>
                <a:latin typeface="Tahoma" pitchFamily="34" charset="0"/>
              </a:rPr>
              <a:t>（</a:t>
            </a:r>
            <a:r>
              <a:rPr lang="zh-CN" altLang="en-US" sz="2400" b="1" smtClean="0">
                <a:solidFill>
                  <a:srgbClr val="FF0000"/>
                </a:solidFill>
                <a:latin typeface="宋体" pitchFamily="2" charset="-122"/>
              </a:rPr>
              <a:t>最不经常使用</a:t>
            </a:r>
            <a:r>
              <a:rPr lang="zh-CN" altLang="en-US" sz="2400" b="1" smtClean="0">
                <a:solidFill>
                  <a:srgbClr val="FF0000"/>
                </a:solidFill>
                <a:latin typeface="Tahoma" pitchFamily="34" charset="0"/>
              </a:rPr>
              <a:t> ）</a:t>
            </a:r>
            <a:r>
              <a:rPr lang="zh-CN" altLang="en-US" sz="2400" smtClean="0">
                <a:solidFill>
                  <a:srgbClr val="000000"/>
                </a:solidFill>
                <a:latin typeface="Tahoma" pitchFamily="34" charset="0"/>
              </a:rPr>
              <a:t>：新行调入后从</a:t>
            </a:r>
            <a:r>
              <a:rPr lang="en-US" altLang="zh-CN" sz="2400" smtClean="0">
                <a:solidFill>
                  <a:srgbClr val="000000"/>
                </a:solidFill>
                <a:latin typeface="Tahoma" pitchFamily="34" charset="0"/>
              </a:rPr>
              <a:t>0</a:t>
            </a:r>
            <a:r>
              <a:rPr lang="zh-CN" altLang="en-US" sz="2400" smtClean="0">
                <a:solidFill>
                  <a:srgbClr val="000000"/>
                </a:solidFill>
                <a:latin typeface="Tahoma" pitchFamily="34" charset="0"/>
              </a:rPr>
              <a:t>开始计数，每访问一次，被访问的行计数器增加</a:t>
            </a:r>
            <a:r>
              <a:rPr lang="en-US" altLang="zh-CN" sz="2400" smtClean="0">
                <a:solidFill>
                  <a:srgbClr val="000000"/>
                </a:solidFill>
                <a:latin typeface="Tahoma" pitchFamily="34" charset="0"/>
              </a:rPr>
              <a:t>1</a:t>
            </a:r>
            <a:r>
              <a:rPr lang="zh-CN" altLang="en-US" sz="2400" smtClean="0">
                <a:solidFill>
                  <a:srgbClr val="000000"/>
                </a:solidFill>
                <a:latin typeface="Tahoma" pitchFamily="34" charset="0"/>
              </a:rPr>
              <a:t>。需要替换时，换值小的行，同时将其他行的计数器都清零。这种算法不能反映近期</a:t>
            </a:r>
            <a:r>
              <a:rPr lang="en-US" altLang="zh-CN" sz="2400" smtClean="0">
                <a:solidFill>
                  <a:srgbClr val="000000"/>
                </a:solidFill>
                <a:latin typeface="Tahoma" pitchFamily="34" charset="0"/>
              </a:rPr>
              <a:t>cache</a:t>
            </a:r>
            <a:r>
              <a:rPr lang="zh-CN" altLang="en-US" sz="2400" smtClean="0">
                <a:solidFill>
                  <a:srgbClr val="000000"/>
                </a:solidFill>
                <a:latin typeface="Tahoma" pitchFamily="34" charset="0"/>
              </a:rPr>
              <a:t>的访问情况。</a:t>
            </a:r>
            <a:r>
              <a:rPr lang="zh-CN" altLang="en-US" sz="2400" smtClean="0"/>
              <a:t> </a:t>
            </a:r>
            <a:r>
              <a:rPr lang="en-US" altLang="zh-CN" sz="2400" smtClean="0"/>
              <a:t>LFU</a:t>
            </a:r>
            <a:r>
              <a:rPr lang="zh-CN" altLang="en-US" sz="2400" smtClean="0"/>
              <a:t>的淘汰规则是基于访问次数。</a:t>
            </a:r>
            <a:endParaRPr lang="zh-CN" altLang="en-US" sz="2400" smtClean="0">
              <a:solidFill>
                <a:srgbClr val="000000"/>
              </a:solidFill>
              <a:latin typeface="Tahoma" pitchFamily="34" charset="0"/>
            </a:endParaRPr>
          </a:p>
          <a:p>
            <a:pPr eaLnBrk="1" hangingPunct="1">
              <a:lnSpc>
                <a:spcPct val="90000"/>
              </a:lnSpc>
              <a:spcBef>
                <a:spcPct val="0"/>
              </a:spcBef>
            </a:pPr>
            <a:r>
              <a:rPr lang="en-US" altLang="zh-CN" sz="2400" b="1" smtClean="0">
                <a:solidFill>
                  <a:srgbClr val="FF0000"/>
                </a:solidFill>
                <a:latin typeface="Tahoma" pitchFamily="34" charset="0"/>
              </a:rPr>
              <a:t>LRU</a:t>
            </a:r>
            <a:r>
              <a:rPr lang="zh-CN" altLang="en-US" sz="2400" b="1" smtClean="0">
                <a:solidFill>
                  <a:srgbClr val="FF0000"/>
                </a:solidFill>
                <a:latin typeface="Tahoma" pitchFamily="34" charset="0"/>
              </a:rPr>
              <a:t>（</a:t>
            </a:r>
            <a:r>
              <a:rPr lang="zh-CN" altLang="en-US" sz="2400" b="1" smtClean="0">
                <a:solidFill>
                  <a:srgbClr val="FF0000"/>
                </a:solidFill>
                <a:latin typeface="宋体" pitchFamily="2" charset="-122"/>
              </a:rPr>
              <a:t>近期最少使用）</a:t>
            </a:r>
            <a:r>
              <a:rPr lang="zh-CN" altLang="en-US" sz="2400" b="1" smtClean="0">
                <a:solidFill>
                  <a:srgbClr val="FF0000"/>
                </a:solidFill>
                <a:latin typeface="Tahoma" pitchFamily="34" charset="0"/>
              </a:rPr>
              <a:t> </a:t>
            </a:r>
            <a:r>
              <a:rPr lang="zh-CN" altLang="en-US" sz="2400" smtClean="0">
                <a:solidFill>
                  <a:srgbClr val="000000"/>
                </a:solidFill>
                <a:latin typeface="Tahoma" pitchFamily="34" charset="0"/>
              </a:rPr>
              <a:t>：被访问的行计数器置</a:t>
            </a:r>
            <a:r>
              <a:rPr lang="en-US" altLang="zh-CN" sz="2400" smtClean="0">
                <a:solidFill>
                  <a:srgbClr val="000000"/>
                </a:solidFill>
                <a:latin typeface="Tahoma" pitchFamily="34" charset="0"/>
              </a:rPr>
              <a:t>0</a:t>
            </a:r>
            <a:r>
              <a:rPr lang="zh-CN" altLang="en-US" sz="2400" smtClean="0">
                <a:solidFill>
                  <a:srgbClr val="000000"/>
                </a:solidFill>
                <a:latin typeface="Tahoma" pitchFamily="34" charset="0"/>
              </a:rPr>
              <a:t>，其他的计数器增加</a:t>
            </a:r>
            <a:r>
              <a:rPr lang="en-US" altLang="zh-CN" sz="2400" smtClean="0">
                <a:solidFill>
                  <a:srgbClr val="000000"/>
                </a:solidFill>
                <a:latin typeface="Tahoma" pitchFamily="34" charset="0"/>
              </a:rPr>
              <a:t>1</a:t>
            </a:r>
            <a:r>
              <a:rPr lang="zh-CN" altLang="en-US" sz="2400" smtClean="0">
                <a:solidFill>
                  <a:srgbClr val="000000"/>
                </a:solidFill>
                <a:latin typeface="Tahoma" pitchFamily="34" charset="0"/>
              </a:rPr>
              <a:t>。需要替换时，换值大的行，符合</a:t>
            </a:r>
            <a:r>
              <a:rPr lang="en-US" altLang="zh-CN" sz="2400" smtClean="0">
                <a:solidFill>
                  <a:srgbClr val="000000"/>
                </a:solidFill>
                <a:latin typeface="Tahoma" pitchFamily="34" charset="0"/>
              </a:rPr>
              <a:t>cache</a:t>
            </a:r>
            <a:r>
              <a:rPr lang="zh-CN" altLang="en-US" sz="2400" smtClean="0">
                <a:solidFill>
                  <a:srgbClr val="000000"/>
                </a:solidFill>
                <a:latin typeface="Tahoma" pitchFamily="34" charset="0"/>
              </a:rPr>
              <a:t>的工作原理，因而具有较高的命中率。</a:t>
            </a:r>
            <a:r>
              <a:rPr lang="zh-CN" altLang="en-US" sz="2400" smtClean="0"/>
              <a:t> </a:t>
            </a:r>
            <a:r>
              <a:rPr lang="en-US" altLang="zh-CN" sz="2400" smtClean="0"/>
              <a:t>LRU</a:t>
            </a:r>
            <a:r>
              <a:rPr lang="zh-CN" altLang="en-US" sz="2400" smtClean="0"/>
              <a:t>的淘汰规则是基于访问时间。</a:t>
            </a:r>
            <a:endParaRPr lang="zh-CN" altLang="en-US" sz="2400" smtClean="0">
              <a:solidFill>
                <a:srgbClr val="000000"/>
              </a:solidFill>
              <a:latin typeface="Tahoma" pitchFamily="34" charset="0"/>
            </a:endParaRPr>
          </a:p>
          <a:p>
            <a:pPr eaLnBrk="1" hangingPunct="1">
              <a:lnSpc>
                <a:spcPct val="90000"/>
              </a:lnSpc>
              <a:spcBef>
                <a:spcPct val="0"/>
              </a:spcBef>
            </a:pPr>
            <a:r>
              <a:rPr lang="zh-CN" altLang="en-US" sz="2400" b="1" smtClean="0">
                <a:solidFill>
                  <a:srgbClr val="FF0000"/>
                </a:solidFill>
                <a:latin typeface="Tahoma" pitchFamily="34" charset="0"/>
              </a:rPr>
              <a:t>随机替换</a:t>
            </a:r>
            <a:r>
              <a:rPr lang="zh-CN" altLang="en-US" sz="2400" smtClean="0">
                <a:solidFill>
                  <a:srgbClr val="000000"/>
                </a:solidFill>
                <a:latin typeface="Tahoma" pitchFamily="34" charset="0"/>
              </a:rPr>
              <a:t>：</a:t>
            </a:r>
            <a:r>
              <a:rPr lang="zh-CN" altLang="en-US" sz="2400" smtClean="0"/>
              <a:t>随机替换策略实际上是不要什么算法，从特定的行位置中随机地选取一行换出即可。这种策略在硬件上容易实现，且速度也比前两种策略快。缺点是随意换出的数据很可能马上又要使用，从而降低命中率和</a:t>
            </a:r>
            <a:r>
              <a:rPr lang="en-US" altLang="zh-CN" sz="2400" smtClean="0"/>
              <a:t>cache</a:t>
            </a:r>
            <a:r>
              <a:rPr lang="zh-CN" altLang="en-US" sz="2400" smtClean="0"/>
              <a:t>工作效率。但这个不足随着</a:t>
            </a:r>
            <a:r>
              <a:rPr lang="en-US" altLang="zh-CN" sz="2400" smtClean="0"/>
              <a:t>cache</a:t>
            </a:r>
            <a:r>
              <a:rPr lang="zh-CN" altLang="en-US" sz="2400" smtClean="0"/>
              <a:t>容量增大而减小。随机替换策略的功效只是稍逊于前两种策略。</a:t>
            </a:r>
            <a:endParaRPr lang="zh-CN" altLang="en-US" sz="2400" smtClean="0">
              <a:solidFill>
                <a:srgbClr val="000000"/>
              </a:solidFill>
              <a:latin typeface="宋体" pitchFamily="2" charset="-122"/>
              <a:cs typeface="Times New Roman" pitchFamily="18" charset="0"/>
            </a:endParaRPr>
          </a:p>
        </p:txBody>
      </p:sp>
      <p:sp>
        <p:nvSpPr>
          <p:cNvPr id="12595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5AD638C-6F7F-429F-BDC4-FE29AB69705C}" type="slidenum">
              <a:rPr lang="en-US" altLang="zh-CN" smtClean="0">
                <a:solidFill>
                  <a:srgbClr val="FF0000"/>
                </a:solidFill>
              </a:rPr>
              <a:pPr eaLnBrk="1" hangingPunct="1"/>
              <a:t>125</a:t>
            </a:fld>
            <a:endParaRPr lang="en-US" altLang="zh-CN" smtClean="0">
              <a:solidFill>
                <a:srgbClr val="FF0000"/>
              </a:solidFill>
            </a:endParaRPr>
          </a:p>
        </p:txBody>
      </p:sp>
      <p:sp>
        <p:nvSpPr>
          <p:cNvPr id="12595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6EA5C47-9C6F-4619-8696-0F98CFC94236}"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620688"/>
            <a:ext cx="5338936" cy="796950"/>
          </a:xfrm>
        </p:spPr>
        <p:txBody>
          <a:bodyPr/>
          <a:lstStyle/>
          <a:p>
            <a:pPr eaLnBrk="1" hangingPunct="1"/>
            <a:r>
              <a:rPr lang="en-US" altLang="zh-CN" smtClean="0"/>
              <a:t>3.6.3 cache</a:t>
            </a:r>
            <a:r>
              <a:rPr lang="zh-CN" altLang="en-US" smtClean="0"/>
              <a:t>的替换策略</a:t>
            </a:r>
            <a:endParaRPr lang="zh-CN" altLang="en-US" smtClean="0">
              <a:solidFill>
                <a:srgbClr val="000000"/>
              </a:solidFill>
              <a:latin typeface="Tahoma" pitchFamily="34" charset="0"/>
            </a:endParaRPr>
          </a:p>
        </p:txBody>
      </p:sp>
      <p:sp>
        <p:nvSpPr>
          <p:cNvPr id="123907" name="Rectangle 3"/>
          <p:cNvSpPr>
            <a:spLocks noGrp="1" noChangeArrowheads="1"/>
          </p:cNvSpPr>
          <p:nvPr>
            <p:ph type="body" idx="1"/>
          </p:nvPr>
        </p:nvSpPr>
        <p:spPr>
          <a:xfrm>
            <a:off x="395536" y="1628800"/>
            <a:ext cx="8435975" cy="1439862"/>
          </a:xfrm>
        </p:spPr>
        <p:txBody>
          <a:bodyPr/>
          <a:lstStyle/>
          <a:p>
            <a:pPr marL="0" indent="0">
              <a:buFont typeface="Wingdings" pitchFamily="2" charset="2"/>
              <a:buNone/>
              <a:defRPr/>
            </a:pPr>
            <a:r>
              <a:rPr lang="zh-CN" altLang="en-US" sz="2800" smtClean="0"/>
              <a:t>例：若</a:t>
            </a:r>
            <a:r>
              <a:rPr lang="en-US" altLang="zh-CN" sz="2800" smtClean="0"/>
              <a:t>cache</a:t>
            </a:r>
            <a:r>
              <a:rPr lang="zh-CN" altLang="en-US" sz="2800" smtClean="0"/>
              <a:t>总块</a:t>
            </a:r>
            <a:r>
              <a:rPr lang="zh-CN" altLang="en-US" sz="2800"/>
              <a:t>数</a:t>
            </a:r>
            <a:r>
              <a:rPr lang="zh-CN" altLang="en-US" sz="2800" smtClean="0"/>
              <a:t>为</a:t>
            </a:r>
            <a:r>
              <a:rPr lang="en-US" altLang="zh-CN" sz="2800" smtClean="0"/>
              <a:t>3,CPU</a:t>
            </a:r>
            <a:r>
              <a:rPr lang="zh-CN" altLang="en-US" sz="2800" smtClean="0"/>
              <a:t>访问内存块号走向</a:t>
            </a:r>
            <a:r>
              <a:rPr lang="zh-CN" altLang="en-US" sz="2800"/>
              <a:t>为</a:t>
            </a:r>
            <a:r>
              <a:rPr lang="en-US" altLang="zh-CN" sz="2800" smtClean="0"/>
              <a:t>2</a:t>
            </a:r>
            <a:r>
              <a:rPr lang="zh-CN" altLang="en-US" sz="2800" smtClean="0"/>
              <a:t>，</a:t>
            </a:r>
            <a:r>
              <a:rPr lang="en-US" altLang="zh-CN" sz="2800" smtClean="0"/>
              <a:t>1</a:t>
            </a:r>
            <a:r>
              <a:rPr lang="zh-CN" altLang="en-US" sz="2800" smtClean="0"/>
              <a:t>，</a:t>
            </a:r>
            <a:r>
              <a:rPr lang="en-US" altLang="zh-CN" sz="2800" smtClean="0"/>
              <a:t>2</a:t>
            </a:r>
            <a:r>
              <a:rPr lang="zh-CN" altLang="en-US" sz="2800" smtClean="0"/>
              <a:t>，</a:t>
            </a:r>
            <a:r>
              <a:rPr lang="en-US" altLang="zh-CN" sz="2800" smtClean="0"/>
              <a:t>1</a:t>
            </a:r>
            <a:r>
              <a:rPr lang="zh-CN" altLang="en-US" sz="2800" smtClean="0"/>
              <a:t>，</a:t>
            </a:r>
            <a:r>
              <a:rPr lang="en-US" altLang="zh-CN" sz="2800" smtClean="0"/>
              <a:t>2</a:t>
            </a:r>
            <a:r>
              <a:rPr lang="zh-CN" altLang="en-US" sz="2800" smtClean="0"/>
              <a:t>，</a:t>
            </a:r>
            <a:r>
              <a:rPr lang="en-US" altLang="zh-CN" sz="2800" smtClean="0"/>
              <a:t>3</a:t>
            </a:r>
            <a:r>
              <a:rPr lang="zh-CN" altLang="en-US" sz="2800" smtClean="0"/>
              <a:t>，</a:t>
            </a:r>
            <a:r>
              <a:rPr lang="en-US" altLang="zh-CN" sz="2800" smtClean="0"/>
              <a:t>4</a:t>
            </a:r>
            <a:r>
              <a:rPr lang="zh-CN" altLang="en-US" sz="2800" smtClean="0"/>
              <a:t>，按</a:t>
            </a:r>
            <a:r>
              <a:rPr lang="en-US" altLang="zh-CN" sz="2800" smtClean="0"/>
              <a:t>LFU </a:t>
            </a:r>
            <a:r>
              <a:rPr lang="zh-CN" altLang="en-US" sz="2800" smtClean="0"/>
              <a:t>和</a:t>
            </a:r>
            <a:r>
              <a:rPr lang="en-US" altLang="zh-CN" sz="2800" smtClean="0"/>
              <a:t>LRU </a:t>
            </a:r>
            <a:r>
              <a:rPr lang="zh-CN" altLang="en-US" sz="2800" smtClean="0"/>
              <a:t>策略画出</a:t>
            </a:r>
            <a:r>
              <a:rPr lang="en-US" altLang="zh-CN" sz="2800" smtClean="0"/>
              <a:t>cache</a:t>
            </a:r>
            <a:endParaRPr lang="zh-CN" altLang="en-US" sz="2800" smtClean="0"/>
          </a:p>
          <a:p>
            <a:pPr eaLnBrk="1" hangingPunct="1">
              <a:lnSpc>
                <a:spcPct val="80000"/>
              </a:lnSpc>
              <a:buFont typeface="Wingdings" pitchFamily="2" charset="2"/>
              <a:buNone/>
              <a:defRPr/>
            </a:pPr>
            <a:r>
              <a:rPr lang="zh-CN" altLang="en-US" sz="2600" smtClean="0">
                <a:solidFill>
                  <a:srgbClr val="000000"/>
                </a:solidFill>
                <a:latin typeface="宋体" pitchFamily="2" charset="-122"/>
                <a:cs typeface="Times New Roman" pitchFamily="18" charset="0"/>
              </a:rPr>
              <a:t>队列变化情况。</a:t>
            </a:r>
          </a:p>
          <a:p>
            <a:pPr eaLnBrk="1" hangingPunct="1">
              <a:lnSpc>
                <a:spcPct val="80000"/>
              </a:lnSpc>
              <a:defRPr/>
            </a:pPr>
            <a:endParaRPr lang="en-US" altLang="zh-CN" sz="2600" smtClean="0">
              <a:solidFill>
                <a:srgbClr val="000000"/>
              </a:solidFill>
              <a:latin typeface="Tahoma" pitchFamily="34" charset="0"/>
            </a:endParaRPr>
          </a:p>
        </p:txBody>
      </p:sp>
      <p:sp>
        <p:nvSpPr>
          <p:cNvPr id="12698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7F7E69D-9195-44DA-80E9-7EF413D85314}" type="slidenum">
              <a:rPr lang="en-US" altLang="zh-CN" smtClean="0">
                <a:solidFill>
                  <a:srgbClr val="FF0000"/>
                </a:solidFill>
              </a:rPr>
              <a:pPr eaLnBrk="1" hangingPunct="1"/>
              <a:t>126</a:t>
            </a:fld>
            <a:endParaRPr lang="en-US" altLang="zh-CN" smtClean="0">
              <a:solidFill>
                <a:srgbClr val="FF0000"/>
              </a:solidFill>
            </a:endParaRPr>
          </a:p>
        </p:txBody>
      </p:sp>
      <p:sp>
        <p:nvSpPr>
          <p:cNvPr id="12698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B2156A6-0B5F-4DBE-8E9C-FC66ED4A8AD9}" type="datetime11">
              <a:rPr lang="zh-CN" altLang="en-US" smtClean="0"/>
              <a:pPr eaLnBrk="1" hangingPunct="1"/>
              <a:t>09:28:42</a:t>
            </a:fld>
            <a:endParaRPr lang="en-US" altLang="zh-CN" smtClean="0"/>
          </a:p>
        </p:txBody>
      </p:sp>
      <p:graphicFrame>
        <p:nvGraphicFramePr>
          <p:cNvPr id="2" name="表格 1"/>
          <p:cNvGraphicFramePr>
            <a:graphicFrameLocks noGrp="1"/>
          </p:cNvGraphicFramePr>
          <p:nvPr>
            <p:extLst>
              <p:ext uri="{D42A27DB-BD31-4B8C-83A1-F6EECF244321}">
                <p14:modId xmlns:p14="http://schemas.microsoft.com/office/powerpoint/2010/main" val="1490493727"/>
              </p:ext>
            </p:extLst>
          </p:nvPr>
        </p:nvGraphicFramePr>
        <p:xfrm>
          <a:off x="323528" y="3068960"/>
          <a:ext cx="8496944" cy="1483360"/>
        </p:xfrm>
        <a:graphic>
          <a:graphicData uri="http://schemas.openxmlformats.org/drawingml/2006/table">
            <a:tbl>
              <a:tblPr firstRow="1" bandRow="1">
                <a:tableStyleId>{5940675A-B579-460E-94D1-54222C63F5DA}</a:tableStyleId>
              </a:tblPr>
              <a:tblGrid>
                <a:gridCol w="1152128"/>
                <a:gridCol w="972108"/>
                <a:gridCol w="1062118"/>
                <a:gridCol w="1062118"/>
                <a:gridCol w="1062118"/>
                <a:gridCol w="1062118"/>
                <a:gridCol w="1062118"/>
                <a:gridCol w="1062118"/>
              </a:tblGrid>
              <a:tr h="370840">
                <a:tc>
                  <a:txBody>
                    <a:bodyPr/>
                    <a:lstStyle/>
                    <a:p>
                      <a:r>
                        <a:rPr lang="zh-CN" altLang="en-US" smtClean="0"/>
                        <a:t>访问走向</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r>
              <a:tr h="370840">
                <a:tc rowSpan="3">
                  <a:txBody>
                    <a:bodyPr/>
                    <a:lstStyle/>
                    <a:p>
                      <a:r>
                        <a:rPr lang="en-US" altLang="zh-CN" smtClean="0"/>
                        <a:t>LFU</a:t>
                      </a:r>
                      <a:r>
                        <a:rPr lang="zh-CN" altLang="en-US" smtClean="0"/>
                        <a:t>策略队列变化情况</a:t>
                      </a:r>
                      <a:endParaRPr lang="zh-CN" altLang="en-US"/>
                    </a:p>
                  </a:txBody>
                  <a:tcPr/>
                </a:tc>
                <a:tc>
                  <a:txBody>
                    <a:bodyPr/>
                    <a:lstStyle/>
                    <a:p>
                      <a:r>
                        <a:rPr lang="en-US" altLang="zh-CN" smtClean="0"/>
                        <a:t>2</a:t>
                      </a:r>
                      <a:r>
                        <a:rPr lang="zh-CN" altLang="en-US" smtClean="0"/>
                        <a:t>（</a:t>
                      </a:r>
                      <a:r>
                        <a:rPr lang="en-US" altLang="zh-CN" smtClean="0"/>
                        <a:t>1</a:t>
                      </a:r>
                      <a:r>
                        <a:rPr lang="zh-CN" altLang="en-US" smtClean="0"/>
                        <a:t>）</a:t>
                      </a:r>
                      <a:endParaRPr lang="zh-CN" altLang="en-US"/>
                    </a:p>
                  </a:txBody>
                  <a:tcPr/>
                </a:tc>
                <a:tc>
                  <a:txBody>
                    <a:bodyPr/>
                    <a:lstStyle/>
                    <a:p>
                      <a:r>
                        <a:rPr lang="en-US" altLang="zh-CN" smtClean="0"/>
                        <a:t>2</a:t>
                      </a:r>
                      <a:r>
                        <a:rPr lang="zh-CN" altLang="en-US" smtClean="0"/>
                        <a:t>（</a:t>
                      </a:r>
                      <a:r>
                        <a:rPr lang="en-US" altLang="zh-CN" smtClean="0"/>
                        <a:t>1</a:t>
                      </a:r>
                      <a:r>
                        <a:rPr lang="zh-CN" altLang="en-US" smtClean="0"/>
                        <a:t>）</a:t>
                      </a:r>
                      <a:endParaRPr lang="zh-CN" altLang="en-US"/>
                    </a:p>
                  </a:txBody>
                  <a:tcPr/>
                </a:tc>
                <a:tc>
                  <a:txBody>
                    <a:bodyPr/>
                    <a:lstStyle/>
                    <a:p>
                      <a:r>
                        <a:rPr lang="en-US" altLang="zh-CN" smtClean="0"/>
                        <a:t>2</a:t>
                      </a:r>
                      <a:r>
                        <a:rPr lang="zh-CN" altLang="en-US" smtClean="0"/>
                        <a:t>（</a:t>
                      </a:r>
                      <a:r>
                        <a:rPr lang="en-US" altLang="zh-CN" smtClean="0"/>
                        <a:t>2)</a:t>
                      </a:r>
                      <a:endParaRPr lang="zh-CN" altLang="en-US"/>
                    </a:p>
                  </a:txBody>
                  <a:tcPr/>
                </a:tc>
                <a:tc>
                  <a:txBody>
                    <a:bodyPr/>
                    <a:lstStyle/>
                    <a:p>
                      <a:r>
                        <a:rPr lang="en-US" altLang="zh-CN" smtClean="0"/>
                        <a:t>2</a:t>
                      </a:r>
                      <a:r>
                        <a:rPr lang="zh-CN" altLang="en-US" smtClean="0"/>
                        <a:t>（</a:t>
                      </a:r>
                      <a:r>
                        <a:rPr lang="en-US" altLang="zh-CN" smtClean="0"/>
                        <a:t>2</a:t>
                      </a:r>
                      <a:r>
                        <a:rPr lang="zh-CN" altLang="en-US" smtClean="0"/>
                        <a:t>）</a:t>
                      </a:r>
                      <a:endParaRPr lang="zh-CN" altLang="en-US"/>
                    </a:p>
                  </a:txBody>
                  <a:tcPr/>
                </a:tc>
                <a:tc>
                  <a:txBody>
                    <a:bodyPr/>
                    <a:lstStyle/>
                    <a:p>
                      <a:r>
                        <a:rPr lang="en-US" altLang="zh-CN" smtClean="0"/>
                        <a:t>2</a:t>
                      </a:r>
                      <a:r>
                        <a:rPr lang="zh-CN" altLang="en-US" smtClean="0"/>
                        <a:t>（</a:t>
                      </a:r>
                      <a:r>
                        <a:rPr lang="en-US" altLang="zh-CN" smtClean="0"/>
                        <a:t>3</a:t>
                      </a:r>
                      <a:r>
                        <a:rPr lang="zh-CN" altLang="en-US" smtClean="0"/>
                        <a:t>）</a:t>
                      </a:r>
                      <a:endParaRPr lang="zh-CN" altLang="en-US"/>
                    </a:p>
                  </a:txBody>
                  <a:tcPr/>
                </a:tc>
                <a:tc>
                  <a:txBody>
                    <a:bodyPr/>
                    <a:lstStyle/>
                    <a:p>
                      <a:r>
                        <a:rPr lang="en-US" altLang="zh-CN" smtClean="0"/>
                        <a:t>2</a:t>
                      </a:r>
                      <a:r>
                        <a:rPr lang="zh-CN" altLang="en-US" smtClean="0"/>
                        <a:t>（</a:t>
                      </a:r>
                      <a:r>
                        <a:rPr lang="en-US" altLang="zh-CN" smtClean="0"/>
                        <a:t>3</a:t>
                      </a:r>
                      <a:r>
                        <a:rPr lang="zh-CN" altLang="en-US" smtClean="0"/>
                        <a:t>）</a:t>
                      </a:r>
                      <a:endParaRPr lang="zh-CN" altLang="en-US"/>
                    </a:p>
                  </a:txBody>
                  <a:tcPr/>
                </a:tc>
                <a:tc>
                  <a:txBody>
                    <a:bodyPr/>
                    <a:lstStyle/>
                    <a:p>
                      <a:r>
                        <a:rPr lang="en-US" altLang="zh-CN" smtClean="0"/>
                        <a:t>2</a:t>
                      </a:r>
                      <a:r>
                        <a:rPr lang="zh-CN" altLang="en-US" smtClean="0"/>
                        <a:t>（</a:t>
                      </a:r>
                      <a:r>
                        <a:rPr lang="en-US" altLang="zh-CN" smtClean="0"/>
                        <a:t>3</a:t>
                      </a:r>
                      <a:r>
                        <a:rPr lang="zh-CN" altLang="en-US" smtClean="0"/>
                        <a:t>）</a:t>
                      </a:r>
                      <a:endParaRPr lang="zh-CN" altLang="en-US"/>
                    </a:p>
                  </a:txBody>
                  <a:tcPr/>
                </a:tc>
              </a:tr>
              <a:tr h="370840">
                <a:tc vMerge="1">
                  <a:txBody>
                    <a:bodyPr/>
                    <a:lstStyle/>
                    <a:p>
                      <a:endParaRPr lang="zh-CN" altLang="en-US"/>
                    </a:p>
                  </a:txBody>
                  <a:tcPr/>
                </a:tc>
                <a:tc>
                  <a:txBody>
                    <a:bodyPr/>
                    <a:lstStyle/>
                    <a:p>
                      <a:endParaRPr lang="zh-CN" altLang="en-US"/>
                    </a:p>
                  </a:txBody>
                  <a:tcPr/>
                </a:tc>
                <a:tc>
                  <a:txBody>
                    <a:bodyPr/>
                    <a:lstStyle/>
                    <a:p>
                      <a:r>
                        <a:rPr lang="en-US" altLang="zh-CN" smtClean="0"/>
                        <a:t>1</a:t>
                      </a:r>
                      <a:r>
                        <a:rPr lang="zh-CN" altLang="en-US" smtClean="0"/>
                        <a:t>（</a:t>
                      </a:r>
                      <a:r>
                        <a:rPr lang="en-US" altLang="zh-CN" smtClean="0"/>
                        <a:t>1</a:t>
                      </a:r>
                      <a:r>
                        <a:rPr lang="zh-CN" altLang="en-US" smtClean="0"/>
                        <a:t>）</a:t>
                      </a:r>
                      <a:endParaRPr lang="zh-CN" altLang="en-US"/>
                    </a:p>
                  </a:txBody>
                  <a:tcPr/>
                </a:tc>
                <a:tc>
                  <a:txBody>
                    <a:bodyPr/>
                    <a:lstStyle/>
                    <a:p>
                      <a:r>
                        <a:rPr lang="en-US" altLang="zh-CN" smtClean="0"/>
                        <a:t>1</a:t>
                      </a:r>
                      <a:r>
                        <a:rPr lang="zh-CN" altLang="en-US" smtClean="0"/>
                        <a:t>（</a:t>
                      </a:r>
                      <a:r>
                        <a:rPr lang="en-US" altLang="zh-CN" smtClean="0"/>
                        <a:t>1</a:t>
                      </a:r>
                      <a:r>
                        <a:rPr lang="zh-CN" altLang="en-US" smtClean="0"/>
                        <a:t>）</a:t>
                      </a:r>
                      <a:endParaRPr lang="zh-CN" altLang="en-US"/>
                    </a:p>
                  </a:txBody>
                  <a:tcPr/>
                </a:tc>
                <a:tc>
                  <a:txBody>
                    <a:bodyPr/>
                    <a:lstStyle/>
                    <a:p>
                      <a:r>
                        <a:rPr lang="en-US" altLang="zh-CN" smtClean="0"/>
                        <a:t>1</a:t>
                      </a:r>
                      <a:r>
                        <a:rPr lang="zh-CN" altLang="en-US" smtClean="0"/>
                        <a:t>（</a:t>
                      </a:r>
                      <a:r>
                        <a:rPr lang="en-US" altLang="zh-CN" smtClean="0"/>
                        <a:t>2</a:t>
                      </a:r>
                      <a:r>
                        <a:rPr lang="zh-CN" altLang="en-US" smtClean="0"/>
                        <a:t>）</a:t>
                      </a:r>
                      <a:endParaRPr lang="zh-CN" altLang="en-US"/>
                    </a:p>
                  </a:txBody>
                  <a:tcPr/>
                </a:tc>
                <a:tc>
                  <a:txBody>
                    <a:bodyPr/>
                    <a:lstStyle/>
                    <a:p>
                      <a:r>
                        <a:rPr lang="en-US" altLang="zh-CN" smtClean="0"/>
                        <a:t>1</a:t>
                      </a:r>
                      <a:r>
                        <a:rPr lang="zh-CN" altLang="en-US" smtClean="0"/>
                        <a:t>（</a:t>
                      </a:r>
                      <a:r>
                        <a:rPr lang="en-US" altLang="zh-CN" smtClean="0"/>
                        <a:t>2</a:t>
                      </a:r>
                      <a:r>
                        <a:rPr lang="zh-CN" altLang="en-US" smtClean="0"/>
                        <a:t>）</a:t>
                      </a:r>
                      <a:endParaRPr lang="zh-CN" altLang="en-US"/>
                    </a:p>
                  </a:txBody>
                  <a:tcPr/>
                </a:tc>
                <a:tc>
                  <a:txBody>
                    <a:bodyPr/>
                    <a:lstStyle/>
                    <a:p>
                      <a:r>
                        <a:rPr lang="en-US" altLang="zh-CN" smtClean="0"/>
                        <a:t>1</a:t>
                      </a:r>
                      <a:r>
                        <a:rPr lang="zh-CN" altLang="en-US" smtClean="0"/>
                        <a:t>（</a:t>
                      </a:r>
                      <a:r>
                        <a:rPr lang="en-US" altLang="zh-CN" smtClean="0"/>
                        <a:t>2</a:t>
                      </a:r>
                      <a:r>
                        <a:rPr lang="zh-CN" altLang="en-US" smtClean="0"/>
                        <a:t>）</a:t>
                      </a:r>
                      <a:endParaRPr lang="zh-CN" altLang="en-US"/>
                    </a:p>
                  </a:txBody>
                  <a:tcPr/>
                </a:tc>
                <a:tc>
                  <a:txBody>
                    <a:bodyPr/>
                    <a:lstStyle/>
                    <a:p>
                      <a:r>
                        <a:rPr lang="en-US" altLang="zh-CN" smtClean="0"/>
                        <a:t>1</a:t>
                      </a:r>
                      <a:r>
                        <a:rPr lang="zh-CN" altLang="en-US" smtClean="0"/>
                        <a:t>（</a:t>
                      </a:r>
                      <a:r>
                        <a:rPr lang="en-US" altLang="zh-CN" smtClean="0"/>
                        <a:t>2</a:t>
                      </a:r>
                      <a:r>
                        <a:rPr lang="zh-CN" altLang="en-US" smtClean="0"/>
                        <a:t>）</a:t>
                      </a:r>
                      <a:endParaRPr lang="zh-CN" altLang="en-US"/>
                    </a:p>
                  </a:txBody>
                  <a:tcPr/>
                </a:tc>
              </a:tr>
              <a:tr h="370840">
                <a:tc vMerge="1">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smtClean="0"/>
                        <a:t>3</a:t>
                      </a:r>
                      <a:r>
                        <a:rPr lang="zh-CN" altLang="en-US" smtClean="0"/>
                        <a:t>（</a:t>
                      </a:r>
                      <a:r>
                        <a:rPr lang="en-US" altLang="zh-CN" smtClean="0"/>
                        <a:t>1</a:t>
                      </a:r>
                      <a:r>
                        <a:rPr lang="zh-CN" altLang="en-US" smtClean="0"/>
                        <a:t>）</a:t>
                      </a:r>
                      <a:endParaRPr lang="zh-CN" altLang="en-US"/>
                    </a:p>
                  </a:txBody>
                  <a:tcPr/>
                </a:tc>
                <a:tc>
                  <a:txBody>
                    <a:bodyPr/>
                    <a:lstStyle/>
                    <a:p>
                      <a:r>
                        <a:rPr lang="en-US" altLang="zh-CN" smtClean="0"/>
                        <a:t>4</a:t>
                      </a:r>
                      <a:r>
                        <a:rPr lang="zh-CN" altLang="en-US" smtClean="0"/>
                        <a:t>（</a:t>
                      </a:r>
                      <a:r>
                        <a:rPr lang="en-US" altLang="zh-CN" smtClean="0"/>
                        <a:t>1</a:t>
                      </a:r>
                      <a:r>
                        <a:rPr lang="zh-CN" altLang="en-US" smtClean="0"/>
                        <a:t>）</a:t>
                      </a:r>
                      <a:endParaRPr lang="zh-CN" altLang="en-US"/>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3204648374"/>
              </p:ext>
            </p:extLst>
          </p:nvPr>
        </p:nvGraphicFramePr>
        <p:xfrm>
          <a:off x="323528" y="4653136"/>
          <a:ext cx="8496944" cy="1483360"/>
        </p:xfrm>
        <a:graphic>
          <a:graphicData uri="http://schemas.openxmlformats.org/drawingml/2006/table">
            <a:tbl>
              <a:tblPr firstRow="1" bandRow="1">
                <a:tableStyleId>{5940675A-B579-460E-94D1-54222C63F5DA}</a:tableStyleId>
              </a:tblPr>
              <a:tblGrid>
                <a:gridCol w="1152128"/>
                <a:gridCol w="972108"/>
                <a:gridCol w="1062118"/>
                <a:gridCol w="1062118"/>
                <a:gridCol w="1062118"/>
                <a:gridCol w="1062118"/>
                <a:gridCol w="1062118"/>
                <a:gridCol w="1062118"/>
              </a:tblGrid>
              <a:tr h="370840">
                <a:tc>
                  <a:txBody>
                    <a:bodyPr/>
                    <a:lstStyle/>
                    <a:p>
                      <a:r>
                        <a:rPr lang="zh-CN" altLang="en-US" smtClean="0"/>
                        <a:t>访问走向</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1</a:t>
                      </a:r>
                      <a:endParaRPr lang="zh-CN" altLang="en-US"/>
                    </a:p>
                  </a:txBody>
                  <a:tcPr/>
                </a:tc>
                <a:tc>
                  <a:txBody>
                    <a:bodyPr/>
                    <a:lstStyle/>
                    <a:p>
                      <a:r>
                        <a:rPr lang="en-US" altLang="zh-CN" smtClean="0"/>
                        <a:t>2</a:t>
                      </a:r>
                      <a:endParaRPr lang="zh-CN" altLang="en-US"/>
                    </a:p>
                  </a:txBody>
                  <a:tcPr/>
                </a:tc>
                <a:tc>
                  <a:txBody>
                    <a:bodyPr/>
                    <a:lstStyle/>
                    <a:p>
                      <a:r>
                        <a:rPr lang="en-US" altLang="zh-CN" smtClean="0"/>
                        <a:t>3</a:t>
                      </a:r>
                      <a:endParaRPr lang="zh-CN" altLang="en-US"/>
                    </a:p>
                  </a:txBody>
                  <a:tcPr/>
                </a:tc>
                <a:tc>
                  <a:txBody>
                    <a:bodyPr/>
                    <a:lstStyle/>
                    <a:p>
                      <a:r>
                        <a:rPr lang="en-US" altLang="zh-CN" smtClean="0"/>
                        <a:t>4</a:t>
                      </a:r>
                      <a:endParaRPr lang="zh-CN" altLang="en-US"/>
                    </a:p>
                  </a:txBody>
                  <a:tcPr/>
                </a:tc>
              </a:tr>
              <a:tr h="370840">
                <a:tc rowSpan="3">
                  <a:txBody>
                    <a:bodyPr/>
                    <a:lstStyle/>
                    <a:p>
                      <a:r>
                        <a:rPr lang="en-US" altLang="zh-CN" smtClean="0"/>
                        <a:t>LRU</a:t>
                      </a:r>
                      <a:r>
                        <a:rPr lang="zh-CN" altLang="en-US" smtClean="0"/>
                        <a:t>策略队列变化情况</a:t>
                      </a:r>
                      <a:endParaRPr lang="zh-CN" altLang="en-US"/>
                    </a:p>
                  </a:txBody>
                  <a:tcPr/>
                </a:tc>
                <a:tc>
                  <a:txBody>
                    <a:bodyPr/>
                    <a:lstStyle/>
                    <a:p>
                      <a:r>
                        <a:rPr lang="en-US" altLang="zh-CN" smtClean="0"/>
                        <a:t>2</a:t>
                      </a:r>
                      <a:r>
                        <a:rPr lang="zh-CN" altLang="en-US" smtClean="0"/>
                        <a:t>（</a:t>
                      </a:r>
                      <a:r>
                        <a:rPr lang="en-US" altLang="zh-CN" smtClean="0"/>
                        <a:t>0</a:t>
                      </a:r>
                      <a:r>
                        <a:rPr lang="zh-CN" altLang="en-US" smtClean="0"/>
                        <a:t>）</a:t>
                      </a:r>
                      <a:endParaRPr lang="zh-CN" altLang="en-US"/>
                    </a:p>
                  </a:txBody>
                  <a:tcPr/>
                </a:tc>
                <a:tc>
                  <a:txBody>
                    <a:bodyPr/>
                    <a:lstStyle/>
                    <a:p>
                      <a:r>
                        <a:rPr lang="en-US" altLang="zh-CN" smtClean="0"/>
                        <a:t>2</a:t>
                      </a:r>
                      <a:r>
                        <a:rPr lang="zh-CN" altLang="en-US" smtClean="0"/>
                        <a:t>（</a:t>
                      </a:r>
                      <a:r>
                        <a:rPr lang="en-US" altLang="zh-CN" smtClean="0"/>
                        <a:t>1</a:t>
                      </a:r>
                      <a:r>
                        <a:rPr lang="zh-CN" altLang="en-US" smtClean="0"/>
                        <a:t>）</a:t>
                      </a:r>
                      <a:endParaRPr lang="zh-CN" altLang="en-US"/>
                    </a:p>
                  </a:txBody>
                  <a:tcPr/>
                </a:tc>
                <a:tc>
                  <a:txBody>
                    <a:bodyPr/>
                    <a:lstStyle/>
                    <a:p>
                      <a:r>
                        <a:rPr lang="en-US" altLang="zh-CN" smtClean="0"/>
                        <a:t>2</a:t>
                      </a:r>
                      <a:r>
                        <a:rPr lang="zh-CN" altLang="en-US" smtClean="0"/>
                        <a:t>（</a:t>
                      </a:r>
                      <a:r>
                        <a:rPr lang="en-US" altLang="zh-CN" smtClean="0"/>
                        <a:t>0)</a:t>
                      </a:r>
                      <a:endParaRPr lang="zh-CN" altLang="en-US"/>
                    </a:p>
                  </a:txBody>
                  <a:tcPr/>
                </a:tc>
                <a:tc>
                  <a:txBody>
                    <a:bodyPr/>
                    <a:lstStyle/>
                    <a:p>
                      <a:r>
                        <a:rPr lang="en-US" altLang="zh-CN" smtClean="0"/>
                        <a:t>2</a:t>
                      </a:r>
                      <a:r>
                        <a:rPr lang="zh-CN" altLang="en-US" smtClean="0"/>
                        <a:t>（</a:t>
                      </a:r>
                      <a:r>
                        <a:rPr lang="en-US" altLang="zh-CN" smtClean="0"/>
                        <a:t>1</a:t>
                      </a:r>
                      <a:r>
                        <a:rPr lang="zh-CN" altLang="en-US" smtClean="0"/>
                        <a:t>）</a:t>
                      </a:r>
                      <a:endParaRPr lang="zh-CN" altLang="en-US"/>
                    </a:p>
                  </a:txBody>
                  <a:tcPr/>
                </a:tc>
                <a:tc>
                  <a:txBody>
                    <a:bodyPr/>
                    <a:lstStyle/>
                    <a:p>
                      <a:r>
                        <a:rPr lang="en-US" altLang="zh-CN" smtClean="0"/>
                        <a:t>2</a:t>
                      </a:r>
                      <a:r>
                        <a:rPr lang="zh-CN" altLang="en-US" smtClean="0"/>
                        <a:t>（</a:t>
                      </a:r>
                      <a:r>
                        <a:rPr lang="en-US" altLang="zh-CN" smtClean="0"/>
                        <a:t>0</a:t>
                      </a:r>
                      <a:r>
                        <a:rPr lang="zh-CN" altLang="en-US" smtClean="0"/>
                        <a:t>）</a:t>
                      </a:r>
                      <a:endParaRPr lang="zh-CN" altLang="en-US"/>
                    </a:p>
                  </a:txBody>
                  <a:tcPr/>
                </a:tc>
                <a:tc>
                  <a:txBody>
                    <a:bodyPr/>
                    <a:lstStyle/>
                    <a:p>
                      <a:r>
                        <a:rPr lang="en-US" altLang="zh-CN" smtClean="0"/>
                        <a:t>2</a:t>
                      </a:r>
                      <a:r>
                        <a:rPr lang="zh-CN" altLang="en-US" smtClean="0"/>
                        <a:t>（</a:t>
                      </a:r>
                      <a:r>
                        <a:rPr lang="en-US" altLang="zh-CN" smtClean="0"/>
                        <a:t>1</a:t>
                      </a:r>
                      <a:r>
                        <a:rPr lang="zh-CN" altLang="en-US" smtClean="0"/>
                        <a:t>）</a:t>
                      </a:r>
                      <a:endParaRPr lang="zh-CN" altLang="en-US"/>
                    </a:p>
                  </a:txBody>
                  <a:tcPr/>
                </a:tc>
                <a:tc>
                  <a:txBody>
                    <a:bodyPr/>
                    <a:lstStyle/>
                    <a:p>
                      <a:r>
                        <a:rPr lang="en-US" altLang="zh-CN" smtClean="0"/>
                        <a:t>2</a:t>
                      </a:r>
                      <a:r>
                        <a:rPr lang="zh-CN" altLang="en-US" smtClean="0"/>
                        <a:t>（</a:t>
                      </a:r>
                      <a:r>
                        <a:rPr lang="en-US" altLang="zh-CN" smtClean="0"/>
                        <a:t>2</a:t>
                      </a:r>
                      <a:r>
                        <a:rPr lang="zh-CN" altLang="en-US" smtClean="0"/>
                        <a:t>）</a:t>
                      </a:r>
                      <a:endParaRPr lang="zh-CN" altLang="en-US"/>
                    </a:p>
                  </a:txBody>
                  <a:tcPr/>
                </a:tc>
              </a:tr>
              <a:tr h="370840">
                <a:tc vMerge="1">
                  <a:txBody>
                    <a:bodyPr/>
                    <a:lstStyle/>
                    <a:p>
                      <a:endParaRPr lang="zh-CN" altLang="en-US"/>
                    </a:p>
                  </a:txBody>
                  <a:tcPr/>
                </a:tc>
                <a:tc>
                  <a:txBody>
                    <a:bodyPr/>
                    <a:lstStyle/>
                    <a:p>
                      <a:endParaRPr lang="zh-CN" altLang="en-US"/>
                    </a:p>
                  </a:txBody>
                  <a:tcPr/>
                </a:tc>
                <a:tc>
                  <a:txBody>
                    <a:bodyPr/>
                    <a:lstStyle/>
                    <a:p>
                      <a:r>
                        <a:rPr lang="en-US" altLang="zh-CN" smtClean="0"/>
                        <a:t>1</a:t>
                      </a:r>
                      <a:r>
                        <a:rPr lang="zh-CN" altLang="en-US" smtClean="0"/>
                        <a:t>（</a:t>
                      </a:r>
                      <a:r>
                        <a:rPr lang="en-US" altLang="zh-CN" smtClean="0"/>
                        <a:t>0</a:t>
                      </a:r>
                      <a:r>
                        <a:rPr lang="zh-CN" altLang="en-US" smtClean="0"/>
                        <a:t>）</a:t>
                      </a:r>
                      <a:endParaRPr lang="zh-CN" altLang="en-US"/>
                    </a:p>
                  </a:txBody>
                  <a:tcPr/>
                </a:tc>
                <a:tc>
                  <a:txBody>
                    <a:bodyPr/>
                    <a:lstStyle/>
                    <a:p>
                      <a:r>
                        <a:rPr lang="en-US" altLang="zh-CN" smtClean="0"/>
                        <a:t>1</a:t>
                      </a:r>
                      <a:r>
                        <a:rPr lang="zh-CN" altLang="en-US" smtClean="0"/>
                        <a:t>（</a:t>
                      </a:r>
                      <a:r>
                        <a:rPr lang="en-US" altLang="zh-CN" smtClean="0"/>
                        <a:t>1</a:t>
                      </a:r>
                      <a:r>
                        <a:rPr lang="zh-CN" altLang="en-US" smtClean="0"/>
                        <a:t>）</a:t>
                      </a:r>
                      <a:endParaRPr lang="zh-CN" altLang="en-US"/>
                    </a:p>
                  </a:txBody>
                  <a:tcPr/>
                </a:tc>
                <a:tc>
                  <a:txBody>
                    <a:bodyPr/>
                    <a:lstStyle/>
                    <a:p>
                      <a:r>
                        <a:rPr lang="en-US" altLang="zh-CN" smtClean="0"/>
                        <a:t>1</a:t>
                      </a:r>
                      <a:r>
                        <a:rPr lang="zh-CN" altLang="en-US" smtClean="0"/>
                        <a:t>（</a:t>
                      </a:r>
                      <a:r>
                        <a:rPr lang="en-US" altLang="zh-CN" smtClean="0"/>
                        <a:t>0</a:t>
                      </a:r>
                      <a:r>
                        <a:rPr lang="zh-CN" altLang="en-US" smtClean="0"/>
                        <a:t>）</a:t>
                      </a:r>
                      <a:endParaRPr lang="zh-CN" altLang="en-US"/>
                    </a:p>
                  </a:txBody>
                  <a:tcPr/>
                </a:tc>
                <a:tc>
                  <a:txBody>
                    <a:bodyPr/>
                    <a:lstStyle/>
                    <a:p>
                      <a:r>
                        <a:rPr lang="en-US" altLang="zh-CN" smtClean="0"/>
                        <a:t>1</a:t>
                      </a:r>
                      <a:r>
                        <a:rPr lang="zh-CN" altLang="en-US" smtClean="0"/>
                        <a:t>（</a:t>
                      </a:r>
                      <a:r>
                        <a:rPr lang="en-US" altLang="zh-CN" smtClean="0"/>
                        <a:t>1</a:t>
                      </a:r>
                      <a:r>
                        <a:rPr lang="zh-CN" altLang="en-US" smtClean="0"/>
                        <a:t>）</a:t>
                      </a:r>
                      <a:endParaRPr lang="zh-CN" altLang="en-US"/>
                    </a:p>
                  </a:txBody>
                  <a:tcPr/>
                </a:tc>
                <a:tc>
                  <a:txBody>
                    <a:bodyPr/>
                    <a:lstStyle/>
                    <a:p>
                      <a:r>
                        <a:rPr lang="en-US" altLang="zh-CN" smtClean="0"/>
                        <a:t>1</a:t>
                      </a:r>
                      <a:r>
                        <a:rPr lang="zh-CN" altLang="en-US" smtClean="0"/>
                        <a:t>（</a:t>
                      </a:r>
                      <a:r>
                        <a:rPr lang="en-US" altLang="zh-CN" smtClean="0"/>
                        <a:t>2</a:t>
                      </a:r>
                      <a:r>
                        <a:rPr lang="zh-CN" altLang="en-US" smtClean="0"/>
                        <a:t>）</a:t>
                      </a:r>
                      <a:endParaRPr lang="zh-CN" altLang="en-US"/>
                    </a:p>
                  </a:txBody>
                  <a:tcPr/>
                </a:tc>
                <a:tc>
                  <a:txBody>
                    <a:bodyPr/>
                    <a:lstStyle/>
                    <a:p>
                      <a:r>
                        <a:rPr lang="en-US" altLang="zh-CN" smtClean="0"/>
                        <a:t>4</a:t>
                      </a:r>
                      <a:r>
                        <a:rPr lang="zh-CN" altLang="en-US" smtClean="0"/>
                        <a:t>（</a:t>
                      </a:r>
                      <a:r>
                        <a:rPr lang="en-US" altLang="zh-CN" smtClean="0"/>
                        <a:t>0</a:t>
                      </a:r>
                      <a:r>
                        <a:rPr lang="zh-CN" altLang="en-US" smtClean="0"/>
                        <a:t>）</a:t>
                      </a:r>
                      <a:endParaRPr lang="zh-CN" altLang="en-US"/>
                    </a:p>
                  </a:txBody>
                  <a:tcPr/>
                </a:tc>
              </a:tr>
              <a:tr h="370840">
                <a:tc vMerge="1">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r>
                        <a:rPr lang="en-US" altLang="zh-CN" smtClean="0"/>
                        <a:t>3</a:t>
                      </a:r>
                      <a:r>
                        <a:rPr lang="zh-CN" altLang="en-US" smtClean="0"/>
                        <a:t>（</a:t>
                      </a:r>
                      <a:r>
                        <a:rPr lang="en-US" altLang="zh-CN" smtClean="0"/>
                        <a:t>0</a:t>
                      </a:r>
                      <a:r>
                        <a:rPr lang="zh-CN" altLang="en-US" smtClean="0"/>
                        <a:t>）</a:t>
                      </a:r>
                      <a:endParaRPr lang="zh-CN" altLang="en-US"/>
                    </a:p>
                  </a:txBody>
                  <a:tcPr/>
                </a:tc>
                <a:tc>
                  <a:txBody>
                    <a:bodyPr/>
                    <a:lstStyle/>
                    <a:p>
                      <a:r>
                        <a:rPr lang="en-US" altLang="zh-CN" smtClean="0"/>
                        <a:t>3</a:t>
                      </a:r>
                      <a:r>
                        <a:rPr lang="zh-CN" altLang="en-US" smtClean="0"/>
                        <a:t>（</a:t>
                      </a:r>
                      <a:r>
                        <a:rPr lang="en-US" altLang="zh-CN" smtClean="0"/>
                        <a:t>1</a:t>
                      </a:r>
                      <a:r>
                        <a:rPr lang="zh-CN" altLang="en-US" smtClean="0"/>
                        <a:t>）</a:t>
                      </a:r>
                      <a:endParaRPr lang="zh-CN" altLang="en-US"/>
                    </a:p>
                  </a:txBody>
                  <a:tcPr/>
                </a:tc>
              </a:tr>
            </a:tbl>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57200" y="620688"/>
            <a:ext cx="5915000" cy="796950"/>
          </a:xfrm>
        </p:spPr>
        <p:txBody>
          <a:bodyPr/>
          <a:lstStyle/>
          <a:p>
            <a:pPr eaLnBrk="1" hangingPunct="1"/>
            <a:r>
              <a:rPr lang="en-US" altLang="zh-CN" smtClean="0"/>
              <a:t>3.6.4 cache</a:t>
            </a:r>
            <a:r>
              <a:rPr lang="zh-CN" altLang="en-US" smtClean="0"/>
              <a:t>的写操作策略</a:t>
            </a:r>
            <a:endParaRPr lang="zh-CN" altLang="en-US" smtClean="0">
              <a:solidFill>
                <a:srgbClr val="000000"/>
              </a:solidFill>
              <a:latin typeface="Tahoma" pitchFamily="34" charset="0"/>
            </a:endParaRPr>
          </a:p>
        </p:txBody>
      </p:sp>
      <p:sp>
        <p:nvSpPr>
          <p:cNvPr id="128003" name="Rectangle 3"/>
          <p:cNvSpPr>
            <a:spLocks noGrp="1" noChangeArrowheads="1"/>
          </p:cNvSpPr>
          <p:nvPr>
            <p:ph type="body" idx="1"/>
          </p:nvPr>
        </p:nvSpPr>
        <p:spPr>
          <a:xfrm>
            <a:off x="460375" y="2060575"/>
            <a:ext cx="8229600" cy="2663825"/>
          </a:xfrm>
        </p:spPr>
        <p:txBody>
          <a:bodyPr/>
          <a:lstStyle/>
          <a:p>
            <a:pPr marL="0" indent="457200">
              <a:lnSpc>
                <a:spcPct val="150000"/>
              </a:lnSpc>
              <a:spcBef>
                <a:spcPct val="0"/>
              </a:spcBef>
              <a:buFont typeface="Wingdings" pitchFamily="2" charset="2"/>
              <a:buNone/>
            </a:pPr>
            <a:r>
              <a:rPr lang="zh-CN" sz="2800" smtClean="0"/>
              <a:t>由于</a:t>
            </a:r>
            <a:r>
              <a:rPr lang="en-US" altLang="zh-CN" sz="2800" smtClean="0"/>
              <a:t>cache</a:t>
            </a:r>
            <a:r>
              <a:rPr lang="zh-CN" sz="2800" smtClean="0"/>
              <a:t>的内容只是主存部分内容的拷贝，它应当与主存内容保持一致。而</a:t>
            </a:r>
            <a:r>
              <a:rPr lang="en-US" altLang="zh-CN" sz="2800" smtClean="0"/>
              <a:t>CPU</a:t>
            </a:r>
            <a:r>
              <a:rPr lang="zh-CN" sz="2800" smtClean="0"/>
              <a:t>对</a:t>
            </a:r>
            <a:r>
              <a:rPr lang="en-US" altLang="zh-CN" sz="2800" smtClean="0"/>
              <a:t>cache</a:t>
            </a:r>
            <a:r>
              <a:rPr lang="zh-CN" sz="2800" smtClean="0"/>
              <a:t>的写入更改了</a:t>
            </a:r>
            <a:r>
              <a:rPr lang="en-US" altLang="zh-CN" sz="2800" smtClean="0"/>
              <a:t>cache</a:t>
            </a:r>
            <a:r>
              <a:rPr lang="zh-CN" sz="2800" smtClean="0"/>
              <a:t>的内容。如何与主存内容保持一致，可选用如下三种写操作策略。 </a:t>
            </a:r>
          </a:p>
        </p:txBody>
      </p:sp>
      <p:sp>
        <p:nvSpPr>
          <p:cNvPr id="128004" name="Rectangle 4"/>
          <p:cNvSpPr>
            <a:spLocks noChangeArrowheads="1"/>
          </p:cNvSpPr>
          <p:nvPr/>
        </p:nvSpPr>
        <p:spPr bwMode="auto">
          <a:xfrm>
            <a:off x="3175" y="8048625"/>
            <a:ext cx="9144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1200">
                <a:latin typeface="Times New Roman" pitchFamily="18" charset="0"/>
                <a:cs typeface="Times New Roman" pitchFamily="18" charset="0"/>
              </a:rPr>
              <a:t> </a:t>
            </a:r>
            <a:endParaRPr kumimoji="1" lang="en-US" altLang="zh-CN" sz="1200">
              <a:latin typeface="宋体" pitchFamily="2" charset="-122"/>
              <a:cs typeface="Times New Roman" pitchFamily="18" charset="0"/>
            </a:endParaRPr>
          </a:p>
          <a:p>
            <a:pPr eaLnBrk="0" hangingPunct="0"/>
            <a:endParaRPr kumimoji="1" lang="en-US" altLang="zh-CN" sz="2400">
              <a:latin typeface="Times New Roman" pitchFamily="18" charset="0"/>
              <a:cs typeface="Times New Roman" pitchFamily="18" charset="0"/>
            </a:endParaRPr>
          </a:p>
        </p:txBody>
      </p:sp>
      <p:sp>
        <p:nvSpPr>
          <p:cNvPr id="12800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014672B-74C8-49DA-A908-B463F140BC58}" type="slidenum">
              <a:rPr lang="en-US" altLang="zh-CN" smtClean="0">
                <a:solidFill>
                  <a:srgbClr val="FF0000"/>
                </a:solidFill>
              </a:rPr>
              <a:pPr eaLnBrk="1" hangingPunct="1"/>
              <a:t>127</a:t>
            </a:fld>
            <a:endParaRPr lang="en-US" altLang="zh-CN" smtClean="0">
              <a:solidFill>
                <a:srgbClr val="FF0000"/>
              </a:solidFill>
            </a:endParaRPr>
          </a:p>
        </p:txBody>
      </p:sp>
      <p:sp>
        <p:nvSpPr>
          <p:cNvPr id="12800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45109E6-8E1E-46FB-A8C8-B393ED16F52C}"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en-US" altLang="zh-CN" smtClean="0"/>
              <a:t>3.6.4 cache</a:t>
            </a:r>
            <a:r>
              <a:rPr lang="zh-CN" altLang="en-US" smtClean="0"/>
              <a:t>的写操作策略</a:t>
            </a:r>
            <a:endParaRPr lang="zh-CN" altLang="en-US" smtClean="0">
              <a:solidFill>
                <a:srgbClr val="000000"/>
              </a:solidFill>
              <a:latin typeface="Tahoma" pitchFamily="34" charset="0"/>
            </a:endParaRPr>
          </a:p>
        </p:txBody>
      </p:sp>
      <p:sp>
        <p:nvSpPr>
          <p:cNvPr id="91140" name="Rectangle 3"/>
          <p:cNvSpPr>
            <a:spLocks noGrp="1" noChangeArrowheads="1"/>
          </p:cNvSpPr>
          <p:nvPr>
            <p:ph type="body" idx="1"/>
          </p:nvPr>
        </p:nvSpPr>
        <p:spPr>
          <a:xfrm>
            <a:off x="457200" y="1719263"/>
            <a:ext cx="8229600" cy="4157662"/>
          </a:xfrm>
        </p:spPr>
        <p:txBody>
          <a:bodyPr/>
          <a:lstStyle/>
          <a:p>
            <a:pPr marL="342900" lvl="1" indent="-342900">
              <a:lnSpc>
                <a:spcPct val="120000"/>
              </a:lnSpc>
              <a:spcBef>
                <a:spcPts val="600"/>
              </a:spcBef>
              <a:buClrTx/>
              <a:buFont typeface="Wingdings" pitchFamily="2" charset="2"/>
              <a:buChar char="n"/>
              <a:defRPr/>
            </a:pPr>
            <a:r>
              <a:rPr lang="zh-CN" sz="2400" b="1" smtClean="0">
                <a:solidFill>
                  <a:srgbClr val="FF0000"/>
                </a:solidFill>
                <a:cs typeface="+mn-cs"/>
              </a:rPr>
              <a:t>写</a:t>
            </a:r>
            <a:r>
              <a:rPr lang="zh-CN" sz="2400" b="1" dirty="0" smtClean="0">
                <a:solidFill>
                  <a:srgbClr val="FF0000"/>
                </a:solidFill>
                <a:cs typeface="+mn-cs"/>
              </a:rPr>
              <a:t>回</a:t>
            </a:r>
            <a:r>
              <a:rPr lang="zh-CN" sz="2400" b="1" smtClean="0">
                <a:solidFill>
                  <a:srgbClr val="FF0000"/>
                </a:solidFill>
                <a:cs typeface="+mn-cs"/>
              </a:rPr>
              <a:t>法：</a:t>
            </a:r>
            <a:r>
              <a:rPr lang="zh-CN" altLang="en-US" sz="2400" smtClean="0">
                <a:cs typeface="+mn-cs"/>
              </a:rPr>
              <a:t>只修改</a:t>
            </a:r>
            <a:r>
              <a:rPr lang="en-US" altLang="zh-CN" sz="2400" smtClean="0">
                <a:cs typeface="+mn-cs"/>
              </a:rPr>
              <a:t>cache</a:t>
            </a:r>
            <a:r>
              <a:rPr lang="zh-CN" altLang="en-US" sz="2400" smtClean="0">
                <a:cs typeface="+mn-cs"/>
              </a:rPr>
              <a:t>的内容，而不立即写入主存；只有当此行</a:t>
            </a:r>
            <a:r>
              <a:rPr lang="zh-CN" sz="2400" smtClean="0">
                <a:cs typeface="+mn-cs"/>
              </a:rPr>
              <a:t>换</a:t>
            </a:r>
            <a:r>
              <a:rPr lang="zh-CN" sz="2400" dirty="0" smtClean="0">
                <a:cs typeface="+mn-cs"/>
              </a:rPr>
              <a:t>出时，对行的修改位进行判断，决定是写回还是舍</a:t>
            </a:r>
            <a:r>
              <a:rPr lang="zh-CN" sz="2400" smtClean="0">
                <a:cs typeface="+mn-cs"/>
              </a:rPr>
              <a:t>掉。</a:t>
            </a:r>
            <a:r>
              <a:rPr lang="zh-CN" altLang="en-US" sz="2400" smtClean="0">
                <a:cs typeface="+mn-cs"/>
              </a:rPr>
              <a:t>每一行必须配置一个修改位。</a:t>
            </a:r>
            <a:r>
              <a:rPr lang="zh-CN" sz="2400" smtClean="0">
                <a:cs typeface="+mn-cs"/>
              </a:rPr>
              <a:t> </a:t>
            </a:r>
            <a:endParaRPr lang="en-US" altLang="zh-CN" sz="2400" dirty="0" smtClean="0"/>
          </a:p>
          <a:p>
            <a:pPr marL="342900" lvl="1" indent="-342900">
              <a:lnSpc>
                <a:spcPct val="120000"/>
              </a:lnSpc>
              <a:spcBef>
                <a:spcPts val="600"/>
              </a:spcBef>
              <a:buClrTx/>
              <a:buFont typeface="Wingdings" pitchFamily="2" charset="2"/>
              <a:buChar char="n"/>
              <a:defRPr/>
            </a:pPr>
            <a:r>
              <a:rPr lang="zh-CN" sz="2400" b="1" dirty="0" smtClean="0">
                <a:solidFill>
                  <a:srgbClr val="FF0000"/>
                </a:solidFill>
                <a:cs typeface="+mn-cs"/>
              </a:rPr>
              <a:t>全写法：</a:t>
            </a:r>
            <a:r>
              <a:rPr lang="zh-CN" sz="2400" dirty="0" smtClean="0">
                <a:cs typeface="+mn-cs"/>
              </a:rPr>
              <a:t>写命中</a:t>
            </a:r>
            <a:r>
              <a:rPr lang="zh-CN" sz="2400" smtClean="0">
                <a:cs typeface="+mn-cs"/>
              </a:rPr>
              <a:t>时，</a:t>
            </a:r>
            <a:r>
              <a:rPr lang="en-US" sz="2400" smtClean="0">
                <a:cs typeface="+mn-cs"/>
              </a:rPr>
              <a:t>cache</a:t>
            </a:r>
            <a:r>
              <a:rPr lang="zh-CN" sz="2400" dirty="0" smtClean="0">
                <a:cs typeface="+mn-cs"/>
              </a:rPr>
              <a:t>与内存</a:t>
            </a:r>
            <a:r>
              <a:rPr lang="zh-CN" sz="2400" smtClean="0">
                <a:cs typeface="+mn-cs"/>
              </a:rPr>
              <a:t>一起写</a:t>
            </a:r>
            <a:r>
              <a:rPr lang="zh-CN" altLang="en-US" sz="2400" smtClean="0">
                <a:cs typeface="+mn-cs"/>
              </a:rPr>
              <a:t>。写未命中时，只能直接向主存进行写入。但此时是否将修改过的主存块取到</a:t>
            </a:r>
            <a:r>
              <a:rPr lang="en-US" altLang="zh-CN" sz="2400" smtClean="0">
                <a:cs typeface="+mn-cs"/>
              </a:rPr>
              <a:t>cache</a:t>
            </a:r>
            <a:r>
              <a:rPr lang="zh-CN" altLang="en-US" sz="2400" smtClean="0">
                <a:cs typeface="+mn-cs"/>
              </a:rPr>
              <a:t>，有两种选择：一种称为</a:t>
            </a:r>
            <a:r>
              <a:rPr lang="en-US" altLang="zh-CN" sz="2400" smtClean="0">
                <a:cs typeface="+mn-cs"/>
              </a:rPr>
              <a:t>WTWA </a:t>
            </a:r>
            <a:r>
              <a:rPr lang="zh-CN" altLang="en-US" sz="2400" smtClean="0">
                <a:cs typeface="+mn-cs"/>
              </a:rPr>
              <a:t>法，取主存块到</a:t>
            </a:r>
            <a:r>
              <a:rPr lang="en-US" altLang="zh-CN" sz="2400" smtClean="0">
                <a:cs typeface="+mn-cs"/>
              </a:rPr>
              <a:t>cache</a:t>
            </a:r>
            <a:r>
              <a:rPr lang="zh-CN" altLang="en-US" sz="2400" smtClean="0">
                <a:cs typeface="+mn-cs"/>
              </a:rPr>
              <a:t>；另一种称为</a:t>
            </a:r>
            <a:r>
              <a:rPr lang="en-US" altLang="zh-CN" sz="2400" smtClean="0">
                <a:cs typeface="+mn-cs"/>
              </a:rPr>
              <a:t>WTNWA</a:t>
            </a:r>
            <a:r>
              <a:rPr lang="zh-CN" altLang="en-US" sz="2400" smtClean="0">
                <a:cs typeface="+mn-cs"/>
              </a:rPr>
              <a:t>法，不取主存块到</a:t>
            </a:r>
            <a:r>
              <a:rPr lang="en-US" altLang="zh-CN" sz="2400" smtClean="0">
                <a:cs typeface="+mn-cs"/>
              </a:rPr>
              <a:t>cache</a:t>
            </a:r>
            <a:r>
              <a:rPr lang="zh-CN" altLang="en-US" sz="2400" smtClean="0">
                <a:cs typeface="+mn-cs"/>
              </a:rPr>
              <a:t>。</a:t>
            </a:r>
            <a:endParaRPr lang="en-US" altLang="zh-CN" sz="2400" dirty="0" smtClean="0">
              <a:cs typeface="+mn-cs"/>
            </a:endParaRPr>
          </a:p>
          <a:p>
            <a:pPr marL="342900" lvl="1" indent="-342900">
              <a:lnSpc>
                <a:spcPct val="120000"/>
              </a:lnSpc>
              <a:spcBef>
                <a:spcPts val="600"/>
              </a:spcBef>
              <a:buClrTx/>
              <a:buFont typeface="Wingdings" pitchFamily="2" charset="2"/>
              <a:buChar char="n"/>
              <a:defRPr/>
            </a:pPr>
            <a:r>
              <a:rPr lang="zh-CN" sz="2400" b="1" dirty="0" smtClean="0">
                <a:solidFill>
                  <a:srgbClr val="FF0000"/>
                </a:solidFill>
                <a:cs typeface="+mn-cs"/>
              </a:rPr>
              <a:t>写一次法：</a:t>
            </a:r>
            <a:r>
              <a:rPr lang="zh-CN" sz="2400" dirty="0" smtClean="0">
                <a:cs typeface="+mn-cs"/>
              </a:rPr>
              <a:t>与写回法一致，</a:t>
            </a:r>
            <a:r>
              <a:rPr lang="zh-CN" sz="2400" smtClean="0">
                <a:cs typeface="+mn-cs"/>
              </a:rPr>
              <a:t>但是第一次</a:t>
            </a:r>
            <a:r>
              <a:rPr lang="en-US" sz="2400" smtClean="0">
                <a:cs typeface="+mn-cs"/>
              </a:rPr>
              <a:t>cache</a:t>
            </a:r>
            <a:r>
              <a:rPr lang="zh-CN" sz="2400" dirty="0" smtClean="0">
                <a:cs typeface="+mn-cs"/>
              </a:rPr>
              <a:t>命中时采用全写法。</a:t>
            </a:r>
            <a:endParaRPr lang="zh-CN" sz="2400" dirty="0" smtClean="0"/>
          </a:p>
          <a:p>
            <a:pPr eaLnBrk="1" hangingPunct="1">
              <a:lnSpc>
                <a:spcPct val="120000"/>
              </a:lnSpc>
              <a:spcBef>
                <a:spcPts val="600"/>
              </a:spcBef>
              <a:buClrTx/>
              <a:buFont typeface="Wingdings" pitchFamily="2" charset="2"/>
              <a:buChar char="n"/>
              <a:defRPr/>
            </a:pPr>
            <a:endParaRPr lang="en-US" altLang="zh-CN" sz="3300" dirty="0" smtClean="0"/>
          </a:p>
        </p:txBody>
      </p:sp>
      <p:sp>
        <p:nvSpPr>
          <p:cNvPr id="129028" name="Rectangle 4"/>
          <p:cNvSpPr>
            <a:spLocks noChangeArrowheads="1"/>
          </p:cNvSpPr>
          <p:nvPr/>
        </p:nvSpPr>
        <p:spPr bwMode="auto">
          <a:xfrm>
            <a:off x="3175" y="8048625"/>
            <a:ext cx="9144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1200">
                <a:latin typeface="Times New Roman" pitchFamily="18" charset="0"/>
                <a:cs typeface="Times New Roman" pitchFamily="18" charset="0"/>
              </a:rPr>
              <a:t> </a:t>
            </a:r>
            <a:endParaRPr kumimoji="1" lang="en-US" altLang="zh-CN" sz="1200">
              <a:latin typeface="宋体" pitchFamily="2" charset="-122"/>
              <a:cs typeface="Times New Roman" pitchFamily="18" charset="0"/>
            </a:endParaRPr>
          </a:p>
          <a:p>
            <a:pPr eaLnBrk="0" hangingPunct="0"/>
            <a:endParaRPr kumimoji="1" lang="en-US" altLang="zh-CN" sz="2400">
              <a:latin typeface="Times New Roman" pitchFamily="18" charset="0"/>
              <a:cs typeface="Times New Roman" pitchFamily="18" charset="0"/>
            </a:endParaRPr>
          </a:p>
        </p:txBody>
      </p:sp>
      <p:sp>
        <p:nvSpPr>
          <p:cNvPr id="12902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33AC520-591D-4D53-A922-8C76E9024C13}" type="slidenum">
              <a:rPr lang="en-US" altLang="zh-CN" smtClean="0">
                <a:solidFill>
                  <a:srgbClr val="FF0000"/>
                </a:solidFill>
              </a:rPr>
              <a:pPr eaLnBrk="1" hangingPunct="1"/>
              <a:t>128</a:t>
            </a:fld>
            <a:endParaRPr lang="en-US" altLang="zh-CN" smtClean="0">
              <a:solidFill>
                <a:srgbClr val="FF0000"/>
              </a:solidFill>
            </a:endParaRPr>
          </a:p>
        </p:txBody>
      </p:sp>
      <p:sp>
        <p:nvSpPr>
          <p:cNvPr id="12903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99979D7-734B-4B1A-A9A6-D60DB985BC09}"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692150"/>
            <a:ext cx="7210425" cy="725488"/>
          </a:xfrm>
        </p:spPr>
        <p:txBody>
          <a:bodyPr/>
          <a:lstStyle/>
          <a:p>
            <a:pPr eaLnBrk="1" hangingPunct="1"/>
            <a:r>
              <a:rPr lang="en-US" altLang="zh-CN" smtClean="0">
                <a:solidFill>
                  <a:srgbClr val="002060"/>
                </a:solidFill>
              </a:rPr>
              <a:t>3.6.5  </a:t>
            </a:r>
            <a:r>
              <a:rPr lang="en-US" altLang="zh-CN" smtClean="0">
                <a:solidFill>
                  <a:srgbClr val="002060"/>
                </a:solidFill>
                <a:latin typeface="Tahoma" pitchFamily="34" charset="0"/>
              </a:rPr>
              <a:t>Pentium 4</a:t>
            </a:r>
            <a:r>
              <a:rPr lang="zh-CN" altLang="en-US" smtClean="0">
                <a:solidFill>
                  <a:srgbClr val="002060"/>
                </a:solidFill>
                <a:latin typeface="Tahoma" pitchFamily="34" charset="0"/>
              </a:rPr>
              <a:t>的</a:t>
            </a:r>
            <a:r>
              <a:rPr lang="en-US" altLang="zh-CN" smtClean="0">
                <a:solidFill>
                  <a:srgbClr val="002060"/>
                </a:solidFill>
                <a:latin typeface="Tahoma" pitchFamily="34" charset="0"/>
              </a:rPr>
              <a:t>cache</a:t>
            </a:r>
            <a:r>
              <a:rPr lang="zh-CN" altLang="en-US" smtClean="0">
                <a:solidFill>
                  <a:srgbClr val="002060"/>
                </a:solidFill>
                <a:latin typeface="Tahoma" pitchFamily="34" charset="0"/>
              </a:rPr>
              <a:t>组织</a:t>
            </a:r>
            <a:endParaRPr lang="en-US" altLang="zh-CN" smtClean="0">
              <a:solidFill>
                <a:srgbClr val="002060"/>
              </a:solidFill>
              <a:latin typeface="Tahoma" pitchFamily="34" charset="0"/>
            </a:endParaRPr>
          </a:p>
        </p:txBody>
      </p:sp>
      <p:sp>
        <p:nvSpPr>
          <p:cNvPr id="130051" name="Rectangle 3"/>
          <p:cNvSpPr>
            <a:spLocks noGrp="1" noChangeArrowheads="1"/>
          </p:cNvSpPr>
          <p:nvPr>
            <p:ph type="body" idx="1"/>
          </p:nvPr>
        </p:nvSpPr>
        <p:spPr/>
        <p:txBody>
          <a:bodyPr/>
          <a:lstStyle/>
          <a:p>
            <a:pPr eaLnBrk="1" hangingPunct="1">
              <a:lnSpc>
                <a:spcPct val="80000"/>
              </a:lnSpc>
              <a:buFont typeface="Wingdings" pitchFamily="2" charset="2"/>
              <a:buNone/>
            </a:pPr>
            <a:r>
              <a:rPr lang="zh-CN" altLang="en-US" sz="2100" smtClean="0"/>
              <a:t>主要包括四个</a:t>
            </a:r>
            <a:r>
              <a:rPr lang="zh-CN" altLang="en-US" sz="2100" smtClean="0">
                <a:solidFill>
                  <a:srgbClr val="002060"/>
                </a:solidFill>
              </a:rPr>
              <a:t>部分</a:t>
            </a:r>
            <a:r>
              <a:rPr lang="zh-CN" altLang="en-US" sz="2100" smtClean="0"/>
              <a:t>：</a:t>
            </a:r>
          </a:p>
          <a:p>
            <a:pPr eaLnBrk="1" hangingPunct="1">
              <a:lnSpc>
                <a:spcPct val="80000"/>
              </a:lnSpc>
            </a:pPr>
            <a:r>
              <a:rPr lang="zh-CN" altLang="en-US" sz="2100" smtClean="0"/>
              <a:t>取指</a:t>
            </a:r>
            <a:r>
              <a:rPr lang="en-US" altLang="zh-CN" sz="2100" smtClean="0"/>
              <a:t>/</a:t>
            </a:r>
            <a:r>
              <a:rPr lang="zh-CN" altLang="en-US" sz="2100" smtClean="0"/>
              <a:t>译码单元：顺序从</a:t>
            </a:r>
            <a:r>
              <a:rPr lang="en-US" altLang="zh-CN" sz="2100" smtClean="0"/>
              <a:t>L2cache</a:t>
            </a:r>
            <a:r>
              <a:rPr lang="zh-CN" altLang="en-US" sz="2100" smtClean="0"/>
              <a:t>中取程序指令，将它们译成一系列的微指令，并存入</a:t>
            </a:r>
            <a:r>
              <a:rPr lang="en-US" altLang="zh-CN" sz="2100" smtClean="0"/>
              <a:t>L1</a:t>
            </a:r>
            <a:r>
              <a:rPr lang="zh-CN" altLang="en-US" sz="2100" smtClean="0"/>
              <a:t>指令</a:t>
            </a:r>
            <a:r>
              <a:rPr lang="en-US" altLang="zh-CN" sz="2100" smtClean="0"/>
              <a:t>cache</a:t>
            </a:r>
            <a:r>
              <a:rPr lang="zh-CN" altLang="en-US" sz="2100" smtClean="0"/>
              <a:t>中。</a:t>
            </a:r>
          </a:p>
          <a:p>
            <a:pPr eaLnBrk="1" hangingPunct="1">
              <a:lnSpc>
                <a:spcPct val="80000"/>
              </a:lnSpc>
            </a:pPr>
            <a:r>
              <a:rPr lang="zh-CN" altLang="en-US" sz="2100" smtClean="0"/>
              <a:t>乱序执行逻辑：依据数据相关性和资源可用性，调度微指令的执行，因而微指令可按不同于所取机器指令流的顺序被调度执行。</a:t>
            </a:r>
          </a:p>
          <a:p>
            <a:pPr eaLnBrk="1" hangingPunct="1">
              <a:lnSpc>
                <a:spcPct val="80000"/>
              </a:lnSpc>
            </a:pPr>
            <a:r>
              <a:rPr lang="zh-CN" altLang="en-US" sz="2100" smtClean="0"/>
              <a:t>执行单元：它执行微指令，从</a:t>
            </a:r>
            <a:r>
              <a:rPr lang="en-US" altLang="zh-CN" sz="2100" smtClean="0"/>
              <a:t>L1</a:t>
            </a:r>
            <a:r>
              <a:rPr lang="zh-CN" altLang="en-US" sz="2100" smtClean="0"/>
              <a:t>数据</a:t>
            </a:r>
            <a:r>
              <a:rPr lang="en-US" altLang="zh-CN" sz="2100" smtClean="0"/>
              <a:t>cache</a:t>
            </a:r>
            <a:r>
              <a:rPr lang="zh-CN" altLang="en-US" sz="2100" smtClean="0"/>
              <a:t>中取所需数据，并在寄存器组中暂存运算结果。</a:t>
            </a:r>
          </a:p>
          <a:p>
            <a:pPr eaLnBrk="1" hangingPunct="1">
              <a:lnSpc>
                <a:spcPct val="80000"/>
              </a:lnSpc>
            </a:pPr>
            <a:r>
              <a:rPr lang="zh-CN" altLang="en-US" sz="2100" smtClean="0"/>
              <a:t>存储器子系统：这部分包括</a:t>
            </a:r>
            <a:r>
              <a:rPr lang="en-US" altLang="zh-CN" sz="2100" smtClean="0"/>
              <a:t>L2cache</a:t>
            </a:r>
            <a:r>
              <a:rPr lang="zh-CN" altLang="en-US" sz="2100" smtClean="0"/>
              <a:t>、</a:t>
            </a:r>
            <a:r>
              <a:rPr lang="en-US" altLang="zh-CN" sz="2100" smtClean="0"/>
              <a:t>L3cache</a:t>
            </a:r>
            <a:r>
              <a:rPr lang="zh-CN" altLang="en-US" sz="2100" smtClean="0"/>
              <a:t>和系统总线。当</a:t>
            </a:r>
            <a:r>
              <a:rPr lang="en-US" altLang="zh-CN" sz="2100" smtClean="0"/>
              <a:t>L1</a:t>
            </a:r>
            <a:r>
              <a:rPr lang="zh-CN" altLang="en-US" sz="2100" smtClean="0"/>
              <a:t>、</a:t>
            </a:r>
            <a:r>
              <a:rPr lang="en-US" altLang="zh-CN" sz="2100" smtClean="0"/>
              <a:t>L2cache</a:t>
            </a:r>
            <a:r>
              <a:rPr lang="zh-CN" altLang="en-US" sz="2100" smtClean="0"/>
              <a:t>未命中时，使用系统总线访问主存。系统总线还用于访问</a:t>
            </a:r>
            <a:r>
              <a:rPr lang="en-US" altLang="zh-CN" sz="2100" smtClean="0"/>
              <a:t>I/O</a:t>
            </a:r>
            <a:r>
              <a:rPr lang="zh-CN" altLang="en-US" sz="2100" smtClean="0"/>
              <a:t>资源。</a:t>
            </a:r>
          </a:p>
          <a:p>
            <a:pPr eaLnBrk="1" hangingPunct="1">
              <a:lnSpc>
                <a:spcPct val="80000"/>
              </a:lnSpc>
              <a:buFont typeface="Wingdings" pitchFamily="2" charset="2"/>
              <a:buNone/>
            </a:pPr>
            <a:r>
              <a:rPr lang="zh-CN" altLang="en-US" sz="2100" smtClean="0"/>
              <a:t>		不同于所有先前</a:t>
            </a:r>
            <a:r>
              <a:rPr lang="en-US" altLang="zh-CN" sz="2100" smtClean="0"/>
              <a:t>Pentium</a:t>
            </a:r>
            <a:r>
              <a:rPr lang="zh-CN" altLang="en-US" sz="2100" smtClean="0"/>
              <a:t>模式和大多数处理器所采用的结构，</a:t>
            </a:r>
            <a:r>
              <a:rPr lang="en-US" altLang="zh-CN" sz="2100" smtClean="0"/>
              <a:t>Pentium 4</a:t>
            </a:r>
            <a:r>
              <a:rPr lang="zh-CN" altLang="en-US" sz="2100" smtClean="0"/>
              <a:t>的指令</a:t>
            </a:r>
            <a:r>
              <a:rPr lang="en-US" altLang="zh-CN" sz="2100" smtClean="0"/>
              <a:t>cache</a:t>
            </a:r>
            <a:r>
              <a:rPr lang="zh-CN" altLang="en-US" sz="2100" smtClean="0"/>
              <a:t>位于指令译码逻辑和执行部件之间。其设计理念是：</a:t>
            </a:r>
            <a:r>
              <a:rPr lang="en-US" altLang="zh-CN" sz="2100" smtClean="0"/>
              <a:t>Pentium 4</a:t>
            </a:r>
            <a:r>
              <a:rPr lang="zh-CN" altLang="en-US" sz="2100" smtClean="0"/>
              <a:t>将机器指令译成由微指令组成的简单</a:t>
            </a:r>
            <a:r>
              <a:rPr lang="en-US" altLang="zh-CN" sz="2100" smtClean="0"/>
              <a:t>RISC</a:t>
            </a:r>
            <a:r>
              <a:rPr lang="zh-CN" altLang="en-US" sz="2100" smtClean="0"/>
              <a:t>类指令，而使用简单定长的微指令可允许采用超标量流水线和调度技术，从而增强机器的性能。</a:t>
            </a:r>
          </a:p>
        </p:txBody>
      </p:sp>
      <p:sp>
        <p:nvSpPr>
          <p:cNvPr id="13005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7153AA1-4E90-40ED-AF86-5A0717340912}" type="slidenum">
              <a:rPr lang="en-US" altLang="zh-CN" smtClean="0">
                <a:solidFill>
                  <a:srgbClr val="FF0000"/>
                </a:solidFill>
              </a:rPr>
              <a:pPr eaLnBrk="1" hangingPunct="1"/>
              <a:t>129</a:t>
            </a:fld>
            <a:endParaRPr lang="en-US" altLang="zh-CN" smtClean="0">
              <a:solidFill>
                <a:srgbClr val="FF0000"/>
              </a:solidFill>
            </a:endParaRPr>
          </a:p>
        </p:txBody>
      </p:sp>
      <p:sp>
        <p:nvSpPr>
          <p:cNvPr id="13005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B611D9F-4D5A-4761-A328-42F28755FF77}"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63" name="Rectangle 3"/>
          <p:cNvSpPr>
            <a:spLocks noGrp="1" noChangeArrowheads="1"/>
          </p:cNvSpPr>
          <p:nvPr>
            <p:ph type="body" idx="1"/>
          </p:nvPr>
        </p:nvSpPr>
        <p:spPr>
          <a:xfrm>
            <a:off x="539750" y="765175"/>
            <a:ext cx="8001000" cy="5688013"/>
          </a:xfrm>
        </p:spPr>
        <p:txBody>
          <a:bodyPr/>
          <a:lstStyle/>
          <a:p>
            <a:pPr marL="0" indent="0" eaLnBrk="1" hangingPunct="1">
              <a:buFontTx/>
              <a:buNone/>
            </a:pPr>
            <a:r>
              <a:rPr lang="en-US" altLang="zh-CN" sz="2800" smtClean="0">
                <a:latin typeface="Times New Roman" pitchFamily="18" charset="0"/>
              </a:rPr>
              <a:t>3.</a:t>
            </a:r>
            <a:r>
              <a:rPr lang="zh-CN" altLang="en-US" sz="2800" smtClean="0">
                <a:latin typeface="Times New Roman" pitchFamily="18" charset="0"/>
              </a:rPr>
              <a:t>按存储介质分类</a:t>
            </a:r>
          </a:p>
          <a:p>
            <a:pPr marL="0" indent="0" eaLnBrk="1" hangingPunct="1">
              <a:buFontTx/>
              <a:buNone/>
            </a:pPr>
            <a:r>
              <a:rPr lang="en-US" altLang="zh-CN" sz="2800" smtClean="0">
                <a:latin typeface="Times New Roman" pitchFamily="18" charset="0"/>
              </a:rPr>
              <a:t>(1)</a:t>
            </a:r>
            <a:r>
              <a:rPr lang="zh-CN" altLang="en-US" sz="2800" smtClean="0">
                <a:latin typeface="Times New Roman" pitchFamily="18" charset="0"/>
              </a:rPr>
              <a:t>半导体存储器</a:t>
            </a:r>
          </a:p>
          <a:p>
            <a:pPr marL="0" indent="0" eaLnBrk="1" hangingPunct="1">
              <a:buFontTx/>
              <a:buNone/>
            </a:pPr>
            <a:r>
              <a:rPr lang="en-US" altLang="zh-CN" sz="2800" smtClean="0">
                <a:latin typeface="Times New Roman" pitchFamily="18" charset="0"/>
              </a:rPr>
              <a:t>	</a:t>
            </a:r>
            <a:r>
              <a:rPr lang="zh-CN" altLang="en-US" sz="2800" smtClean="0">
                <a:latin typeface="Times New Roman" pitchFamily="18" charset="0"/>
              </a:rPr>
              <a:t>采用半导体器件制造的存储器，主要有双极型（</a:t>
            </a:r>
            <a:r>
              <a:rPr lang="en-US" altLang="zh-CN" sz="2800" smtClean="0">
                <a:latin typeface="Times New Roman" pitchFamily="18" charset="0"/>
              </a:rPr>
              <a:t>TTL</a:t>
            </a:r>
            <a:r>
              <a:rPr lang="zh-CN" altLang="en-US" sz="2800" smtClean="0">
                <a:latin typeface="Times New Roman" pitchFamily="18" charset="0"/>
              </a:rPr>
              <a:t>电路或</a:t>
            </a:r>
            <a:r>
              <a:rPr lang="en-US" altLang="zh-CN" sz="2800" smtClean="0">
                <a:latin typeface="Times New Roman" pitchFamily="18" charset="0"/>
              </a:rPr>
              <a:t>ECL</a:t>
            </a:r>
            <a:r>
              <a:rPr lang="zh-CN" altLang="en-US" sz="2800" smtClean="0">
                <a:latin typeface="Times New Roman" pitchFamily="18" charset="0"/>
              </a:rPr>
              <a:t>电路）存储器和</a:t>
            </a:r>
            <a:r>
              <a:rPr lang="en-US" altLang="zh-CN" sz="2800" smtClean="0">
                <a:latin typeface="Times New Roman" pitchFamily="18" charset="0"/>
              </a:rPr>
              <a:t>MOS</a:t>
            </a:r>
            <a:r>
              <a:rPr lang="zh-CN" altLang="en-US" sz="2800" smtClean="0">
                <a:latin typeface="Times New Roman" pitchFamily="18" charset="0"/>
              </a:rPr>
              <a:t>型存储器两大类。 </a:t>
            </a:r>
            <a:endParaRPr lang="en-US" altLang="zh-CN" sz="2800" smtClean="0">
              <a:latin typeface="Times New Roman" pitchFamily="18" charset="0"/>
            </a:endParaRPr>
          </a:p>
          <a:p>
            <a:pPr marL="0" indent="0" eaLnBrk="1" hangingPunct="1">
              <a:buFontTx/>
              <a:buNone/>
            </a:pPr>
            <a:r>
              <a:rPr lang="en-US" altLang="zh-CN" sz="2800" smtClean="0">
                <a:latin typeface="Times New Roman" pitchFamily="18" charset="0"/>
              </a:rPr>
              <a:t>(2)</a:t>
            </a:r>
            <a:r>
              <a:rPr lang="zh-CN" altLang="en-US" sz="2800" smtClean="0">
                <a:latin typeface="Times New Roman" pitchFamily="18" charset="0"/>
              </a:rPr>
              <a:t>磁表面存储器</a:t>
            </a:r>
          </a:p>
          <a:p>
            <a:pPr marL="0" indent="0" eaLnBrk="1" hangingPunct="1">
              <a:buFontTx/>
              <a:buNone/>
            </a:pPr>
            <a:r>
              <a:rPr lang="zh-CN" altLang="en-US" sz="2800" smtClean="0">
                <a:latin typeface="Times New Roman" pitchFamily="18" charset="0"/>
              </a:rPr>
              <a:t>            在金属或塑料基体上，涂复一层磁性材料，用磁层存储信息，常见的有磁盘、磁带等。 </a:t>
            </a:r>
          </a:p>
          <a:p>
            <a:pPr marL="0" indent="0" eaLnBrk="1" hangingPunct="1">
              <a:buFontTx/>
              <a:buNone/>
            </a:pPr>
            <a:r>
              <a:rPr lang="en-US" altLang="zh-CN" sz="2800" smtClean="0">
                <a:latin typeface="Times New Roman" pitchFamily="18" charset="0"/>
              </a:rPr>
              <a:t>(3)</a:t>
            </a:r>
            <a:r>
              <a:rPr lang="zh-CN" altLang="en-US" sz="2800" smtClean="0">
                <a:latin typeface="Times New Roman" pitchFamily="18" charset="0"/>
              </a:rPr>
              <a:t>光存储器</a:t>
            </a:r>
          </a:p>
          <a:p>
            <a:pPr marL="0" indent="0" eaLnBrk="1" hangingPunct="1">
              <a:buFontTx/>
              <a:buNone/>
            </a:pPr>
            <a:r>
              <a:rPr lang="zh-CN" altLang="en-US" sz="2800" smtClean="0">
                <a:latin typeface="Times New Roman" pitchFamily="18" charset="0"/>
              </a:rPr>
              <a:t>            采用激光技术控制访问的存储器，如</a:t>
            </a:r>
            <a:r>
              <a:rPr lang="en-US" altLang="zh-CN" sz="2800" smtClean="0">
                <a:latin typeface="Times New Roman" pitchFamily="18" charset="0"/>
              </a:rPr>
              <a:t>CD-ROM</a:t>
            </a:r>
            <a:r>
              <a:rPr lang="zh-CN" altLang="en-US" sz="2800" smtClean="0">
                <a:latin typeface="Times New Roman" pitchFamily="18" charset="0"/>
              </a:rPr>
              <a:t>（只读光盘） 、</a:t>
            </a:r>
            <a:r>
              <a:rPr lang="en-US" altLang="zh-CN" sz="2800" smtClean="0">
                <a:latin typeface="Times New Roman" pitchFamily="18" charset="0"/>
              </a:rPr>
              <a:t>WORM</a:t>
            </a:r>
            <a:r>
              <a:rPr lang="zh-CN" altLang="en-US" sz="2800" smtClean="0">
                <a:latin typeface="Times New Roman" pitchFamily="18" charset="0"/>
              </a:rPr>
              <a:t>（</a:t>
            </a:r>
            <a:r>
              <a:rPr lang="en-US" altLang="zh-CN" sz="2800" smtClean="0">
                <a:latin typeface="Times New Roman" pitchFamily="18" charset="0"/>
              </a:rPr>
              <a:t>CD-R</a:t>
            </a:r>
            <a:r>
              <a:rPr lang="zh-CN" altLang="en-US" sz="2800" smtClean="0">
                <a:latin typeface="Times New Roman" pitchFamily="18" charset="0"/>
              </a:rPr>
              <a:t>，写一次多次读光盘） 、</a:t>
            </a:r>
            <a:r>
              <a:rPr lang="en-US" altLang="zh-CN" sz="2800" smtClean="0">
                <a:latin typeface="Times New Roman" pitchFamily="18" charset="0"/>
              </a:rPr>
              <a:t>CD-RW</a:t>
            </a:r>
            <a:r>
              <a:rPr lang="zh-CN" altLang="en-US" sz="2800" smtClean="0">
                <a:latin typeface="Times New Roman" pitchFamily="18" charset="0"/>
              </a:rPr>
              <a:t>（可读可写光盘）。 </a:t>
            </a:r>
          </a:p>
          <a:p>
            <a:pPr marL="0" indent="0" eaLnBrk="1" hangingPunct="1">
              <a:buFontTx/>
              <a:buNone/>
            </a:pPr>
            <a:endParaRPr lang="zh-CN" altLang="en-US" sz="2800" smtClean="0">
              <a:latin typeface="Times New Roman" pitchFamily="18" charset="0"/>
            </a:endParaRPr>
          </a:p>
        </p:txBody>
      </p:sp>
      <p:sp>
        <p:nvSpPr>
          <p:cNvPr id="1536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7C123E7-CA8C-44CC-B70F-801EA9CFDC99}" type="slidenum">
              <a:rPr lang="en-US" altLang="zh-CN" smtClean="0">
                <a:solidFill>
                  <a:srgbClr val="FF0000"/>
                </a:solidFill>
              </a:rPr>
              <a:pPr eaLnBrk="1" hangingPunct="1"/>
              <a:t>13</a:t>
            </a:fld>
            <a:endParaRPr lang="en-US" altLang="zh-CN" smtClean="0">
              <a:solidFill>
                <a:srgbClr val="FF0000"/>
              </a:solidFill>
            </a:endParaRPr>
          </a:p>
        </p:txBody>
      </p:sp>
      <p:sp>
        <p:nvSpPr>
          <p:cNvPr id="1536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1043F1D-17E3-47BA-96AD-00122FFC4C6F}" type="datetime11">
              <a:rPr lang="zh-CN" altLang="en-US" smtClean="0"/>
              <a:pPr eaLnBrk="1" hangingPunct="1"/>
              <a:t>09:28:36</a:t>
            </a:fld>
            <a:endParaRPr lang="en-US" altLang="zh-CN" smtClean="0"/>
          </a:p>
        </p:txBody>
      </p:sp>
      <p:sp>
        <p:nvSpPr>
          <p:cNvPr id="5" name="Rectangle 2"/>
          <p:cNvSpPr>
            <a:spLocks noGrp="1" noChangeArrowheads="1"/>
          </p:cNvSpPr>
          <p:nvPr>
            <p:ph type="title"/>
          </p:nvPr>
        </p:nvSpPr>
        <p:spPr>
          <a:xfrm>
            <a:off x="467544" y="116632"/>
            <a:ext cx="4762872" cy="724942"/>
          </a:xfrm>
        </p:spPr>
        <p:txBody>
          <a:bodyPr/>
          <a:lstStyle/>
          <a:p>
            <a:pPr eaLnBrk="1" hangingPunct="1"/>
            <a:r>
              <a:rPr lang="en-US" altLang="zh-CN" smtClean="0"/>
              <a:t>3.1.2 </a:t>
            </a:r>
            <a:r>
              <a:rPr lang="zh-CN" smtClean="0"/>
              <a:t>存储器的分类</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93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936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936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9936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9936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99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build="p"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en-US" altLang="zh-CN" smtClean="0"/>
              <a:t>3.6.5  </a:t>
            </a:r>
            <a:r>
              <a:rPr lang="en-US" altLang="zh-CN" smtClean="0">
                <a:solidFill>
                  <a:srgbClr val="000000"/>
                </a:solidFill>
                <a:latin typeface="Tahoma" pitchFamily="34" charset="0"/>
              </a:rPr>
              <a:t>Pentium </a:t>
            </a:r>
            <a:r>
              <a:rPr lang="zh-CN" altLang="en-US" smtClean="0">
                <a:solidFill>
                  <a:srgbClr val="000000"/>
                </a:solidFill>
                <a:latin typeface="Tahoma" pitchFamily="34" charset="0"/>
              </a:rPr>
              <a:t>的</a:t>
            </a:r>
            <a:r>
              <a:rPr lang="en-US" altLang="zh-CN" smtClean="0">
                <a:solidFill>
                  <a:srgbClr val="000000"/>
                </a:solidFill>
                <a:latin typeface="Tahoma" pitchFamily="34" charset="0"/>
              </a:rPr>
              <a:t>Cache</a:t>
            </a:r>
            <a:r>
              <a:rPr lang="zh-CN" altLang="en-US" smtClean="0">
                <a:solidFill>
                  <a:srgbClr val="000000"/>
                </a:solidFill>
                <a:latin typeface="Tahoma" pitchFamily="34" charset="0"/>
              </a:rPr>
              <a:t>组织</a:t>
            </a:r>
            <a:endParaRPr lang="en-US" altLang="zh-CN" smtClean="0">
              <a:solidFill>
                <a:srgbClr val="000000"/>
              </a:solidFill>
              <a:latin typeface="Tahoma" pitchFamily="34" charset="0"/>
            </a:endParaRPr>
          </a:p>
        </p:txBody>
      </p:sp>
      <p:sp>
        <p:nvSpPr>
          <p:cNvPr id="131075" name="Rectangle 3"/>
          <p:cNvSpPr>
            <a:spLocks noGrp="1" noChangeArrowheads="1"/>
          </p:cNvSpPr>
          <p:nvPr>
            <p:ph type="body" idx="1"/>
          </p:nvPr>
        </p:nvSpPr>
        <p:spPr>
          <a:xfrm>
            <a:off x="455613" y="1493838"/>
            <a:ext cx="3324225" cy="557212"/>
          </a:xfrm>
        </p:spPr>
        <p:txBody>
          <a:bodyPr/>
          <a:lstStyle/>
          <a:p>
            <a:pPr eaLnBrk="1" hangingPunct="1"/>
            <a:r>
              <a:rPr lang="zh-CN" altLang="en-US" smtClean="0"/>
              <a:t>基本原理见下图</a:t>
            </a:r>
          </a:p>
        </p:txBody>
      </p:sp>
      <p:pic>
        <p:nvPicPr>
          <p:cNvPr id="131076" name="Picture 4" descr="3a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13" y="2132013"/>
            <a:ext cx="8280400"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AutoShape 4">
            <a:hlinkClick r:id="" action="ppaction://noaction" highlightClick="1"/>
          </p:cNvPr>
          <p:cNvSpPr>
            <a:spLocks noChangeArrowheads="1"/>
          </p:cNvSpPr>
          <p:nvPr/>
        </p:nvSpPr>
        <p:spPr bwMode="auto">
          <a:xfrm>
            <a:off x="6000750" y="1412875"/>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13107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F3305F3-C16D-4D69-9600-28FE3B356D78}" type="slidenum">
              <a:rPr lang="en-US" altLang="zh-CN" smtClean="0">
                <a:solidFill>
                  <a:srgbClr val="FF0000"/>
                </a:solidFill>
              </a:rPr>
              <a:pPr eaLnBrk="1" hangingPunct="1"/>
              <a:t>130</a:t>
            </a:fld>
            <a:endParaRPr lang="en-US" altLang="zh-CN" smtClean="0">
              <a:solidFill>
                <a:srgbClr val="FF0000"/>
              </a:solidFill>
            </a:endParaRPr>
          </a:p>
        </p:txBody>
      </p:sp>
      <p:sp>
        <p:nvSpPr>
          <p:cNvPr id="13107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A6F94F4-CEA6-4ADA-9EDA-28F184E69CBD}"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250825" y="692150"/>
            <a:ext cx="7758113" cy="725488"/>
          </a:xfrm>
        </p:spPr>
        <p:txBody>
          <a:bodyPr/>
          <a:lstStyle/>
          <a:p>
            <a:pPr eaLnBrk="1" hangingPunct="1"/>
            <a:r>
              <a:rPr lang="en-US" altLang="zh-CN" sz="3800" smtClean="0"/>
              <a:t>3</a:t>
            </a:r>
            <a:r>
              <a:rPr lang="zh-CN" altLang="zh-CN" sz="3800" smtClean="0"/>
              <a:t>.6.6 </a:t>
            </a:r>
            <a:r>
              <a:rPr lang="zh-CN" sz="3800" smtClean="0"/>
              <a:t>使用多级</a:t>
            </a:r>
            <a:r>
              <a:rPr lang="zh-CN" altLang="zh-CN" sz="3800" smtClean="0"/>
              <a:t>cache</a:t>
            </a:r>
            <a:r>
              <a:rPr lang="zh-CN" sz="3800" smtClean="0"/>
              <a:t>减少缺失损失</a:t>
            </a:r>
            <a:endParaRPr lang="en-US" altLang="zh-CN" sz="3800" smtClean="0">
              <a:solidFill>
                <a:srgbClr val="000000"/>
              </a:solidFill>
              <a:latin typeface="Tahoma" pitchFamily="34" charset="0"/>
            </a:endParaRPr>
          </a:p>
        </p:txBody>
      </p:sp>
      <p:sp>
        <p:nvSpPr>
          <p:cNvPr id="132099" name="Rectangle 3"/>
          <p:cNvSpPr>
            <a:spLocks noGrp="1" noChangeArrowheads="1"/>
          </p:cNvSpPr>
          <p:nvPr>
            <p:ph type="body" idx="1"/>
          </p:nvPr>
        </p:nvSpPr>
        <p:spPr>
          <a:xfrm>
            <a:off x="468313" y="2565400"/>
            <a:ext cx="8229600" cy="1943100"/>
          </a:xfrm>
        </p:spPr>
        <p:txBody>
          <a:bodyPr/>
          <a:lstStyle/>
          <a:p>
            <a:pPr marL="0" lvl="1" indent="0" eaLnBrk="1" hangingPunct="1">
              <a:buFont typeface="Wingdings" pitchFamily="2" charset="2"/>
              <a:buNone/>
            </a:pPr>
            <a:r>
              <a:rPr lang="en-US" altLang="zh-CN" sz="2800" smtClean="0"/>
              <a:t>	</a:t>
            </a:r>
            <a:r>
              <a:rPr lang="zh-CN" sz="2800" smtClean="0"/>
              <a:t>为进一步缩小现代</a:t>
            </a:r>
            <a:r>
              <a:rPr lang="zh-CN" altLang="zh-CN" sz="2800" smtClean="0"/>
              <a:t>CPU</a:t>
            </a:r>
            <a:r>
              <a:rPr lang="zh-CN" sz="2800" smtClean="0"/>
              <a:t>和</a:t>
            </a:r>
            <a:r>
              <a:rPr lang="zh-CN" altLang="zh-CN" sz="2800" smtClean="0"/>
              <a:t>DRAM</a:t>
            </a:r>
            <a:r>
              <a:rPr lang="zh-CN" sz="2800" smtClean="0"/>
              <a:t>访问速度的差距，</a:t>
            </a:r>
            <a:r>
              <a:rPr lang="zh-CN" altLang="zh-CN" sz="2800" smtClean="0"/>
              <a:t>CPU</a:t>
            </a:r>
            <a:r>
              <a:rPr lang="zh-CN" sz="2800" smtClean="0"/>
              <a:t>支持附加一级的</a:t>
            </a:r>
            <a:r>
              <a:rPr lang="zh-CN" altLang="zh-CN" sz="2800" smtClean="0"/>
              <a:t>cache</a:t>
            </a:r>
            <a:r>
              <a:rPr lang="zh-CN" sz="2800" smtClean="0"/>
              <a:t>。二级</a:t>
            </a:r>
            <a:r>
              <a:rPr lang="zh-CN" altLang="zh-CN" sz="2800" smtClean="0"/>
              <a:t>cache</a:t>
            </a:r>
            <a:r>
              <a:rPr lang="zh-CN" sz="2800" smtClean="0"/>
              <a:t>在访问主</a:t>
            </a:r>
            <a:r>
              <a:rPr lang="zh-CN" altLang="zh-CN" sz="2800" smtClean="0"/>
              <a:t>cache</a:t>
            </a:r>
            <a:r>
              <a:rPr lang="zh-CN" sz="2800" smtClean="0"/>
              <a:t>缺失时被访问，各级</a:t>
            </a:r>
            <a:r>
              <a:rPr lang="zh-CN" altLang="zh-CN" sz="2800" smtClean="0"/>
              <a:t>cache</a:t>
            </a:r>
            <a:r>
              <a:rPr lang="zh-CN" sz="2800" smtClean="0"/>
              <a:t>都不包含所访问数据时，需要访问主存储器。</a:t>
            </a:r>
            <a:endParaRPr lang="zh-CN" altLang="en-US" sz="2800" smtClean="0"/>
          </a:p>
        </p:txBody>
      </p:sp>
      <p:sp>
        <p:nvSpPr>
          <p:cNvPr id="13210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C8086F5-8E8D-4982-94CC-53DF7717559B}" type="slidenum">
              <a:rPr lang="en-US" altLang="zh-CN" smtClean="0">
                <a:solidFill>
                  <a:srgbClr val="FF0000"/>
                </a:solidFill>
              </a:rPr>
              <a:pPr eaLnBrk="1" hangingPunct="1"/>
              <a:t>131</a:t>
            </a:fld>
            <a:endParaRPr lang="en-US" altLang="zh-CN" smtClean="0">
              <a:solidFill>
                <a:srgbClr val="FF0000"/>
              </a:solidFill>
            </a:endParaRPr>
          </a:p>
        </p:txBody>
      </p:sp>
      <p:sp>
        <p:nvSpPr>
          <p:cNvPr id="13210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808443E-D5D4-4935-B090-FE3989343470}"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noChangeArrowheads="1"/>
          </p:cNvSpPr>
          <p:nvPr>
            <p:ph type="body" idx="1"/>
          </p:nvPr>
        </p:nvSpPr>
        <p:spPr>
          <a:xfrm>
            <a:off x="395288" y="1773238"/>
            <a:ext cx="8229600" cy="4411662"/>
          </a:xfrm>
        </p:spPr>
        <p:txBody>
          <a:bodyPr/>
          <a:lstStyle/>
          <a:p>
            <a:pPr marL="0" lvl="1" indent="0" eaLnBrk="1" hangingPunct="1">
              <a:buFont typeface="Wingdings" pitchFamily="2" charset="2"/>
              <a:buNone/>
            </a:pPr>
            <a:r>
              <a:rPr lang="zh-CN" altLang="zh-CN" sz="2000" smtClean="0"/>
              <a:t>[</a:t>
            </a:r>
            <a:r>
              <a:rPr lang="zh-CN" sz="2000" smtClean="0"/>
              <a:t>例</a:t>
            </a:r>
            <a:r>
              <a:rPr lang="en-US" altLang="zh-CN" sz="2000" smtClean="0"/>
              <a:t>3.8</a:t>
            </a:r>
            <a:r>
              <a:rPr lang="zh-CN" altLang="zh-CN" sz="2000" smtClean="0"/>
              <a:t>] </a:t>
            </a:r>
            <a:r>
              <a:rPr lang="zh-CN" sz="2000" smtClean="0"/>
              <a:t>现有一处理器，基本</a:t>
            </a:r>
            <a:r>
              <a:rPr lang="zh-CN" altLang="zh-CN" sz="2000" smtClean="0"/>
              <a:t>CPI</a:t>
            </a:r>
            <a:r>
              <a:rPr lang="zh-CN" sz="2000" smtClean="0"/>
              <a:t>为</a:t>
            </a:r>
            <a:r>
              <a:rPr lang="zh-CN" altLang="zh-CN" sz="2000" smtClean="0"/>
              <a:t>1.0</a:t>
            </a:r>
            <a:r>
              <a:rPr lang="zh-CN" sz="2000" smtClean="0"/>
              <a:t>，所有访问在第一级</a:t>
            </a:r>
            <a:r>
              <a:rPr lang="zh-CN" altLang="zh-CN" sz="2000" smtClean="0"/>
              <a:t>cache</a:t>
            </a:r>
            <a:r>
              <a:rPr lang="zh-CN" sz="2000" smtClean="0"/>
              <a:t>中命中，时钟频率</a:t>
            </a:r>
            <a:r>
              <a:rPr lang="zh-CN" altLang="zh-CN" sz="2000" smtClean="0"/>
              <a:t>5GHz</a:t>
            </a:r>
            <a:r>
              <a:rPr lang="zh-CN" sz="2000" smtClean="0"/>
              <a:t>。假定访问一次主存储器的时间为</a:t>
            </a:r>
            <a:r>
              <a:rPr lang="zh-CN" altLang="zh-CN" sz="2000" smtClean="0"/>
              <a:t>100ns</a:t>
            </a:r>
            <a:r>
              <a:rPr lang="zh-CN" sz="2000" smtClean="0"/>
              <a:t>，其中包括所有缺失处理。设平均每条指令在第一级</a:t>
            </a:r>
            <a:r>
              <a:rPr lang="zh-CN" altLang="zh-CN" sz="2000" smtClean="0"/>
              <a:t>cache</a:t>
            </a:r>
            <a:r>
              <a:rPr lang="zh-CN" sz="2000" smtClean="0"/>
              <a:t>中产生的缺失率为</a:t>
            </a:r>
            <a:r>
              <a:rPr lang="zh-CN" altLang="zh-CN" sz="2000" smtClean="0"/>
              <a:t>2%</a:t>
            </a:r>
            <a:r>
              <a:rPr lang="zh-CN" sz="2000" smtClean="0"/>
              <a:t>。若增加一个二级</a:t>
            </a:r>
            <a:r>
              <a:rPr lang="zh-CN" altLang="zh-CN" sz="2000" smtClean="0"/>
              <a:t>cache</a:t>
            </a:r>
            <a:r>
              <a:rPr lang="zh-CN" sz="2000" smtClean="0"/>
              <a:t>，命中或缺失的访问时间都为</a:t>
            </a:r>
            <a:r>
              <a:rPr lang="zh-CN" altLang="zh-CN" sz="2000" smtClean="0"/>
              <a:t>5ns</a:t>
            </a:r>
            <a:r>
              <a:rPr lang="zh-CN" sz="2000" smtClean="0"/>
              <a:t>，且容量大到可使必须访问主存的缺失率降为</a:t>
            </a:r>
            <a:r>
              <a:rPr lang="zh-CN" altLang="zh-CN" sz="2000" smtClean="0"/>
              <a:t>0.5%</a:t>
            </a:r>
            <a:r>
              <a:rPr lang="zh-CN" sz="2000" smtClean="0"/>
              <a:t>，问处理器速度提高多少。</a:t>
            </a:r>
            <a:br>
              <a:rPr lang="zh-CN" sz="2000" smtClean="0"/>
            </a:br>
            <a:r>
              <a:rPr lang="zh-CN" sz="2000" smtClean="0"/>
              <a:t>解</a:t>
            </a:r>
            <a:r>
              <a:rPr lang="zh-CN" altLang="en-US" sz="2000" smtClean="0"/>
              <a:t>：</a:t>
            </a:r>
            <a:endParaRPr lang="en-US" altLang="zh-CN" sz="2000" smtClean="0"/>
          </a:p>
          <a:p>
            <a:pPr marL="0" lvl="1" indent="0" eaLnBrk="1" hangingPunct="1">
              <a:buFont typeface="Wingdings" pitchFamily="2" charset="2"/>
              <a:buNone/>
            </a:pPr>
            <a:r>
              <a:rPr lang="zh-CN" altLang="en-US" sz="2000" smtClean="0"/>
              <a:t>必须访问主存储器的缺失率为：</a:t>
            </a:r>
            <a:r>
              <a:rPr lang="en-US" altLang="zh-CN" sz="2000" smtClean="0"/>
              <a:t>100ns/0.2ns/</a:t>
            </a:r>
            <a:r>
              <a:rPr lang="zh-CN" altLang="en-US" sz="2000" smtClean="0"/>
              <a:t>时钟周期</a:t>
            </a:r>
            <a:r>
              <a:rPr lang="en-US" altLang="zh-CN" sz="2000" smtClean="0"/>
              <a:t>=500</a:t>
            </a:r>
            <a:r>
              <a:rPr lang="zh-CN" altLang="en-US" sz="2000" smtClean="0"/>
              <a:t>个时钟周期</a:t>
            </a:r>
            <a:r>
              <a:rPr lang="zh-CN" sz="2000" smtClean="0"/>
              <a:t/>
            </a:r>
            <a:br>
              <a:rPr lang="zh-CN" sz="2000" smtClean="0"/>
            </a:br>
            <a:r>
              <a:rPr lang="zh-CN" sz="2000" smtClean="0"/>
              <a:t>总的</a:t>
            </a:r>
            <a:r>
              <a:rPr lang="zh-CN" altLang="zh-CN" sz="2000" smtClean="0"/>
              <a:t>CPI</a:t>
            </a:r>
            <a:r>
              <a:rPr lang="zh-CN" sz="2000" smtClean="0"/>
              <a:t>＝</a:t>
            </a:r>
            <a:r>
              <a:rPr lang="zh-CN" altLang="en-US" sz="2000" smtClean="0"/>
              <a:t>基本</a:t>
            </a:r>
            <a:r>
              <a:rPr lang="en-US" altLang="zh-CN" sz="2000" smtClean="0"/>
              <a:t>CPI+</a:t>
            </a:r>
            <a:r>
              <a:rPr lang="zh-CN" altLang="en-US" sz="2000" smtClean="0"/>
              <a:t>每条指令中存储器停顿的时钟周期</a:t>
            </a:r>
            <a:endParaRPr lang="en-US" altLang="zh-CN" sz="2000" smtClean="0"/>
          </a:p>
          <a:p>
            <a:pPr marL="0" lvl="1" indent="0" eaLnBrk="1" hangingPunct="1">
              <a:buFont typeface="Wingdings" pitchFamily="2" charset="2"/>
              <a:buNone/>
            </a:pPr>
            <a:r>
              <a:rPr lang="zh-CN" altLang="zh-CN" sz="2000" smtClean="0"/>
              <a:t>只有一级cache的CPU：</a:t>
            </a:r>
            <a:endParaRPr lang="en-US" altLang="zh-CN" sz="2000" smtClean="0"/>
          </a:p>
          <a:p>
            <a:pPr marL="0" lvl="1" indent="0" eaLnBrk="1" hangingPunct="1">
              <a:buFont typeface="Wingdings" pitchFamily="2" charset="2"/>
              <a:buNone/>
            </a:pPr>
            <a:r>
              <a:rPr lang="zh-CN" altLang="en-US" sz="2000" smtClean="0"/>
              <a:t>总的</a:t>
            </a:r>
            <a:r>
              <a:rPr lang="en-US" altLang="zh-CN" sz="2000" smtClean="0"/>
              <a:t>CPI=1.0+2%*500=</a:t>
            </a:r>
            <a:r>
              <a:rPr lang="zh-CN" altLang="zh-CN" sz="2000" smtClean="0"/>
              <a:t>11.0</a:t>
            </a:r>
            <a:br>
              <a:rPr lang="zh-CN" altLang="zh-CN" sz="2000" smtClean="0"/>
            </a:br>
            <a:r>
              <a:rPr lang="zh-CN" sz="2000" smtClean="0"/>
              <a:t>有二级</a:t>
            </a:r>
            <a:r>
              <a:rPr lang="zh-CN" altLang="zh-CN" sz="2000" smtClean="0"/>
              <a:t>cache</a:t>
            </a:r>
            <a:r>
              <a:rPr lang="zh-CN" sz="2000" smtClean="0"/>
              <a:t>的</a:t>
            </a:r>
            <a:r>
              <a:rPr lang="zh-CN" altLang="zh-CN" sz="2000" smtClean="0"/>
              <a:t>CPU</a:t>
            </a:r>
            <a:r>
              <a:rPr lang="zh-CN" sz="2000" smtClean="0"/>
              <a:t>：</a:t>
            </a:r>
            <a:endParaRPr lang="en-US" altLang="zh-CN" sz="2000" smtClean="0"/>
          </a:p>
          <a:p>
            <a:pPr marL="0" lvl="1" indent="0" eaLnBrk="1" hangingPunct="1">
              <a:buFont typeface="Wingdings" pitchFamily="2" charset="2"/>
              <a:buNone/>
            </a:pPr>
            <a:r>
              <a:rPr lang="zh-CN" sz="2000" smtClean="0"/>
              <a:t>总的</a:t>
            </a:r>
            <a:r>
              <a:rPr lang="zh-CN" altLang="zh-CN" sz="2000" smtClean="0"/>
              <a:t>CPI</a:t>
            </a:r>
            <a:r>
              <a:rPr lang="zh-CN" sz="2000" smtClean="0"/>
              <a:t>＝</a:t>
            </a:r>
            <a:r>
              <a:rPr lang="en-US" altLang="zh-CN" sz="2000" smtClean="0"/>
              <a:t>1.0+2%*25</a:t>
            </a:r>
            <a:r>
              <a:rPr lang="zh-CN" altLang="en-US" sz="2000" smtClean="0"/>
              <a:t>（一级停顿）</a:t>
            </a:r>
            <a:r>
              <a:rPr lang="en-US" altLang="zh-CN" sz="2000" smtClean="0"/>
              <a:t>+0.5%*500</a:t>
            </a:r>
            <a:r>
              <a:rPr lang="zh-CN" altLang="en-US" sz="2000" smtClean="0"/>
              <a:t>（二级停顿）</a:t>
            </a:r>
            <a:r>
              <a:rPr lang="en-US" altLang="zh-CN" sz="2000" smtClean="0"/>
              <a:t>=</a:t>
            </a:r>
            <a:r>
              <a:rPr lang="zh-CN" altLang="zh-CN" sz="2000" smtClean="0"/>
              <a:t>4.0</a:t>
            </a:r>
            <a:br>
              <a:rPr lang="zh-CN" altLang="zh-CN" sz="2000" smtClean="0"/>
            </a:br>
            <a:r>
              <a:rPr lang="zh-CN" sz="2000" smtClean="0"/>
              <a:t>后者是前者</a:t>
            </a:r>
            <a:r>
              <a:rPr lang="zh-CN" altLang="zh-CN" sz="2000" smtClean="0"/>
              <a:t>CPU</a:t>
            </a:r>
            <a:r>
              <a:rPr lang="zh-CN" sz="2000" smtClean="0"/>
              <a:t>性能的：</a:t>
            </a:r>
            <a:r>
              <a:rPr lang="zh-CN" altLang="zh-CN" sz="2000" smtClean="0"/>
              <a:t>11.0÷4.0</a:t>
            </a:r>
            <a:r>
              <a:rPr lang="zh-CN" sz="2000" smtClean="0"/>
              <a:t>＝</a:t>
            </a:r>
            <a:r>
              <a:rPr lang="zh-CN" altLang="zh-CN" sz="2000" smtClean="0"/>
              <a:t>2.8</a:t>
            </a:r>
            <a:r>
              <a:rPr lang="zh-CN" sz="2000" smtClean="0"/>
              <a:t>倍</a:t>
            </a:r>
            <a:br>
              <a:rPr lang="zh-CN" sz="2000" smtClean="0"/>
            </a:br>
            <a:endParaRPr lang="zh-CN" altLang="en-US" sz="2000" smtClean="0"/>
          </a:p>
        </p:txBody>
      </p:sp>
      <p:sp>
        <p:nvSpPr>
          <p:cNvPr id="133123"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AD570CB-67F0-4EC2-A093-1C08738D1F63}" type="slidenum">
              <a:rPr lang="en-US" altLang="zh-CN" smtClean="0">
                <a:solidFill>
                  <a:srgbClr val="FF0000"/>
                </a:solidFill>
              </a:rPr>
              <a:pPr eaLnBrk="1" hangingPunct="1"/>
              <a:t>132</a:t>
            </a:fld>
            <a:endParaRPr lang="en-US" altLang="zh-CN" smtClean="0">
              <a:solidFill>
                <a:srgbClr val="FF0000"/>
              </a:solidFill>
            </a:endParaRPr>
          </a:p>
        </p:txBody>
      </p:sp>
      <p:sp>
        <p:nvSpPr>
          <p:cNvPr id="13312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8056C31-281C-4A1D-812B-D942CD5D631A}" type="datetime11">
              <a:rPr lang="zh-CN" altLang="en-US" smtClean="0"/>
              <a:pPr eaLnBrk="1" hangingPunct="1"/>
              <a:t>09:28:42</a:t>
            </a:fld>
            <a:endParaRPr lang="en-US" altLang="zh-CN" smtClean="0"/>
          </a:p>
        </p:txBody>
      </p:sp>
      <p:sp>
        <p:nvSpPr>
          <p:cNvPr id="133125" name="Rectangle 2"/>
          <p:cNvSpPr>
            <a:spLocks noGrp="1" noChangeArrowheads="1"/>
          </p:cNvSpPr>
          <p:nvPr>
            <p:ph type="title"/>
          </p:nvPr>
        </p:nvSpPr>
        <p:spPr>
          <a:xfrm>
            <a:off x="250825" y="692150"/>
            <a:ext cx="7758113" cy="725488"/>
          </a:xfrm>
        </p:spPr>
        <p:txBody>
          <a:bodyPr/>
          <a:lstStyle/>
          <a:p>
            <a:pPr eaLnBrk="1" hangingPunct="1"/>
            <a:r>
              <a:rPr lang="en-US" altLang="zh-CN" sz="3800" smtClean="0"/>
              <a:t>3</a:t>
            </a:r>
            <a:r>
              <a:rPr lang="zh-CN" altLang="zh-CN" sz="3800" smtClean="0"/>
              <a:t>.6.6 </a:t>
            </a:r>
            <a:r>
              <a:rPr lang="zh-CN" sz="3800" smtClean="0"/>
              <a:t>使用多级</a:t>
            </a:r>
            <a:r>
              <a:rPr lang="zh-CN" altLang="zh-CN" sz="3800" smtClean="0"/>
              <a:t>cache</a:t>
            </a:r>
            <a:r>
              <a:rPr lang="zh-CN" sz="3800" smtClean="0"/>
              <a:t>减少缺失损失</a:t>
            </a:r>
            <a:endParaRPr lang="en-US" altLang="zh-CN" sz="3800" smtClean="0">
              <a:solidFill>
                <a:srgbClr val="000000"/>
              </a:solidFill>
              <a:latin typeface="Tahoma"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CN" smtClean="0"/>
              <a:t>3.7 </a:t>
            </a:r>
            <a:r>
              <a:rPr lang="zh-CN" altLang="en-US" smtClean="0"/>
              <a:t>虚拟存储器</a:t>
            </a:r>
            <a:endParaRPr lang="en-US" altLang="zh-CN" smtClean="0">
              <a:solidFill>
                <a:srgbClr val="000000"/>
              </a:solidFill>
              <a:latin typeface="Tahoma" pitchFamily="34" charset="0"/>
            </a:endParaRPr>
          </a:p>
        </p:txBody>
      </p:sp>
      <p:sp>
        <p:nvSpPr>
          <p:cNvPr id="134147" name="Rectangle 3"/>
          <p:cNvSpPr>
            <a:spLocks noGrp="1" noChangeArrowheads="1"/>
          </p:cNvSpPr>
          <p:nvPr>
            <p:ph type="body" idx="1"/>
          </p:nvPr>
        </p:nvSpPr>
        <p:spPr>
          <a:xfrm>
            <a:off x="457200" y="1719263"/>
            <a:ext cx="6923088" cy="2357437"/>
          </a:xfrm>
        </p:spPr>
        <p:txBody>
          <a:bodyPr/>
          <a:lstStyle/>
          <a:p>
            <a:pPr lvl="1" eaLnBrk="1" hangingPunct="1">
              <a:buFont typeface="Wingdings" pitchFamily="2" charset="2"/>
              <a:buNone/>
            </a:pPr>
            <a:r>
              <a:rPr lang="zh-CN" altLang="zh-CN" b="1" smtClean="0"/>
              <a:t>3.7.1 </a:t>
            </a:r>
            <a:r>
              <a:rPr lang="zh-CN" altLang="en-US" b="1" smtClean="0"/>
              <a:t>虚拟存储器的基本概念</a:t>
            </a:r>
            <a:endParaRPr lang="en-US" altLang="zh-CN" b="1" smtClean="0"/>
          </a:p>
          <a:p>
            <a:pPr lvl="1" eaLnBrk="1" hangingPunct="1">
              <a:buFont typeface="Wingdings" pitchFamily="2" charset="2"/>
              <a:buNone/>
            </a:pPr>
            <a:r>
              <a:rPr lang="zh-CN" altLang="zh-CN" b="1" smtClean="0"/>
              <a:t>3.7.2 </a:t>
            </a:r>
            <a:r>
              <a:rPr lang="zh-CN" altLang="en-US" b="1" smtClean="0"/>
              <a:t>页式虚拟存储器</a:t>
            </a:r>
            <a:endParaRPr lang="en-US" altLang="zh-CN" b="1" smtClean="0"/>
          </a:p>
          <a:p>
            <a:pPr lvl="1" eaLnBrk="1" hangingPunct="1">
              <a:buFont typeface="Wingdings" pitchFamily="2" charset="2"/>
              <a:buNone/>
            </a:pPr>
            <a:r>
              <a:rPr lang="zh-CN" altLang="zh-CN" b="1" smtClean="0"/>
              <a:t>3.7.3</a:t>
            </a:r>
            <a:r>
              <a:rPr lang="en-US" altLang="zh-CN" b="1" smtClean="0"/>
              <a:t> </a:t>
            </a:r>
            <a:r>
              <a:rPr lang="zh-CN" altLang="en-US" b="1" smtClean="0"/>
              <a:t>段式虚拟存储器和段页式虚拟存储器</a:t>
            </a:r>
            <a:endParaRPr lang="en-US" altLang="zh-CN" b="1" smtClean="0"/>
          </a:p>
          <a:p>
            <a:pPr lvl="1" eaLnBrk="1" hangingPunct="1">
              <a:buFont typeface="Wingdings" pitchFamily="2" charset="2"/>
              <a:buNone/>
            </a:pPr>
            <a:r>
              <a:rPr lang="zh-CN" altLang="zh-CN" b="1" smtClean="0"/>
              <a:t>3.7.4 </a:t>
            </a:r>
            <a:r>
              <a:rPr lang="zh-CN" altLang="en-US" b="1" smtClean="0"/>
              <a:t>虚存的替换算法</a:t>
            </a:r>
            <a:endParaRPr lang="en-US" altLang="zh-CN" b="1" smtClean="0"/>
          </a:p>
          <a:p>
            <a:pPr lvl="1" eaLnBrk="1" hangingPunct="1">
              <a:buFont typeface="Wingdings" pitchFamily="2" charset="2"/>
              <a:buNone/>
            </a:pPr>
            <a:r>
              <a:rPr lang="en-US" altLang="zh-CN" b="1" smtClean="0"/>
              <a:t>3.7.5 </a:t>
            </a:r>
            <a:r>
              <a:rPr lang="zh-CN" altLang="en-US" b="1" smtClean="0"/>
              <a:t>存储管理部件</a:t>
            </a:r>
            <a:endParaRPr lang="zh-CN" altLang="en-US" smtClean="0"/>
          </a:p>
        </p:txBody>
      </p:sp>
      <p:sp>
        <p:nvSpPr>
          <p:cNvPr id="134148"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13414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2F8AAD3-E243-4863-BB50-8B82DE9B09C9}" type="slidenum">
              <a:rPr lang="en-US" altLang="zh-CN" smtClean="0">
                <a:solidFill>
                  <a:srgbClr val="FF0000"/>
                </a:solidFill>
              </a:rPr>
              <a:pPr eaLnBrk="1" hangingPunct="1"/>
              <a:t>133</a:t>
            </a:fld>
            <a:endParaRPr lang="en-US" altLang="zh-CN" smtClean="0">
              <a:solidFill>
                <a:srgbClr val="FF0000"/>
              </a:solidFill>
            </a:endParaRPr>
          </a:p>
        </p:txBody>
      </p:sp>
      <p:sp>
        <p:nvSpPr>
          <p:cNvPr id="13415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AAED991-8C1B-4433-A41F-C5A3F1FE12C6}" type="datetime11">
              <a:rPr lang="zh-CN" altLang="en-US" smtClean="0"/>
              <a:pPr eaLnBrk="1" hangingPunct="1"/>
              <a:t>09:28:42</a:t>
            </a:fld>
            <a:endParaRPr lang="en-US" altLang="zh-CN"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zh-CN" smtClean="0"/>
              <a:t>3.7.1 </a:t>
            </a:r>
            <a:r>
              <a:rPr lang="zh-CN" altLang="en-US" smtClean="0"/>
              <a:t>虚拟存储器的基本概念</a:t>
            </a:r>
          </a:p>
        </p:txBody>
      </p:sp>
      <p:sp>
        <p:nvSpPr>
          <p:cNvPr id="131075" name="Rectangle 3"/>
          <p:cNvSpPr>
            <a:spLocks noGrp="1" noChangeArrowheads="1"/>
          </p:cNvSpPr>
          <p:nvPr>
            <p:ph type="body" idx="1"/>
          </p:nvPr>
        </p:nvSpPr>
        <p:spPr>
          <a:xfrm>
            <a:off x="323850" y="1628775"/>
            <a:ext cx="8291513" cy="3416300"/>
          </a:xfrm>
        </p:spPr>
        <p:txBody>
          <a:bodyPr>
            <a:spAutoFit/>
          </a:bodyPr>
          <a:lstStyle/>
          <a:p>
            <a:pPr marL="0" indent="0" eaLnBrk="1" hangingPunct="1">
              <a:buFont typeface="Wingdings" pitchFamily="2" charset="2"/>
              <a:buNone/>
              <a:defRPr/>
            </a:pPr>
            <a:r>
              <a:rPr lang="en-US" altLang="zh-CN" smtClean="0"/>
              <a:t>1</a:t>
            </a:r>
            <a:r>
              <a:rPr lang="zh-CN" smtClean="0"/>
              <a:t>、实地址与虚地址</a:t>
            </a:r>
            <a:endParaRPr lang="en-US" altLang="zh-CN" smtClean="0"/>
          </a:p>
          <a:p>
            <a:pPr marL="0" indent="457200" eaLnBrk="1" hangingPunct="1">
              <a:buFont typeface="Wingdings" pitchFamily="2" charset="2"/>
              <a:buNone/>
              <a:defRPr/>
            </a:pPr>
            <a:r>
              <a:rPr lang="zh-CN" smtClean="0"/>
              <a:t>用户编制程序时使用的地址称为</a:t>
            </a:r>
            <a:r>
              <a:rPr lang="zh-CN" smtClean="0">
                <a:solidFill>
                  <a:srgbClr val="FF0000"/>
                </a:solidFill>
              </a:rPr>
              <a:t>虚地址或逻辑地址</a:t>
            </a:r>
            <a:r>
              <a:rPr lang="zh-CN" smtClean="0"/>
              <a:t>，其对应的存储空间称为</a:t>
            </a:r>
            <a:r>
              <a:rPr lang="zh-CN" smtClean="0">
                <a:solidFill>
                  <a:srgbClr val="FF0000"/>
                </a:solidFill>
              </a:rPr>
              <a:t>虚存空间或逻辑地址空间</a:t>
            </a:r>
            <a:r>
              <a:rPr lang="zh-CN" smtClean="0"/>
              <a:t>；而计算机物理内存的访问地址则称为</a:t>
            </a:r>
            <a:r>
              <a:rPr lang="zh-CN" smtClean="0">
                <a:solidFill>
                  <a:srgbClr val="FF0000"/>
                </a:solidFill>
              </a:rPr>
              <a:t>实地地或物理地址</a:t>
            </a:r>
            <a:r>
              <a:rPr lang="zh-CN" smtClean="0"/>
              <a:t>，其对应的存储空间称为</a:t>
            </a:r>
            <a:r>
              <a:rPr lang="zh-CN" smtClean="0">
                <a:solidFill>
                  <a:srgbClr val="FF0000"/>
                </a:solidFill>
              </a:rPr>
              <a:t>物理存储空间或主存空间</a:t>
            </a:r>
            <a:r>
              <a:rPr lang="zh-CN" smtClean="0"/>
              <a:t>。程序进行虚地址到实地址转换的过程称为</a:t>
            </a:r>
            <a:r>
              <a:rPr lang="zh-CN" smtClean="0">
                <a:solidFill>
                  <a:srgbClr val="FF0000"/>
                </a:solidFill>
              </a:rPr>
              <a:t>程序的再定位</a:t>
            </a:r>
            <a:r>
              <a:rPr lang="zh-CN" smtClean="0"/>
              <a:t>。</a:t>
            </a:r>
            <a:endParaRPr lang="zh-CN" altLang="en-US" smtClean="0"/>
          </a:p>
        </p:txBody>
      </p:sp>
      <p:sp>
        <p:nvSpPr>
          <p:cNvPr id="13517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5AE6595-6C2E-4FDD-89D1-45796C2DC1A1}" type="slidenum">
              <a:rPr lang="en-US" altLang="zh-CN" smtClean="0">
                <a:solidFill>
                  <a:srgbClr val="FF0000"/>
                </a:solidFill>
              </a:rPr>
              <a:pPr eaLnBrk="1" hangingPunct="1"/>
              <a:t>134</a:t>
            </a:fld>
            <a:endParaRPr lang="en-US" altLang="zh-CN" smtClean="0">
              <a:solidFill>
                <a:srgbClr val="FF0000"/>
              </a:solidFill>
            </a:endParaRPr>
          </a:p>
        </p:txBody>
      </p:sp>
      <p:sp>
        <p:nvSpPr>
          <p:cNvPr id="13517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4D159F8-A39A-4F82-9413-51400053AD1F}"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pPr eaLnBrk="1" hangingPunct="1"/>
            <a:r>
              <a:rPr lang="en-US" altLang="zh-CN" smtClean="0"/>
              <a:t>3.7.1 </a:t>
            </a:r>
            <a:r>
              <a:rPr lang="zh-CN" altLang="en-US" smtClean="0"/>
              <a:t>虚拟存储器的基本概念</a:t>
            </a:r>
          </a:p>
        </p:txBody>
      </p:sp>
      <p:sp>
        <p:nvSpPr>
          <p:cNvPr id="136195" name="Rectangle 3"/>
          <p:cNvSpPr>
            <a:spLocks noGrp="1" noChangeArrowheads="1"/>
          </p:cNvSpPr>
          <p:nvPr>
            <p:ph type="body" idx="1"/>
          </p:nvPr>
        </p:nvSpPr>
        <p:spPr>
          <a:xfrm>
            <a:off x="323850" y="1628775"/>
            <a:ext cx="8291513" cy="4338638"/>
          </a:xfrm>
          <a:noFill/>
        </p:spPr>
        <p:txBody>
          <a:bodyPr>
            <a:spAutoFit/>
          </a:bodyPr>
          <a:lstStyle/>
          <a:p>
            <a:pPr marL="0" indent="0">
              <a:lnSpc>
                <a:spcPct val="120000"/>
              </a:lnSpc>
              <a:spcBef>
                <a:spcPts val="600"/>
              </a:spcBef>
              <a:buFont typeface="Wingdings" pitchFamily="2" charset="2"/>
              <a:buNone/>
            </a:pPr>
            <a:r>
              <a:rPr lang="en-US" altLang="zh-CN" smtClean="0"/>
              <a:t>2</a:t>
            </a:r>
            <a:r>
              <a:rPr lang="zh-CN" smtClean="0"/>
              <a:t>、</a:t>
            </a:r>
            <a:r>
              <a:rPr lang="zh-CN" sz="2800" smtClean="0"/>
              <a:t>虚存的访问过程</a:t>
            </a:r>
          </a:p>
          <a:p>
            <a:pPr marL="0" indent="0">
              <a:lnSpc>
                <a:spcPct val="120000"/>
              </a:lnSpc>
              <a:spcBef>
                <a:spcPts val="600"/>
              </a:spcBef>
              <a:buFont typeface="Wingdings" pitchFamily="2" charset="2"/>
              <a:buNone/>
            </a:pPr>
            <a:r>
              <a:rPr lang="en-US" altLang="zh-CN" sz="2200" smtClean="0"/>
              <a:t>	</a:t>
            </a:r>
            <a:r>
              <a:rPr lang="zh-CN" sz="2200" smtClean="0"/>
              <a:t>虚存空间的用户程序按照虚地址编程并存放在辅存中。程序运行时，由地址变换机构依据当时分配给该程序的实地址空间把程序的一部分调入实存。每次访存时，首先判断该虚地址所对应的部分是否在实存中：如果是，则进行地址转换并用实地址访问主存；否则，按照某种算法将辅存中的部分程序调度进内存，再按同样的方法访问主存。由此可见，每个程序的虚地址空间可以远大于实地址空间，也可以远小于实地址空间。前一种情况以提高存储容量为目的，后一种情况则以地址变换为目的。后者通常出现在多用户或多任务系统中。</a:t>
            </a:r>
          </a:p>
        </p:txBody>
      </p:sp>
      <p:sp>
        <p:nvSpPr>
          <p:cNvPr id="13619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7E6A5F-8A5A-45F1-A86F-442EE3ACA1AA}" type="slidenum">
              <a:rPr lang="en-US" altLang="zh-CN" smtClean="0">
                <a:solidFill>
                  <a:srgbClr val="FF0000"/>
                </a:solidFill>
              </a:rPr>
              <a:pPr eaLnBrk="1" hangingPunct="1"/>
              <a:t>135</a:t>
            </a:fld>
            <a:endParaRPr lang="en-US" altLang="zh-CN" smtClean="0">
              <a:solidFill>
                <a:srgbClr val="FF0000"/>
              </a:solidFill>
            </a:endParaRPr>
          </a:p>
        </p:txBody>
      </p:sp>
      <p:sp>
        <p:nvSpPr>
          <p:cNvPr id="13619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FE300E0-3E74-4B63-8A2A-7E9F317D8054}"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 y="549275"/>
            <a:ext cx="7543800" cy="868363"/>
          </a:xfrm>
        </p:spPr>
        <p:txBody>
          <a:bodyPr/>
          <a:lstStyle/>
          <a:p>
            <a:pPr eaLnBrk="1" hangingPunct="1"/>
            <a:r>
              <a:rPr lang="en-US" altLang="zh-CN" smtClean="0"/>
              <a:t>3.7.1 </a:t>
            </a:r>
            <a:r>
              <a:rPr lang="zh-CN" altLang="en-US" smtClean="0"/>
              <a:t>虚拟存储器的基本概念</a:t>
            </a:r>
          </a:p>
        </p:txBody>
      </p:sp>
      <p:sp>
        <p:nvSpPr>
          <p:cNvPr id="137219" name="Rectangle 3"/>
          <p:cNvSpPr>
            <a:spLocks noGrp="1" noChangeArrowheads="1"/>
          </p:cNvSpPr>
          <p:nvPr>
            <p:ph type="body" idx="1"/>
          </p:nvPr>
        </p:nvSpPr>
        <p:spPr>
          <a:xfrm>
            <a:off x="323850" y="1628775"/>
            <a:ext cx="8291513" cy="4573588"/>
          </a:xfrm>
          <a:noFill/>
        </p:spPr>
        <p:txBody>
          <a:bodyPr>
            <a:spAutoFit/>
          </a:bodyPr>
          <a:lstStyle/>
          <a:p>
            <a:pPr>
              <a:buFont typeface="Wingdings" pitchFamily="2" charset="2"/>
              <a:buNone/>
            </a:pPr>
            <a:r>
              <a:rPr lang="zh-CN" altLang="zh-CN" sz="2800" smtClean="0"/>
              <a:t>3</a:t>
            </a:r>
            <a:r>
              <a:rPr lang="zh-CN" sz="2800" smtClean="0"/>
              <a:t>、</a:t>
            </a:r>
            <a:r>
              <a:rPr lang="zh-CN" altLang="zh-CN" sz="2800" smtClean="0"/>
              <a:t>cache</a:t>
            </a:r>
            <a:r>
              <a:rPr lang="zh-CN" sz="2800" smtClean="0"/>
              <a:t>与虚存的异同</a:t>
            </a:r>
          </a:p>
          <a:p>
            <a:r>
              <a:rPr lang="zh-CN" sz="2800" smtClean="0"/>
              <a:t>从虚存的概念可以看出，主存辅存的访问机制与</a:t>
            </a:r>
            <a:r>
              <a:rPr lang="zh-CN" altLang="zh-CN" sz="2800" smtClean="0"/>
              <a:t>cache</a:t>
            </a:r>
            <a:r>
              <a:rPr lang="zh-CN" sz="2800" smtClean="0"/>
              <a:t>主存的访问机制是类似的。这是由</a:t>
            </a:r>
            <a:r>
              <a:rPr lang="en-US" altLang="zh-CN" sz="2800" smtClean="0"/>
              <a:t>cache</a:t>
            </a:r>
            <a:r>
              <a:rPr lang="en-US" sz="2800" smtClean="0"/>
              <a:t>存储器、主存和辅存构成的三级存储体</a:t>
            </a:r>
            <a:r>
              <a:rPr lang="zh-CN" sz="2800" smtClean="0"/>
              <a:t>系中的两个层次。 </a:t>
            </a:r>
          </a:p>
          <a:p>
            <a:r>
              <a:rPr lang="en-US" altLang="zh-CN" sz="2800" smtClean="0"/>
              <a:t>cache</a:t>
            </a:r>
            <a:r>
              <a:rPr lang="en-US" sz="2800" smtClean="0"/>
              <a:t>和主存之间以及主存和辅存之间分别有</a:t>
            </a:r>
            <a:r>
              <a:rPr lang="zh-CN" sz="2800" smtClean="0"/>
              <a:t>辅助硬件和辅助软硬件负责地址变换与管理，以便各级存储器能够组成有机的三级存储体系。</a:t>
            </a:r>
            <a:r>
              <a:rPr lang="en-US" altLang="zh-CN" sz="2800" smtClean="0"/>
              <a:t>cache</a:t>
            </a:r>
            <a:r>
              <a:rPr lang="en-US" sz="2800" smtClean="0"/>
              <a:t>和主存构成了系统的内存，而主存和辅</a:t>
            </a:r>
            <a:r>
              <a:rPr lang="zh-CN" sz="2800" smtClean="0"/>
              <a:t>存依靠辅助软硬件的支持构成了虚拟存储器。</a:t>
            </a:r>
          </a:p>
        </p:txBody>
      </p:sp>
      <p:sp>
        <p:nvSpPr>
          <p:cNvPr id="13722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6F4D9FA-130A-43E5-B25D-AD248DD44289}" type="slidenum">
              <a:rPr lang="en-US" altLang="zh-CN" smtClean="0">
                <a:solidFill>
                  <a:srgbClr val="FF0000"/>
                </a:solidFill>
              </a:rPr>
              <a:pPr eaLnBrk="1" hangingPunct="1"/>
              <a:t>136</a:t>
            </a:fld>
            <a:endParaRPr lang="en-US" altLang="zh-CN" smtClean="0">
              <a:solidFill>
                <a:srgbClr val="FF0000"/>
              </a:solidFill>
            </a:endParaRPr>
          </a:p>
        </p:txBody>
      </p:sp>
      <p:sp>
        <p:nvSpPr>
          <p:cNvPr id="13722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4F091A8-F476-4771-A9A3-189E42AF1C19}"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395288" y="404813"/>
            <a:ext cx="6562725" cy="796925"/>
          </a:xfrm>
        </p:spPr>
        <p:txBody>
          <a:bodyPr/>
          <a:lstStyle/>
          <a:p>
            <a:pPr eaLnBrk="1" hangingPunct="1"/>
            <a:r>
              <a:rPr lang="en-US" altLang="zh-CN" smtClean="0"/>
              <a:t>3.7.1 </a:t>
            </a:r>
            <a:r>
              <a:rPr lang="zh-CN" altLang="en-US" smtClean="0"/>
              <a:t>虚拟存储器的基本概念</a:t>
            </a:r>
          </a:p>
        </p:txBody>
      </p:sp>
      <p:sp>
        <p:nvSpPr>
          <p:cNvPr id="91140" name="Rectangle 3"/>
          <p:cNvSpPr>
            <a:spLocks noGrp="1" noChangeArrowheads="1"/>
          </p:cNvSpPr>
          <p:nvPr>
            <p:ph type="body" idx="1"/>
          </p:nvPr>
        </p:nvSpPr>
        <p:spPr>
          <a:xfrm>
            <a:off x="323850" y="1428750"/>
            <a:ext cx="8605838" cy="4622800"/>
          </a:xfrm>
        </p:spPr>
        <p:txBody>
          <a:bodyPr>
            <a:spAutoFit/>
          </a:bodyPr>
          <a:lstStyle/>
          <a:p>
            <a:pPr>
              <a:buFont typeface="Wingdings" pitchFamily="2" charset="2"/>
              <a:buNone/>
              <a:defRPr/>
            </a:pPr>
            <a:r>
              <a:rPr lang="en-US" altLang="zh-CN" sz="1600" dirty="0" smtClean="0"/>
              <a:t>      </a:t>
            </a:r>
            <a:r>
              <a:rPr lang="zh-CN" sz="1600" dirty="0" smtClean="0"/>
              <a:t>在三级存储体系中，</a:t>
            </a:r>
            <a:r>
              <a:rPr lang="zh-CN" altLang="zh-CN" sz="1600" dirty="0" smtClean="0"/>
              <a:t>cache</a:t>
            </a:r>
            <a:r>
              <a:rPr lang="zh-CN" sz="1600" dirty="0" smtClean="0"/>
              <a:t>主存和主存辅存这两个存储层次有许多相同点；</a:t>
            </a:r>
            <a:endParaRPr lang="en-US" altLang="zh-CN" sz="1600" dirty="0" smtClean="0"/>
          </a:p>
          <a:p>
            <a:pPr>
              <a:buFont typeface="Wingdings" pitchFamily="2" charset="2"/>
              <a:buNone/>
              <a:defRPr/>
            </a:pPr>
            <a:r>
              <a:rPr lang="zh-CN" altLang="zh-CN" sz="1600" dirty="0" smtClean="0"/>
              <a:t>(1)</a:t>
            </a:r>
            <a:r>
              <a:rPr lang="zh-CN" sz="1600" b="1" dirty="0" smtClean="0">
                <a:solidFill>
                  <a:schemeClr val="tx2">
                    <a:lumMod val="40000"/>
                    <a:lumOff val="60000"/>
                  </a:schemeClr>
                </a:solidFill>
              </a:rPr>
              <a:t>出发点相同</a:t>
            </a:r>
            <a:r>
              <a:rPr lang="zh-CN" sz="1600" dirty="0" smtClean="0">
                <a:solidFill>
                  <a:schemeClr val="tx2">
                    <a:lumMod val="40000"/>
                    <a:lumOff val="60000"/>
                  </a:schemeClr>
                </a:solidFill>
              </a:rPr>
              <a:t> </a:t>
            </a:r>
            <a:r>
              <a:rPr lang="zh-CN" sz="1600" dirty="0" smtClean="0"/>
              <a:t>二者都是为了提高存储系统的性能价格比而构造的分层存储体系，都力图使存储系统的性能接近高速存储器，而价格和容量接近低速存储器。</a:t>
            </a:r>
            <a:endParaRPr lang="en-US" altLang="zh-CN" sz="1600" dirty="0" smtClean="0"/>
          </a:p>
          <a:p>
            <a:pPr>
              <a:buFont typeface="Wingdings" pitchFamily="2" charset="2"/>
              <a:buNone/>
              <a:defRPr/>
            </a:pPr>
            <a:r>
              <a:rPr lang="zh-CN" altLang="zh-CN" sz="1600" dirty="0" smtClean="0"/>
              <a:t>(2)</a:t>
            </a:r>
            <a:r>
              <a:rPr lang="zh-CN" sz="1600" b="1" dirty="0" smtClean="0">
                <a:solidFill>
                  <a:schemeClr val="tx2">
                    <a:lumMod val="40000"/>
                    <a:lumOff val="60000"/>
                  </a:schemeClr>
                </a:solidFill>
              </a:rPr>
              <a:t>原理相同</a:t>
            </a:r>
            <a:r>
              <a:rPr lang="zh-CN" sz="1600" dirty="0" smtClean="0">
                <a:solidFill>
                  <a:schemeClr val="tx2">
                    <a:lumMod val="40000"/>
                    <a:lumOff val="60000"/>
                  </a:schemeClr>
                </a:solidFill>
              </a:rPr>
              <a:t> </a:t>
            </a:r>
            <a:r>
              <a:rPr lang="zh-CN" sz="1600" dirty="0" smtClean="0"/>
              <a:t>都是利用了程序运行时的局部性原理把最近常用的信息块从相对慢速而大容量的存储器调入相对高速而小容量的存储器。</a:t>
            </a:r>
          </a:p>
          <a:p>
            <a:pPr>
              <a:buFont typeface="Wingdings" pitchFamily="2" charset="2"/>
              <a:buNone/>
              <a:defRPr/>
            </a:pPr>
            <a:r>
              <a:rPr lang="zh-CN" sz="1600" dirty="0" smtClean="0"/>
              <a:t>但</a:t>
            </a:r>
            <a:r>
              <a:rPr lang="zh-CN" altLang="zh-CN" sz="1600" dirty="0" smtClean="0"/>
              <a:t>cache</a:t>
            </a:r>
            <a:r>
              <a:rPr lang="zh-CN" sz="1600" dirty="0" smtClean="0"/>
              <a:t>主存和主存辅存这两个存储层次也有许多不同之处： </a:t>
            </a:r>
          </a:p>
          <a:p>
            <a:pPr>
              <a:buFont typeface="Wingdings" pitchFamily="2" charset="2"/>
              <a:buNone/>
              <a:defRPr/>
            </a:pPr>
            <a:r>
              <a:rPr lang="zh-CN" altLang="zh-CN" sz="1600" dirty="0" smtClean="0"/>
              <a:t>(3)</a:t>
            </a:r>
            <a:r>
              <a:rPr lang="zh-CN" sz="1600" b="1" dirty="0" smtClean="0">
                <a:solidFill>
                  <a:schemeClr val="tx2">
                    <a:lumMod val="40000"/>
                    <a:lumOff val="60000"/>
                  </a:schemeClr>
                </a:solidFill>
              </a:rPr>
              <a:t>侧重点不同</a:t>
            </a:r>
            <a:r>
              <a:rPr lang="zh-CN" sz="1600" dirty="0" smtClean="0">
                <a:solidFill>
                  <a:schemeClr val="tx2">
                    <a:lumMod val="40000"/>
                    <a:lumOff val="60000"/>
                  </a:schemeClr>
                </a:solidFill>
              </a:rPr>
              <a:t> </a:t>
            </a:r>
            <a:r>
              <a:rPr lang="zh-CN" altLang="zh-CN" sz="1600" dirty="0" smtClean="0"/>
              <a:t>cache</a:t>
            </a:r>
            <a:r>
              <a:rPr lang="zh-CN" sz="1600" dirty="0" smtClean="0"/>
              <a:t>主要解决主存与</a:t>
            </a:r>
            <a:r>
              <a:rPr lang="zh-CN" altLang="zh-CN" sz="1600" dirty="0" smtClean="0"/>
              <a:t>CPU</a:t>
            </a:r>
            <a:r>
              <a:rPr lang="zh-CN" sz="1600" dirty="0" smtClean="0"/>
              <a:t>的速度差异问题；而就性能价格比的提高而言，虚存主要是解决存储容量问题，另外还包括存储管理、主存分配和存储保护等方面。</a:t>
            </a:r>
          </a:p>
          <a:p>
            <a:pPr>
              <a:buFont typeface="Wingdings" pitchFamily="2" charset="2"/>
              <a:buNone/>
              <a:defRPr/>
            </a:pPr>
            <a:r>
              <a:rPr lang="zh-CN" altLang="zh-CN" sz="1600" dirty="0" smtClean="0"/>
              <a:t>(4)</a:t>
            </a:r>
            <a:r>
              <a:rPr lang="zh-CN" sz="1600" b="1" dirty="0" smtClean="0">
                <a:solidFill>
                  <a:schemeClr val="tx2">
                    <a:lumMod val="40000"/>
                    <a:lumOff val="60000"/>
                  </a:schemeClr>
                </a:solidFill>
              </a:rPr>
              <a:t>数据通路不同</a:t>
            </a:r>
            <a:r>
              <a:rPr lang="zh-CN" sz="1600" dirty="0" smtClean="0">
                <a:solidFill>
                  <a:schemeClr val="tx2">
                    <a:lumMod val="40000"/>
                    <a:lumOff val="60000"/>
                  </a:schemeClr>
                </a:solidFill>
              </a:rPr>
              <a:t> </a:t>
            </a:r>
            <a:r>
              <a:rPr lang="zh-CN" altLang="zh-CN" sz="1600" dirty="0" smtClean="0"/>
              <a:t>CPU</a:t>
            </a:r>
            <a:r>
              <a:rPr lang="zh-CN" sz="1600" dirty="0" smtClean="0"/>
              <a:t>与</a:t>
            </a:r>
            <a:r>
              <a:rPr lang="zh-CN" altLang="zh-CN" sz="1600" dirty="0" smtClean="0"/>
              <a:t>cache</a:t>
            </a:r>
            <a:r>
              <a:rPr lang="zh-CN" sz="1600" dirty="0" smtClean="0"/>
              <a:t>和主存之间均有直接访问通路，</a:t>
            </a:r>
            <a:r>
              <a:rPr lang="zh-CN" altLang="zh-CN" sz="1600" dirty="0" smtClean="0"/>
              <a:t>cache</a:t>
            </a:r>
            <a:r>
              <a:rPr lang="zh-CN" sz="1600" dirty="0" smtClean="0"/>
              <a:t>不命中时可直接访问主存；而虚存所依赖的辅存与</a:t>
            </a:r>
            <a:r>
              <a:rPr lang="zh-CN" altLang="zh-CN" sz="1600" dirty="0" smtClean="0"/>
              <a:t>CPU</a:t>
            </a:r>
            <a:r>
              <a:rPr lang="zh-CN" sz="1600" dirty="0" smtClean="0"/>
              <a:t>之间不存在直接的数据通路，当主存不命中时只能通过调页解决，</a:t>
            </a:r>
            <a:r>
              <a:rPr lang="zh-CN" altLang="zh-CN" sz="1600" dirty="0" smtClean="0"/>
              <a:t>CPU</a:t>
            </a:r>
            <a:r>
              <a:rPr lang="zh-CN" sz="1600" dirty="0" smtClean="0"/>
              <a:t>最终还是要访问主存。</a:t>
            </a:r>
          </a:p>
          <a:p>
            <a:pPr>
              <a:buFont typeface="Wingdings" pitchFamily="2" charset="2"/>
              <a:buNone/>
              <a:defRPr/>
            </a:pPr>
            <a:r>
              <a:rPr lang="zh-CN" altLang="zh-CN" sz="1600" dirty="0" smtClean="0"/>
              <a:t>(5)</a:t>
            </a:r>
            <a:r>
              <a:rPr lang="zh-CN" sz="1600" b="1" dirty="0" smtClean="0">
                <a:solidFill>
                  <a:schemeClr val="tx2">
                    <a:lumMod val="40000"/>
                    <a:lumOff val="60000"/>
                  </a:schemeClr>
                </a:solidFill>
              </a:rPr>
              <a:t>透明性不同</a:t>
            </a:r>
            <a:r>
              <a:rPr lang="zh-CN" sz="1600" dirty="0" smtClean="0">
                <a:solidFill>
                  <a:schemeClr val="tx2">
                    <a:lumMod val="40000"/>
                    <a:lumOff val="60000"/>
                  </a:schemeClr>
                </a:solidFill>
              </a:rPr>
              <a:t> </a:t>
            </a:r>
            <a:r>
              <a:rPr lang="zh-CN" altLang="zh-CN" sz="1600" dirty="0" smtClean="0"/>
              <a:t>cache</a:t>
            </a:r>
            <a:r>
              <a:rPr lang="zh-CN" sz="1600" dirty="0" smtClean="0"/>
              <a:t>的管理完全由硬件完成，对系统程序员和应用程序员均透明；而虚存管理由软件（操作系统）和硬件共同完成，由于软件的介入，虚存对实现存储管理的系统程序员不透明，而只对应用程序员透明（段式和段页式管理对应用程序员“半透明”）。</a:t>
            </a:r>
          </a:p>
          <a:p>
            <a:pPr>
              <a:buFont typeface="Wingdings" pitchFamily="2" charset="2"/>
              <a:buNone/>
              <a:defRPr/>
            </a:pPr>
            <a:r>
              <a:rPr lang="zh-CN" altLang="zh-CN" sz="1600" dirty="0" smtClean="0"/>
              <a:t>(6)</a:t>
            </a:r>
            <a:r>
              <a:rPr lang="zh-CN" sz="1600" b="1" dirty="0" smtClean="0">
                <a:solidFill>
                  <a:schemeClr val="tx2">
                    <a:lumMod val="40000"/>
                    <a:lumOff val="60000"/>
                  </a:schemeClr>
                </a:solidFill>
              </a:rPr>
              <a:t>未命中时的损失不同</a:t>
            </a:r>
            <a:r>
              <a:rPr lang="zh-CN" sz="1600" dirty="0" smtClean="0">
                <a:solidFill>
                  <a:schemeClr val="tx2">
                    <a:lumMod val="40000"/>
                    <a:lumOff val="60000"/>
                  </a:schemeClr>
                </a:solidFill>
              </a:rPr>
              <a:t> </a:t>
            </a:r>
            <a:r>
              <a:rPr lang="zh-CN" sz="1600" dirty="0" smtClean="0"/>
              <a:t>由于主存的存取时间是</a:t>
            </a:r>
            <a:r>
              <a:rPr lang="zh-CN" altLang="zh-CN" sz="1600" dirty="0" smtClean="0"/>
              <a:t>cache</a:t>
            </a:r>
            <a:r>
              <a:rPr lang="zh-CN" sz="1600" dirty="0" smtClean="0"/>
              <a:t>的存取时间的</a:t>
            </a:r>
            <a:r>
              <a:rPr lang="zh-CN" altLang="zh-CN" sz="1600" dirty="0" smtClean="0"/>
              <a:t>5</a:t>
            </a:r>
            <a:r>
              <a:rPr lang="zh-CN" sz="1600" dirty="0" smtClean="0"/>
              <a:t>～</a:t>
            </a:r>
            <a:r>
              <a:rPr lang="zh-CN" altLang="zh-CN" sz="1600" dirty="0" smtClean="0"/>
              <a:t>10</a:t>
            </a:r>
            <a:r>
              <a:rPr lang="zh-CN" sz="1600" dirty="0" smtClean="0"/>
              <a:t>倍，而主存的存取速度通常比辅存的存取速度快上千倍，故主存未命中时系统的性能损失要远大于</a:t>
            </a:r>
            <a:r>
              <a:rPr lang="zh-CN" altLang="zh-CN" sz="1600" dirty="0" smtClean="0"/>
              <a:t>cache</a:t>
            </a:r>
            <a:r>
              <a:rPr lang="zh-CN" sz="1600" dirty="0" smtClean="0"/>
              <a:t>未命中时的损失。</a:t>
            </a:r>
          </a:p>
        </p:txBody>
      </p:sp>
      <p:sp>
        <p:nvSpPr>
          <p:cNvPr id="13824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B6B09D6-DD97-43D5-AD28-D7ED79F5E89D}" type="slidenum">
              <a:rPr lang="en-US" altLang="zh-CN" smtClean="0">
                <a:solidFill>
                  <a:srgbClr val="FF0000"/>
                </a:solidFill>
              </a:rPr>
              <a:pPr eaLnBrk="1" hangingPunct="1"/>
              <a:t>137</a:t>
            </a:fld>
            <a:endParaRPr lang="en-US" altLang="zh-CN" smtClean="0">
              <a:solidFill>
                <a:srgbClr val="FF0000"/>
              </a:solidFill>
            </a:endParaRPr>
          </a:p>
        </p:txBody>
      </p:sp>
      <p:sp>
        <p:nvSpPr>
          <p:cNvPr id="13824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79BF608-550A-4986-92BE-1048E2241A91}"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95288" y="260350"/>
            <a:ext cx="6562725" cy="869950"/>
          </a:xfrm>
        </p:spPr>
        <p:txBody>
          <a:bodyPr/>
          <a:lstStyle/>
          <a:p>
            <a:pPr eaLnBrk="1" hangingPunct="1"/>
            <a:r>
              <a:rPr lang="en-US" altLang="zh-CN" smtClean="0"/>
              <a:t>3.7.1 </a:t>
            </a:r>
            <a:r>
              <a:rPr lang="zh-CN" altLang="en-US" smtClean="0"/>
              <a:t>虚拟存储器的基本概念</a:t>
            </a:r>
          </a:p>
        </p:txBody>
      </p:sp>
      <p:sp>
        <p:nvSpPr>
          <p:cNvPr id="164868" name="Rectangle 3"/>
          <p:cNvSpPr>
            <a:spLocks noGrp="1" noChangeArrowheads="1"/>
          </p:cNvSpPr>
          <p:nvPr>
            <p:ph type="body" idx="1"/>
          </p:nvPr>
        </p:nvSpPr>
        <p:spPr>
          <a:xfrm>
            <a:off x="323850" y="1428750"/>
            <a:ext cx="8605838" cy="4849813"/>
          </a:xfrm>
        </p:spPr>
        <p:txBody>
          <a:bodyPr>
            <a:spAutoFit/>
          </a:bodyPr>
          <a:lstStyle/>
          <a:p>
            <a:pPr>
              <a:lnSpc>
                <a:spcPct val="120000"/>
              </a:lnSpc>
              <a:buFont typeface="Wingdings" pitchFamily="2" charset="2"/>
              <a:buNone/>
              <a:defRPr/>
            </a:pPr>
            <a:r>
              <a:rPr lang="zh-CN" altLang="zh-CN" sz="2400" smtClean="0"/>
              <a:t>4</a:t>
            </a:r>
            <a:r>
              <a:rPr lang="zh-CN" sz="2400" smtClean="0"/>
              <a:t>、虚存机制要解决的关键问题</a:t>
            </a:r>
          </a:p>
          <a:p>
            <a:pPr>
              <a:lnSpc>
                <a:spcPct val="120000"/>
              </a:lnSpc>
              <a:buFont typeface="Wingdings" pitchFamily="2" charset="2"/>
              <a:buNone/>
              <a:defRPr/>
            </a:pPr>
            <a:r>
              <a:rPr lang="zh-CN" altLang="zh-CN" sz="2400" smtClean="0"/>
              <a:t>(1)</a:t>
            </a:r>
            <a:r>
              <a:rPr lang="zh-CN" sz="2400" smtClean="0"/>
              <a:t>调度问题</a:t>
            </a:r>
            <a:r>
              <a:rPr lang="zh-CN" altLang="en-US" sz="2400" smtClean="0"/>
              <a:t>：</a:t>
            </a:r>
            <a:r>
              <a:rPr lang="zh-CN" sz="2400" smtClean="0"/>
              <a:t>决定哪些程序和数据应被调入主存。 </a:t>
            </a:r>
          </a:p>
          <a:p>
            <a:pPr>
              <a:lnSpc>
                <a:spcPct val="120000"/>
              </a:lnSpc>
              <a:buFont typeface="Wingdings" pitchFamily="2" charset="2"/>
              <a:buNone/>
              <a:defRPr/>
            </a:pPr>
            <a:r>
              <a:rPr lang="zh-CN" altLang="zh-CN" sz="2400" smtClean="0"/>
              <a:t>(2)</a:t>
            </a:r>
            <a:r>
              <a:rPr lang="zh-CN" sz="2400" smtClean="0"/>
              <a:t>地址映射问题</a:t>
            </a:r>
            <a:r>
              <a:rPr lang="zh-CN" altLang="en-US" sz="2400" smtClean="0"/>
              <a:t>：</a:t>
            </a:r>
            <a:r>
              <a:rPr lang="zh-CN" sz="2400" smtClean="0"/>
              <a:t>在访问主存时把虚地址变为主存物理地址（这一过程称为</a:t>
            </a:r>
            <a:r>
              <a:rPr lang="zh-CN" sz="2400" b="1" smtClean="0">
                <a:solidFill>
                  <a:srgbClr val="FF0000"/>
                </a:solidFill>
              </a:rPr>
              <a:t>内地址变换</a:t>
            </a:r>
            <a:r>
              <a:rPr lang="zh-CN" sz="2400" smtClean="0"/>
              <a:t>）；在访问辅存时把虚地址变成辅存的物理地址（这一过程称为</a:t>
            </a:r>
            <a:r>
              <a:rPr lang="zh-CN" sz="2400" b="1" smtClean="0">
                <a:solidFill>
                  <a:srgbClr val="FF0000"/>
                </a:solidFill>
              </a:rPr>
              <a:t>外地址变换</a:t>
            </a:r>
            <a:r>
              <a:rPr lang="zh-CN" sz="2400" smtClean="0"/>
              <a:t>），以便换页。此外还要解决主存分配、存储保护与程序再定位等问题。</a:t>
            </a:r>
            <a:endParaRPr lang="en-US" altLang="zh-CN" sz="2400" smtClean="0"/>
          </a:p>
          <a:p>
            <a:pPr>
              <a:lnSpc>
                <a:spcPct val="120000"/>
              </a:lnSpc>
              <a:buFont typeface="Wingdings" pitchFamily="2" charset="2"/>
              <a:buNone/>
              <a:defRPr/>
            </a:pPr>
            <a:r>
              <a:rPr lang="zh-CN" altLang="zh-CN" sz="2400" smtClean="0"/>
              <a:t>(3)</a:t>
            </a:r>
            <a:r>
              <a:rPr lang="zh-CN" sz="2400" smtClean="0"/>
              <a:t>替换问题</a:t>
            </a:r>
            <a:r>
              <a:rPr lang="zh-CN" altLang="en-US" sz="2400" smtClean="0"/>
              <a:t>：</a:t>
            </a:r>
            <a:r>
              <a:rPr lang="zh-CN" sz="2400" smtClean="0"/>
              <a:t>决定哪些程序和数据应被调出主存。 </a:t>
            </a:r>
          </a:p>
          <a:p>
            <a:pPr>
              <a:lnSpc>
                <a:spcPct val="120000"/>
              </a:lnSpc>
              <a:buFont typeface="Wingdings" pitchFamily="2" charset="2"/>
              <a:buNone/>
              <a:defRPr/>
            </a:pPr>
            <a:r>
              <a:rPr lang="zh-CN" altLang="zh-CN" sz="2400" smtClean="0"/>
              <a:t>(4)</a:t>
            </a:r>
            <a:r>
              <a:rPr lang="zh-CN" sz="2400" smtClean="0"/>
              <a:t>更新问题</a:t>
            </a:r>
            <a:r>
              <a:rPr lang="zh-CN" altLang="en-US" sz="2400" smtClean="0"/>
              <a:t>：</a:t>
            </a:r>
            <a:r>
              <a:rPr lang="zh-CN" sz="2400" smtClean="0"/>
              <a:t>确保主存与辅存的一致性。 </a:t>
            </a:r>
          </a:p>
          <a:p>
            <a:pPr marL="0" indent="457200">
              <a:lnSpc>
                <a:spcPct val="120000"/>
              </a:lnSpc>
              <a:buFont typeface="Wingdings" pitchFamily="2" charset="2"/>
              <a:buNone/>
              <a:defRPr/>
            </a:pPr>
            <a:r>
              <a:rPr lang="zh-CN" sz="2400" smtClean="0"/>
              <a:t>在操作系统的控制下，硬件和系统软件为用户解决了上述问题，从而使应用程序的编程大大简化。</a:t>
            </a:r>
          </a:p>
        </p:txBody>
      </p:sp>
      <p:sp>
        <p:nvSpPr>
          <p:cNvPr id="13926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B3C500F-0B41-4E25-BDC6-25B38B53AACD}" type="slidenum">
              <a:rPr lang="en-US" altLang="zh-CN" smtClean="0">
                <a:solidFill>
                  <a:srgbClr val="FF0000"/>
                </a:solidFill>
              </a:rPr>
              <a:pPr eaLnBrk="1" hangingPunct="1"/>
              <a:t>138</a:t>
            </a:fld>
            <a:endParaRPr lang="en-US" altLang="zh-CN" smtClean="0">
              <a:solidFill>
                <a:srgbClr val="FF0000"/>
              </a:solidFill>
            </a:endParaRPr>
          </a:p>
        </p:txBody>
      </p:sp>
      <p:sp>
        <p:nvSpPr>
          <p:cNvPr id="13926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54032C8-6F10-429B-8043-B6CEBBE79D99}"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57200" y="692150"/>
            <a:ext cx="5122863" cy="725488"/>
          </a:xfrm>
        </p:spPr>
        <p:txBody>
          <a:bodyPr/>
          <a:lstStyle/>
          <a:p>
            <a:pPr eaLnBrk="1" hangingPunct="1"/>
            <a:r>
              <a:rPr lang="en-US" altLang="zh-CN" smtClean="0"/>
              <a:t>3.7.2 </a:t>
            </a:r>
            <a:r>
              <a:rPr lang="zh-CN" altLang="en-US" smtClean="0"/>
              <a:t>页式虚拟存储器</a:t>
            </a:r>
          </a:p>
        </p:txBody>
      </p:sp>
      <p:sp>
        <p:nvSpPr>
          <p:cNvPr id="140291" name="Rectangle 3"/>
          <p:cNvSpPr>
            <a:spLocks noGrp="1" noChangeArrowheads="1"/>
          </p:cNvSpPr>
          <p:nvPr>
            <p:ph type="body" idx="1"/>
          </p:nvPr>
        </p:nvSpPr>
        <p:spPr>
          <a:xfrm>
            <a:off x="214313" y="1714500"/>
            <a:ext cx="8605837" cy="3786188"/>
          </a:xfrm>
          <a:noFill/>
        </p:spPr>
        <p:txBody>
          <a:bodyPr>
            <a:spAutoFit/>
          </a:bodyPr>
          <a:lstStyle/>
          <a:p>
            <a:pPr marL="0" indent="0">
              <a:lnSpc>
                <a:spcPct val="120000"/>
              </a:lnSpc>
              <a:buFont typeface="Wingdings" pitchFamily="2" charset="2"/>
              <a:buNone/>
            </a:pPr>
            <a:r>
              <a:rPr lang="en-US" altLang="zh-CN" sz="2400" smtClean="0"/>
              <a:t>1</a:t>
            </a:r>
            <a:r>
              <a:rPr lang="zh-CN" sz="2400" smtClean="0"/>
              <a:t>、页式虚存地址映射 </a:t>
            </a:r>
          </a:p>
          <a:p>
            <a:pPr marL="0" indent="0">
              <a:lnSpc>
                <a:spcPct val="120000"/>
              </a:lnSpc>
              <a:buFont typeface="Wingdings" pitchFamily="2" charset="2"/>
              <a:buNone/>
            </a:pPr>
            <a:r>
              <a:rPr lang="en-US" altLang="zh-CN" sz="2400" smtClean="0"/>
              <a:t>	</a:t>
            </a:r>
            <a:r>
              <a:rPr lang="zh-CN" sz="2400" smtClean="0"/>
              <a:t>页式虚拟存储系统中，虚地址空间被分成等长大小的页，称为</a:t>
            </a:r>
            <a:r>
              <a:rPr lang="zh-CN" sz="2400" b="1" smtClean="0">
                <a:solidFill>
                  <a:srgbClr val="FF0000"/>
                </a:solidFill>
              </a:rPr>
              <a:t>逻辑页</a:t>
            </a:r>
            <a:r>
              <a:rPr lang="zh-CN" sz="2400" smtClean="0"/>
              <a:t>；主存空间也被分成同样大小的页，称为</a:t>
            </a:r>
            <a:r>
              <a:rPr lang="zh-CN" sz="2400" b="1" smtClean="0">
                <a:solidFill>
                  <a:srgbClr val="FF0000"/>
                </a:solidFill>
              </a:rPr>
              <a:t>物理页</a:t>
            </a:r>
            <a:r>
              <a:rPr lang="zh-CN" sz="2400" smtClean="0"/>
              <a:t>。相应地，虚地址分为两个字段：高字段为逻辑页号，低字段为页内地址（偏移量）；实存地址也分两个字段：高字段为物理页号，低字段为页内地址。通过页表可以把虚地址（逻辑地址）转换成物理地址。 </a:t>
            </a:r>
            <a:endParaRPr lang="en-US" altLang="zh-CN" sz="2400" smtClean="0"/>
          </a:p>
          <a:p>
            <a:pPr marL="0" indent="0">
              <a:lnSpc>
                <a:spcPct val="120000"/>
              </a:lnSpc>
              <a:buFont typeface="Wingdings" pitchFamily="2" charset="2"/>
              <a:buNone/>
            </a:pPr>
            <a:r>
              <a:rPr lang="en-US" altLang="zh-CN" sz="2400" smtClean="0"/>
              <a:t>     </a:t>
            </a:r>
            <a:r>
              <a:rPr lang="zh-CN" sz="2400" smtClean="0"/>
              <a:t>页式虚拟存储器的地址映射过程见下图。</a:t>
            </a:r>
          </a:p>
        </p:txBody>
      </p:sp>
      <p:sp>
        <p:nvSpPr>
          <p:cNvPr id="14029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3DFE859-D8A2-495C-8FB5-DA5D47232903}" type="slidenum">
              <a:rPr lang="en-US" altLang="zh-CN" smtClean="0">
                <a:solidFill>
                  <a:srgbClr val="FF0000"/>
                </a:solidFill>
              </a:rPr>
              <a:pPr eaLnBrk="1" hangingPunct="1"/>
              <a:t>139</a:t>
            </a:fld>
            <a:endParaRPr lang="en-US" altLang="zh-CN" smtClean="0">
              <a:solidFill>
                <a:srgbClr val="FF0000"/>
              </a:solidFill>
            </a:endParaRPr>
          </a:p>
        </p:txBody>
      </p:sp>
      <p:sp>
        <p:nvSpPr>
          <p:cNvPr id="14029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CC06854-6B88-4DDA-9CE2-18C814126FF8}"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539750" y="1484313"/>
            <a:ext cx="8001000" cy="4608512"/>
          </a:xfrm>
        </p:spPr>
        <p:txBody>
          <a:bodyPr/>
          <a:lstStyle/>
          <a:p>
            <a:pPr marL="0" indent="0" eaLnBrk="1" hangingPunct="1">
              <a:lnSpc>
                <a:spcPct val="90000"/>
              </a:lnSpc>
              <a:buFontTx/>
              <a:buNone/>
              <a:defRPr/>
            </a:pPr>
            <a:r>
              <a:rPr lang="en-US" altLang="zh-CN" sz="2800" smtClean="0">
                <a:latin typeface="Times New Roman" pitchFamily="18" charset="0"/>
              </a:rPr>
              <a:t>4.</a:t>
            </a:r>
            <a:r>
              <a:rPr lang="zh-CN" altLang="en-US" sz="2800" smtClean="0">
                <a:latin typeface="Times New Roman" pitchFamily="18" charset="0"/>
              </a:rPr>
              <a:t>按信息的可保存性分类</a:t>
            </a:r>
          </a:p>
          <a:p>
            <a:pPr marL="0" indent="457200" eaLnBrk="1" hangingPunct="1">
              <a:lnSpc>
                <a:spcPct val="90000"/>
              </a:lnSpc>
              <a:buFontTx/>
              <a:buNone/>
              <a:defRPr/>
            </a:pPr>
            <a:r>
              <a:rPr lang="zh-CN" altLang="en-US" sz="2800" smtClean="0">
                <a:latin typeface="Times New Roman" pitchFamily="18" charset="0"/>
              </a:rPr>
              <a:t>断电后，存储信息即消失的存储器，称易失性存储器。断电后信息仍然保存的存储器，称非易失性存储器。</a:t>
            </a:r>
          </a:p>
          <a:p>
            <a:pPr marL="0" indent="457200" eaLnBrk="1" hangingPunct="1">
              <a:lnSpc>
                <a:spcPct val="90000"/>
              </a:lnSpc>
              <a:buFontTx/>
              <a:buNone/>
              <a:defRPr/>
            </a:pPr>
            <a:r>
              <a:rPr lang="zh-CN" altLang="en-US" sz="2800" smtClean="0">
                <a:latin typeface="Times New Roman" pitchFamily="18" charset="0"/>
              </a:rPr>
              <a:t>如果某个存储单元所存储的信息被读出时，原存信息将被破坏，则称破坏性读出。具有破坏性读出的存储器，每当一次读出操作之后，必须紧接一个重写（再生）的操作，以便恢复被破坏的信息。</a:t>
            </a:r>
          </a:p>
          <a:p>
            <a:pPr marL="0" indent="457200" eaLnBrk="1" hangingPunct="1">
              <a:lnSpc>
                <a:spcPct val="90000"/>
              </a:lnSpc>
              <a:buFontTx/>
              <a:buNone/>
              <a:defRPr/>
            </a:pPr>
            <a:r>
              <a:rPr lang="zh-CN" altLang="en-US" sz="2800" smtClean="0">
                <a:latin typeface="Times New Roman" pitchFamily="18" charset="0"/>
              </a:rPr>
              <a:t>如果读出时，被读单元原存信息不被破坏，则称非破坏性读出。</a:t>
            </a:r>
          </a:p>
        </p:txBody>
      </p:sp>
      <p:sp>
        <p:nvSpPr>
          <p:cNvPr id="1638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040C729-DB7B-44E3-8444-9189C18AD44F}" type="slidenum">
              <a:rPr lang="en-US" altLang="zh-CN" smtClean="0">
                <a:solidFill>
                  <a:srgbClr val="FF0000"/>
                </a:solidFill>
              </a:rPr>
              <a:pPr eaLnBrk="1" hangingPunct="1"/>
              <a:t>14</a:t>
            </a:fld>
            <a:endParaRPr lang="en-US" altLang="zh-CN" smtClean="0">
              <a:solidFill>
                <a:srgbClr val="FF0000"/>
              </a:solidFill>
            </a:endParaRPr>
          </a:p>
        </p:txBody>
      </p:sp>
      <p:sp>
        <p:nvSpPr>
          <p:cNvPr id="1638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4FBC83F-75B6-4126-B20C-07371BB0EB02}" type="datetime11">
              <a:rPr lang="zh-CN" altLang="en-US" smtClean="0"/>
              <a:pPr eaLnBrk="1" hangingPunct="1"/>
              <a:t>09:28:36</a:t>
            </a:fld>
            <a:endParaRPr lang="en-US" altLang="zh-CN" smtClean="0"/>
          </a:p>
        </p:txBody>
      </p:sp>
      <p:sp>
        <p:nvSpPr>
          <p:cNvPr id="5" name="Rectangle 2"/>
          <p:cNvSpPr>
            <a:spLocks noGrp="1" noChangeArrowheads="1"/>
          </p:cNvSpPr>
          <p:nvPr>
            <p:ph type="title"/>
          </p:nvPr>
        </p:nvSpPr>
        <p:spPr>
          <a:xfrm>
            <a:off x="467544" y="548680"/>
            <a:ext cx="4762872" cy="724942"/>
          </a:xfrm>
        </p:spPr>
        <p:txBody>
          <a:bodyPr/>
          <a:lstStyle/>
          <a:p>
            <a:pPr eaLnBrk="1" hangingPunct="1"/>
            <a:r>
              <a:rPr lang="en-US" altLang="zh-CN" smtClean="0"/>
              <a:t>3.1.2 </a:t>
            </a:r>
            <a:r>
              <a:rPr lang="zh-CN" smtClean="0"/>
              <a:t>存储器的分类</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5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54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5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type="body" idx="1"/>
          </p:nvPr>
        </p:nvSpPr>
        <p:spPr>
          <a:xfrm>
            <a:off x="142875" y="4365625"/>
            <a:ext cx="8858250" cy="1939925"/>
          </a:xfrm>
          <a:noFill/>
        </p:spPr>
        <p:txBody>
          <a:bodyPr>
            <a:spAutoFit/>
          </a:bodyPr>
          <a:lstStyle/>
          <a:p>
            <a:pPr marL="0" indent="457200">
              <a:buFont typeface="Wingdings" pitchFamily="2" charset="2"/>
              <a:buNone/>
            </a:pPr>
            <a:r>
              <a:rPr lang="zh-CN" sz="2000" smtClean="0"/>
              <a:t>在大多数系统中，每个进程对应一个页表。页表中对应每一个虚存页面有一个表项，表项的内容包含该虚存页面所在的主存页面的地址（物理页号），以及指示该逻辑页是否已调入主存的有效位。地址变换时，用逻辑页号作为页表内的偏移地址索引页表（将虚页号看作页表数组下标）并找到相应物理页号，用物理页号作为实存地址的高字段，再与虚地址的页内偏移量拼接，就构成完整的物理地址。现代的中央处理机通常有专门的硬件支持地址变换。 </a:t>
            </a:r>
          </a:p>
        </p:txBody>
      </p:sp>
      <p:sp>
        <p:nvSpPr>
          <p:cNvPr id="14131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9BC060C-C8D0-4832-BDD9-1B498D4439EE}" type="slidenum">
              <a:rPr lang="en-US" altLang="zh-CN" smtClean="0">
                <a:solidFill>
                  <a:srgbClr val="FF0000"/>
                </a:solidFill>
              </a:rPr>
              <a:pPr eaLnBrk="1" hangingPunct="1"/>
              <a:t>140</a:t>
            </a:fld>
            <a:endParaRPr lang="en-US" altLang="zh-CN" smtClean="0">
              <a:solidFill>
                <a:srgbClr val="FF0000"/>
              </a:solidFill>
            </a:endParaRPr>
          </a:p>
        </p:txBody>
      </p:sp>
      <p:sp>
        <p:nvSpPr>
          <p:cNvPr id="14131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7FEF0CC-A638-4F81-895D-442E915B9791}" type="datetime11">
              <a:rPr lang="zh-CN" altLang="en-US" smtClean="0"/>
              <a:pPr eaLnBrk="1" hangingPunct="1"/>
              <a:t>09:28:43</a:t>
            </a:fld>
            <a:endParaRPr lang="en-US" altLang="zh-CN" smtClean="0"/>
          </a:p>
        </p:txBody>
      </p:sp>
      <p:sp>
        <p:nvSpPr>
          <p:cNvPr id="141317" name="Rectangle 2"/>
          <p:cNvSpPr>
            <a:spLocks noGrp="1" noChangeArrowheads="1"/>
          </p:cNvSpPr>
          <p:nvPr>
            <p:ph type="title"/>
          </p:nvPr>
        </p:nvSpPr>
        <p:spPr>
          <a:xfrm>
            <a:off x="468313" y="404813"/>
            <a:ext cx="5122862" cy="725487"/>
          </a:xfrm>
        </p:spPr>
        <p:txBody>
          <a:bodyPr/>
          <a:lstStyle/>
          <a:p>
            <a:pPr eaLnBrk="1" hangingPunct="1"/>
            <a:r>
              <a:rPr lang="en-US" altLang="zh-CN" smtClean="0"/>
              <a:t>3.7.2 </a:t>
            </a:r>
            <a:r>
              <a:rPr lang="zh-CN" altLang="en-US" smtClean="0"/>
              <a:t>页式虚拟存储器</a:t>
            </a:r>
          </a:p>
        </p:txBody>
      </p:sp>
      <p:pic>
        <p:nvPicPr>
          <p:cNvPr id="14131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196975"/>
            <a:ext cx="4752975"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noChangeArrowheads="1"/>
          </p:cNvSpPr>
          <p:nvPr>
            <p:ph type="body" idx="1"/>
          </p:nvPr>
        </p:nvSpPr>
        <p:spPr>
          <a:xfrm>
            <a:off x="179388" y="1773238"/>
            <a:ext cx="8605837" cy="3344862"/>
          </a:xfrm>
          <a:noFill/>
        </p:spPr>
        <p:txBody>
          <a:bodyPr>
            <a:spAutoFit/>
          </a:bodyPr>
          <a:lstStyle/>
          <a:p>
            <a:pPr marL="0" indent="457200">
              <a:lnSpc>
                <a:spcPct val="150000"/>
              </a:lnSpc>
              <a:buFont typeface="Wingdings" pitchFamily="2" charset="2"/>
              <a:buNone/>
            </a:pPr>
            <a:r>
              <a:rPr lang="zh-CN" sz="2400" smtClean="0"/>
              <a:t>每个进程所需的页数并不固定，所以页表的长度是可变的，因此通常的实现方法是把页表的基地址保存在寄存器中，而页表本身则放在主存中。由于虚存地址空间可以很大，因而每个进程的页表有可能非常长。例如，如果一个进程的虚地址空间为</a:t>
            </a:r>
            <a:r>
              <a:rPr lang="zh-CN" altLang="zh-CN" sz="2400" smtClean="0"/>
              <a:t>2G</a:t>
            </a:r>
            <a:r>
              <a:rPr lang="zh-CN" sz="2400" smtClean="0"/>
              <a:t>字节，每页的大小为</a:t>
            </a:r>
            <a:r>
              <a:rPr lang="zh-CN" altLang="zh-CN" sz="2400" smtClean="0"/>
              <a:t>512</a:t>
            </a:r>
            <a:r>
              <a:rPr lang="zh-CN" sz="2400" smtClean="0"/>
              <a:t>字节，则总的虚页数为</a:t>
            </a:r>
            <a:r>
              <a:rPr lang="zh-CN" altLang="zh-CN" sz="2400" smtClean="0"/>
              <a:t>2</a:t>
            </a:r>
            <a:r>
              <a:rPr lang="zh-CN" altLang="zh-CN" sz="2400" baseline="30000" smtClean="0"/>
              <a:t>31</a:t>
            </a:r>
            <a:r>
              <a:rPr lang="zh-CN" altLang="zh-CN" sz="2400" smtClean="0"/>
              <a:t>/2</a:t>
            </a:r>
            <a:r>
              <a:rPr lang="zh-CN" altLang="zh-CN" sz="2400" baseline="30000" smtClean="0"/>
              <a:t>9</a:t>
            </a:r>
            <a:r>
              <a:rPr lang="zh-CN" altLang="zh-CN" sz="2400" smtClean="0"/>
              <a:t>=2</a:t>
            </a:r>
            <a:r>
              <a:rPr lang="zh-CN" altLang="zh-CN" sz="2400" baseline="30000" smtClean="0"/>
              <a:t>22</a:t>
            </a:r>
            <a:r>
              <a:rPr lang="zh-CN" sz="2400" smtClean="0"/>
              <a:t>。</a:t>
            </a:r>
          </a:p>
        </p:txBody>
      </p:sp>
      <p:sp>
        <p:nvSpPr>
          <p:cNvPr id="14233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34D040C-D1E2-42EC-BC79-7E1F032CC1BC}" type="slidenum">
              <a:rPr lang="en-US" altLang="zh-CN" smtClean="0">
                <a:solidFill>
                  <a:srgbClr val="FF0000"/>
                </a:solidFill>
              </a:rPr>
              <a:pPr eaLnBrk="1" hangingPunct="1"/>
              <a:t>141</a:t>
            </a:fld>
            <a:endParaRPr lang="en-US" altLang="zh-CN" smtClean="0">
              <a:solidFill>
                <a:srgbClr val="FF0000"/>
              </a:solidFill>
            </a:endParaRPr>
          </a:p>
        </p:txBody>
      </p:sp>
      <p:sp>
        <p:nvSpPr>
          <p:cNvPr id="14234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BB48001-134C-4C8B-9850-46259F62FA57}" type="datetime11">
              <a:rPr lang="zh-CN" altLang="en-US" smtClean="0"/>
              <a:pPr eaLnBrk="1" hangingPunct="1"/>
              <a:t>09:28:43</a:t>
            </a:fld>
            <a:endParaRPr lang="en-US" altLang="zh-CN" smtClean="0"/>
          </a:p>
        </p:txBody>
      </p:sp>
      <p:sp>
        <p:nvSpPr>
          <p:cNvPr id="142341" name="Rectangle 2"/>
          <p:cNvSpPr>
            <a:spLocks noGrp="1" noChangeArrowheads="1"/>
          </p:cNvSpPr>
          <p:nvPr>
            <p:ph type="title"/>
          </p:nvPr>
        </p:nvSpPr>
        <p:spPr>
          <a:xfrm>
            <a:off x="457200" y="692150"/>
            <a:ext cx="5122863" cy="725488"/>
          </a:xfrm>
        </p:spPr>
        <p:txBody>
          <a:bodyPr/>
          <a:lstStyle/>
          <a:p>
            <a:pPr eaLnBrk="1" hangingPunct="1"/>
            <a:r>
              <a:rPr lang="en-US" altLang="zh-CN" smtClean="0"/>
              <a:t>3.7.2 </a:t>
            </a:r>
            <a:r>
              <a:rPr lang="zh-CN" altLang="en-US" smtClean="0"/>
              <a:t>页式虚拟存储器</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en-US" altLang="zh-CN" smtClean="0"/>
              <a:t>3.7.2 </a:t>
            </a:r>
            <a:r>
              <a:rPr lang="zh-CN" altLang="en-US" smtClean="0"/>
              <a:t>页式虚拟存储器</a:t>
            </a:r>
          </a:p>
        </p:txBody>
      </p:sp>
      <p:sp>
        <p:nvSpPr>
          <p:cNvPr id="143363" name="Rectangle 3"/>
          <p:cNvSpPr>
            <a:spLocks noGrp="1" noChangeArrowheads="1"/>
          </p:cNvSpPr>
          <p:nvPr>
            <p:ph type="body" idx="1"/>
          </p:nvPr>
        </p:nvSpPr>
        <p:spPr>
          <a:xfrm>
            <a:off x="250825" y="1844675"/>
            <a:ext cx="8605838" cy="2751138"/>
          </a:xfrm>
          <a:noFill/>
        </p:spPr>
        <p:txBody>
          <a:bodyPr>
            <a:spAutoFit/>
          </a:bodyPr>
          <a:lstStyle/>
          <a:p>
            <a:pPr marL="0" indent="457200">
              <a:buFont typeface="Wingdings" pitchFamily="2" charset="2"/>
              <a:buNone/>
            </a:pPr>
            <a:r>
              <a:rPr lang="zh-CN" sz="2400" smtClean="0"/>
              <a:t>为了节省页表本身占用的主存空间，一些系统把页表存储在虚存中，因而页表本身也要进行分页。当一个进程运行时，其页表中一部分在主存中，另一部分则在辅存中保存。</a:t>
            </a:r>
          </a:p>
          <a:p>
            <a:pPr marL="0" indent="457200">
              <a:buFont typeface="Wingdings" pitchFamily="2" charset="2"/>
              <a:buNone/>
            </a:pPr>
            <a:r>
              <a:rPr lang="zh-CN" sz="2400" smtClean="0"/>
              <a:t>另一些系统采用二级页表结构。每个进程有一个页目录表，其中的每个表项指向一个页表。因此，若页目录表的长度（表项数）是</a:t>
            </a:r>
            <a:r>
              <a:rPr lang="zh-CN" altLang="zh-CN" sz="2400" smtClean="0"/>
              <a:t>m,</a:t>
            </a:r>
            <a:r>
              <a:rPr lang="zh-CN" sz="2400" smtClean="0"/>
              <a:t>每个页表的最大长度（表项数）为</a:t>
            </a:r>
            <a:r>
              <a:rPr lang="zh-CN" altLang="zh-CN" sz="2400" smtClean="0"/>
              <a:t>n,</a:t>
            </a:r>
            <a:r>
              <a:rPr lang="zh-CN" sz="2400" smtClean="0"/>
              <a:t>则一个进程最多可以有</a:t>
            </a:r>
            <a:r>
              <a:rPr lang="en-US" altLang="zh-CN" sz="2400" smtClean="0"/>
              <a:t>m×n</a:t>
            </a:r>
            <a:r>
              <a:rPr lang="en-US" sz="2400" smtClean="0"/>
              <a:t>个页。</a:t>
            </a:r>
            <a:endParaRPr lang="zh-CN" sz="2400" smtClean="0"/>
          </a:p>
        </p:txBody>
      </p:sp>
      <p:sp>
        <p:nvSpPr>
          <p:cNvPr id="14336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164CFF-0EC1-4697-AFD1-F8CA9A16753B}" type="slidenum">
              <a:rPr lang="en-US" altLang="zh-CN" smtClean="0">
                <a:solidFill>
                  <a:srgbClr val="FF0000"/>
                </a:solidFill>
              </a:rPr>
              <a:pPr eaLnBrk="1" hangingPunct="1"/>
              <a:t>142</a:t>
            </a:fld>
            <a:endParaRPr lang="en-US" altLang="zh-CN" smtClean="0">
              <a:solidFill>
                <a:srgbClr val="FF0000"/>
              </a:solidFill>
            </a:endParaRPr>
          </a:p>
        </p:txBody>
      </p:sp>
      <p:sp>
        <p:nvSpPr>
          <p:cNvPr id="14336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991A7E2-5916-4193-BE51-686A90BE4E80}"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r>
              <a:rPr lang="en-US" altLang="zh-CN" smtClean="0"/>
              <a:t>3.7.2 </a:t>
            </a:r>
            <a:r>
              <a:rPr lang="zh-CN" altLang="en-US" smtClean="0"/>
              <a:t>页式虚拟存储器</a:t>
            </a:r>
          </a:p>
        </p:txBody>
      </p:sp>
      <p:sp>
        <p:nvSpPr>
          <p:cNvPr id="144387" name="Rectangle 3"/>
          <p:cNvSpPr>
            <a:spLocks noGrp="1" noChangeArrowheads="1"/>
          </p:cNvSpPr>
          <p:nvPr>
            <p:ph type="body" idx="1"/>
          </p:nvPr>
        </p:nvSpPr>
        <p:spPr>
          <a:xfrm>
            <a:off x="214313" y="1714500"/>
            <a:ext cx="8605837" cy="3786188"/>
          </a:xfrm>
          <a:noFill/>
        </p:spPr>
        <p:txBody>
          <a:bodyPr>
            <a:spAutoFit/>
          </a:bodyPr>
          <a:lstStyle/>
          <a:p>
            <a:pPr marL="0" indent="457200">
              <a:buFont typeface="Wingdings" pitchFamily="2" charset="2"/>
              <a:buNone/>
            </a:pPr>
            <a:r>
              <a:rPr lang="zh-CN" sz="2400" smtClean="0"/>
              <a:t>在页表长度较大的系统中，还可以采用反向页表实现物理页号到逻辑页号的反向映射。</a:t>
            </a:r>
            <a:r>
              <a:rPr lang="zh-CN" altLang="en-US" sz="2400" smtClean="0"/>
              <a:t>反向页表对于每个真正的内存页才有一个表项。表项内容包含保存在真正内存位置的页的虚拟地址以及拥有该页的进程的信息。因此，整个系统只有一个页表，对每个物理内存的页只有一个相应的表项。</a:t>
            </a:r>
            <a:r>
              <a:rPr lang="zh-CN" sz="2400" smtClean="0"/>
              <a:t>访存时，通过逻辑页号在反向页表中逐一查找。如果找到匹配的页，则用表项中的物理页号取代逻辑页号；如果没有匹配表项，则说明该页不在主存中。这种方式的优点是页表所占空间大大缩小，但代价是需要对反向页表进行检索，查表的时间很长。有些系统通过散列（哈希）表加以改进。</a:t>
            </a:r>
          </a:p>
        </p:txBody>
      </p:sp>
      <p:sp>
        <p:nvSpPr>
          <p:cNvPr id="14438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F36748F-7770-4BAC-8382-53997A5DD198}" type="slidenum">
              <a:rPr lang="en-US" altLang="zh-CN" smtClean="0">
                <a:solidFill>
                  <a:srgbClr val="FF0000"/>
                </a:solidFill>
              </a:rPr>
              <a:pPr eaLnBrk="1" hangingPunct="1"/>
              <a:t>143</a:t>
            </a:fld>
            <a:endParaRPr lang="en-US" altLang="zh-CN" smtClean="0">
              <a:solidFill>
                <a:srgbClr val="FF0000"/>
              </a:solidFill>
            </a:endParaRPr>
          </a:p>
        </p:txBody>
      </p:sp>
      <p:sp>
        <p:nvSpPr>
          <p:cNvPr id="14438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9157EF4-4072-4C1E-9810-10B4E3184FD3}"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ltLang="zh-CN" smtClean="0"/>
              <a:t>3.7.2 </a:t>
            </a:r>
            <a:r>
              <a:rPr lang="zh-CN" altLang="en-US" smtClean="0"/>
              <a:t>页式虚拟存储器</a:t>
            </a:r>
          </a:p>
        </p:txBody>
      </p:sp>
      <p:sp>
        <p:nvSpPr>
          <p:cNvPr id="169988" name="Rectangle 3"/>
          <p:cNvSpPr>
            <a:spLocks noGrp="1" noChangeArrowheads="1"/>
          </p:cNvSpPr>
          <p:nvPr>
            <p:ph type="body" idx="1"/>
          </p:nvPr>
        </p:nvSpPr>
        <p:spPr>
          <a:xfrm>
            <a:off x="214313" y="1714500"/>
            <a:ext cx="8605837" cy="4056063"/>
          </a:xfrm>
        </p:spPr>
        <p:txBody>
          <a:bodyPr>
            <a:spAutoFit/>
          </a:bodyPr>
          <a:lstStyle/>
          <a:p>
            <a:pPr>
              <a:buFont typeface="Wingdings" pitchFamily="2" charset="2"/>
              <a:buNone/>
              <a:defRPr/>
            </a:pPr>
            <a:r>
              <a:rPr lang="en-US" altLang="zh-CN" sz="2800" smtClean="0"/>
              <a:t>2</a:t>
            </a:r>
            <a:r>
              <a:rPr lang="zh-CN" sz="2800" smtClean="0"/>
              <a:t>、转换后援缓冲器 </a:t>
            </a:r>
          </a:p>
          <a:p>
            <a:pPr marL="0" indent="457200">
              <a:buFont typeface="Wingdings" pitchFamily="2" charset="2"/>
              <a:buNone/>
              <a:defRPr/>
            </a:pPr>
            <a:r>
              <a:rPr lang="zh-CN" sz="2800" smtClean="0"/>
              <a:t>由于页表通常在主存中，因而即使逻辑页已经在主存中，也至少要访问两次物理存储器才能实现一次访存，这将使虚拟存储器的存取时间加倍。为了避免对主存访问次数的增多，可以对页表本身实行二级缓存，把页表中的最活跃的部分存放在高速存储器中，组成</a:t>
            </a:r>
            <a:r>
              <a:rPr lang="zh-CN" sz="2800" b="1" smtClean="0">
                <a:solidFill>
                  <a:srgbClr val="FF0000"/>
                </a:solidFill>
              </a:rPr>
              <a:t>快表</a:t>
            </a:r>
            <a:r>
              <a:rPr lang="zh-CN" sz="2800" smtClean="0"/>
              <a:t>。这个专用于页表缓存的高速存储部件通常称为</a:t>
            </a:r>
            <a:r>
              <a:rPr lang="zh-CN" sz="2800" b="1" smtClean="0">
                <a:solidFill>
                  <a:srgbClr val="FF0000"/>
                </a:solidFill>
              </a:rPr>
              <a:t>转换后援缓冲器</a:t>
            </a:r>
            <a:r>
              <a:rPr lang="zh-CN" altLang="zh-CN" sz="2800" b="1" smtClean="0">
                <a:solidFill>
                  <a:srgbClr val="FF0000"/>
                </a:solidFill>
              </a:rPr>
              <a:t>(TLB)</a:t>
            </a:r>
            <a:r>
              <a:rPr lang="en-US" sz="2800" smtClean="0"/>
              <a:t>。保存在主存中的完整页表</a:t>
            </a:r>
            <a:r>
              <a:rPr lang="zh-CN" sz="2800" smtClean="0"/>
              <a:t>则称为</a:t>
            </a:r>
            <a:r>
              <a:rPr lang="zh-CN" sz="2800" b="1" smtClean="0">
                <a:solidFill>
                  <a:srgbClr val="FF0000"/>
                </a:solidFill>
              </a:rPr>
              <a:t>慢表</a:t>
            </a:r>
            <a:r>
              <a:rPr lang="zh-CN" sz="2800" smtClean="0"/>
              <a:t>。</a:t>
            </a:r>
          </a:p>
        </p:txBody>
      </p:sp>
      <p:sp>
        <p:nvSpPr>
          <p:cNvPr id="14541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3D1962A-72EC-45CC-88AB-A3A9CBAE6645}" type="slidenum">
              <a:rPr lang="en-US" altLang="zh-CN" smtClean="0">
                <a:solidFill>
                  <a:srgbClr val="FF0000"/>
                </a:solidFill>
              </a:rPr>
              <a:pPr eaLnBrk="1" hangingPunct="1"/>
              <a:t>144</a:t>
            </a:fld>
            <a:endParaRPr lang="en-US" altLang="zh-CN" smtClean="0">
              <a:solidFill>
                <a:srgbClr val="FF0000"/>
              </a:solidFill>
            </a:endParaRPr>
          </a:p>
        </p:txBody>
      </p:sp>
      <p:sp>
        <p:nvSpPr>
          <p:cNvPr id="14541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4586F88-4C83-4265-BD8A-D0D0C8C64E5F}"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ltLang="zh-CN" smtClean="0"/>
              <a:t>3.7.2 </a:t>
            </a:r>
            <a:r>
              <a:rPr lang="zh-CN" altLang="en-US" smtClean="0"/>
              <a:t>页式虚拟存储器</a:t>
            </a:r>
          </a:p>
        </p:txBody>
      </p:sp>
      <p:sp>
        <p:nvSpPr>
          <p:cNvPr id="146435" name="Rectangle 3"/>
          <p:cNvSpPr>
            <a:spLocks noGrp="1" noChangeArrowheads="1"/>
          </p:cNvSpPr>
          <p:nvPr>
            <p:ph type="body" idx="1"/>
          </p:nvPr>
        </p:nvSpPr>
        <p:spPr>
          <a:xfrm>
            <a:off x="539750" y="1557338"/>
            <a:ext cx="4213225" cy="523875"/>
          </a:xfrm>
          <a:noFill/>
        </p:spPr>
        <p:txBody>
          <a:bodyPr>
            <a:spAutoFit/>
          </a:bodyPr>
          <a:lstStyle/>
          <a:p>
            <a:pPr>
              <a:buFont typeface="Wingdings" pitchFamily="2" charset="2"/>
              <a:buNone/>
            </a:pPr>
            <a:r>
              <a:rPr lang="en-US" altLang="zh-CN" sz="2800" smtClean="0"/>
              <a:t> TLB</a:t>
            </a:r>
            <a:r>
              <a:rPr lang="zh-CN" sz="2800" smtClean="0"/>
              <a:t>的地址映射过程见图</a:t>
            </a:r>
          </a:p>
        </p:txBody>
      </p:sp>
      <p:sp>
        <p:nvSpPr>
          <p:cNvPr id="146436" name="AutoShape 4">
            <a:hlinkClick r:id="" action="ppaction://noaction" highlightClick="1"/>
          </p:cNvPr>
          <p:cNvSpPr>
            <a:spLocks noChangeArrowheads="1"/>
          </p:cNvSpPr>
          <p:nvPr/>
        </p:nvSpPr>
        <p:spPr bwMode="auto">
          <a:xfrm>
            <a:off x="7740650" y="1916113"/>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14643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8DE937F-EC89-4509-BB17-39AA21891EA9}" type="slidenum">
              <a:rPr lang="en-US" altLang="zh-CN" smtClean="0">
                <a:solidFill>
                  <a:srgbClr val="FF0000"/>
                </a:solidFill>
              </a:rPr>
              <a:pPr eaLnBrk="1" hangingPunct="1"/>
              <a:t>145</a:t>
            </a:fld>
            <a:endParaRPr lang="en-US" altLang="zh-CN" smtClean="0">
              <a:solidFill>
                <a:srgbClr val="FF0000"/>
              </a:solidFill>
            </a:endParaRPr>
          </a:p>
        </p:txBody>
      </p:sp>
      <p:sp>
        <p:nvSpPr>
          <p:cNvPr id="14643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2F63FA3-7061-40D5-B1CE-61C0EDB5053E}" type="datetime11">
              <a:rPr lang="zh-CN" altLang="en-US" smtClean="0"/>
              <a:pPr eaLnBrk="1" hangingPunct="1"/>
              <a:t>09:28:43</a:t>
            </a:fld>
            <a:endParaRPr lang="en-US" altLang="zh-CN" smtClean="0"/>
          </a:p>
        </p:txBody>
      </p:sp>
      <p:pic>
        <p:nvPicPr>
          <p:cNvPr id="14643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133600"/>
            <a:ext cx="65532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250825" y="549275"/>
            <a:ext cx="5051425" cy="868363"/>
          </a:xfrm>
        </p:spPr>
        <p:txBody>
          <a:bodyPr/>
          <a:lstStyle/>
          <a:p>
            <a:pPr eaLnBrk="1" hangingPunct="1"/>
            <a:r>
              <a:rPr lang="en-US" altLang="zh-CN" smtClean="0"/>
              <a:t>3.7.2 </a:t>
            </a:r>
            <a:r>
              <a:rPr lang="zh-CN" altLang="en-US" smtClean="0"/>
              <a:t>页式虚拟存储器</a:t>
            </a:r>
          </a:p>
        </p:txBody>
      </p:sp>
      <p:sp>
        <p:nvSpPr>
          <p:cNvPr id="147459" name="Rectangle 3"/>
          <p:cNvSpPr>
            <a:spLocks noGrp="1" noChangeArrowheads="1"/>
          </p:cNvSpPr>
          <p:nvPr>
            <p:ph type="body" idx="1"/>
          </p:nvPr>
        </p:nvSpPr>
        <p:spPr>
          <a:xfrm>
            <a:off x="179388" y="1989138"/>
            <a:ext cx="8496300" cy="3194050"/>
          </a:xfrm>
        </p:spPr>
        <p:txBody>
          <a:bodyPr>
            <a:spAutoFit/>
          </a:bodyPr>
          <a:lstStyle/>
          <a:p>
            <a:pPr marL="0" indent="0">
              <a:buFont typeface="Wingdings" pitchFamily="2" charset="2"/>
              <a:buNone/>
            </a:pPr>
            <a:r>
              <a:rPr lang="en-US" altLang="zh-CN" sz="2800" smtClean="0"/>
              <a:t>3.</a:t>
            </a:r>
            <a:r>
              <a:rPr lang="zh-CN" sz="2800" smtClean="0"/>
              <a:t>内页表和外页表 </a:t>
            </a:r>
          </a:p>
          <a:p>
            <a:pPr marL="0" indent="0">
              <a:buFont typeface="Wingdings" pitchFamily="2" charset="2"/>
              <a:buNone/>
            </a:pPr>
            <a:r>
              <a:rPr lang="en-US" altLang="zh-CN" sz="2800" smtClean="0"/>
              <a:t>	</a:t>
            </a:r>
            <a:r>
              <a:rPr lang="zh-CN" sz="2800" smtClean="0"/>
              <a:t>页表是虚地址到主存物理地址的变换表，通常称为内页表。与内页表对应的还有外页表，用于虚地址与辅存地址之间的变换。当主存缺页时，</a:t>
            </a:r>
            <a:r>
              <a:rPr lang="zh-CN" sz="2800" b="1" smtClean="0">
                <a:solidFill>
                  <a:srgbClr val="FF0000"/>
                </a:solidFill>
              </a:rPr>
              <a:t>调页操作</a:t>
            </a:r>
            <a:r>
              <a:rPr lang="zh-CN" sz="2800" smtClean="0"/>
              <a:t>首先要定位辅存，而外页表的结构与辅存的寻址机制密切相关。例如对磁盘而言，辅存地址包括磁盘机号、磁头号、磁道号和扇区号等。</a:t>
            </a:r>
          </a:p>
        </p:txBody>
      </p:sp>
      <p:sp>
        <p:nvSpPr>
          <p:cNvPr id="14746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AB5D058-BB43-48B5-BE05-13C892707325}" type="slidenum">
              <a:rPr lang="en-US" altLang="zh-CN" smtClean="0">
                <a:solidFill>
                  <a:srgbClr val="FF0000"/>
                </a:solidFill>
              </a:rPr>
              <a:pPr eaLnBrk="1" hangingPunct="1"/>
              <a:t>146</a:t>
            </a:fld>
            <a:endParaRPr lang="en-US" altLang="zh-CN" smtClean="0">
              <a:solidFill>
                <a:srgbClr val="FF0000"/>
              </a:solidFill>
            </a:endParaRPr>
          </a:p>
        </p:txBody>
      </p:sp>
      <p:sp>
        <p:nvSpPr>
          <p:cNvPr id="14746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C102F78-EEB3-4AC9-9E47-97B55048F436}"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323850" y="115888"/>
            <a:ext cx="7543800" cy="1295400"/>
          </a:xfrm>
        </p:spPr>
        <p:txBody>
          <a:bodyPr/>
          <a:lstStyle/>
          <a:p>
            <a:pPr eaLnBrk="1" hangingPunct="1"/>
            <a:r>
              <a:rPr lang="en-US" altLang="zh-CN" smtClean="0"/>
              <a:t>3.7.3 </a:t>
            </a:r>
            <a:r>
              <a:rPr lang="zh-CN" altLang="en-US" smtClean="0"/>
              <a:t>段式虚拟存储器和段页式虚拟存储器</a:t>
            </a:r>
          </a:p>
        </p:txBody>
      </p:sp>
      <p:sp>
        <p:nvSpPr>
          <p:cNvPr id="144387" name="Rectangle 3"/>
          <p:cNvSpPr>
            <a:spLocks noGrp="1" noChangeArrowheads="1"/>
          </p:cNvSpPr>
          <p:nvPr>
            <p:ph type="body" idx="1"/>
          </p:nvPr>
        </p:nvSpPr>
        <p:spPr>
          <a:xfrm>
            <a:off x="250825" y="1700213"/>
            <a:ext cx="8605838" cy="2763837"/>
          </a:xfrm>
        </p:spPr>
        <p:txBody>
          <a:bodyPr>
            <a:spAutoFit/>
          </a:bodyPr>
          <a:lstStyle/>
          <a:p>
            <a:pPr marL="0" indent="0">
              <a:buFont typeface="Wingdings" pitchFamily="2" charset="2"/>
              <a:buNone/>
              <a:defRPr/>
            </a:pPr>
            <a:r>
              <a:rPr lang="zh-CN" altLang="zh-CN" sz="2800" smtClean="0"/>
              <a:t>1</a:t>
            </a:r>
            <a:r>
              <a:rPr lang="zh-CN" sz="2800" smtClean="0"/>
              <a:t>、段式虚拟存储器</a:t>
            </a:r>
            <a:endParaRPr lang="en-US" altLang="zh-CN" sz="2800" smtClean="0"/>
          </a:p>
          <a:p>
            <a:pPr marL="0" indent="457200">
              <a:buFont typeface="Wingdings" pitchFamily="2" charset="2"/>
              <a:buNone/>
              <a:defRPr/>
            </a:pPr>
            <a:r>
              <a:rPr lang="zh-CN" sz="2800" smtClean="0"/>
              <a:t>段是按照程序的自然分界划分的长度可以动态改变的区域。通常，程序员把子程序、操作数和常数等不同类型的数据划分到不同的段中，并且每个程序可以有多个相同类型的段。在段式虚拟存储系统中，虚地址由段号和段内地址（偏移量）组成。</a:t>
            </a:r>
          </a:p>
        </p:txBody>
      </p:sp>
      <p:sp>
        <p:nvSpPr>
          <p:cNvPr id="14848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C234950-59AB-4914-8A93-7E037CDA7B03}" type="slidenum">
              <a:rPr lang="en-US" altLang="zh-CN" smtClean="0">
                <a:solidFill>
                  <a:srgbClr val="FF0000"/>
                </a:solidFill>
              </a:rPr>
              <a:pPr eaLnBrk="1" hangingPunct="1"/>
              <a:t>147</a:t>
            </a:fld>
            <a:endParaRPr lang="en-US" altLang="zh-CN" smtClean="0">
              <a:solidFill>
                <a:srgbClr val="FF0000"/>
              </a:solidFill>
            </a:endParaRPr>
          </a:p>
        </p:txBody>
      </p:sp>
      <p:sp>
        <p:nvSpPr>
          <p:cNvPr id="14848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5B4B72-982D-4F32-989E-2D955F7301D2}" type="datetime11">
              <a:rPr lang="zh-CN" altLang="en-US" smtClean="0"/>
              <a:pPr eaLnBrk="1" hangingPunct="1"/>
              <a:t>09:28:43</a:t>
            </a:fld>
            <a:endParaRPr lang="en-US" altLang="zh-CN"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body" idx="1"/>
          </p:nvPr>
        </p:nvSpPr>
        <p:spPr>
          <a:xfrm>
            <a:off x="103188" y="3716338"/>
            <a:ext cx="8605837" cy="2493962"/>
          </a:xfrm>
        </p:spPr>
        <p:txBody>
          <a:bodyPr>
            <a:spAutoFit/>
          </a:bodyPr>
          <a:lstStyle/>
          <a:p>
            <a:pPr marL="0" indent="457200">
              <a:buFont typeface="Wingdings" pitchFamily="2" charset="2"/>
              <a:buNone/>
              <a:defRPr/>
            </a:pPr>
            <a:r>
              <a:rPr lang="zh-CN" sz="2000" smtClean="0"/>
              <a:t>虚地址到实主存地址的变换通过段表实现。每个程序设置一个段表，段表的每一个表项对应一个段。每个表项至少包含下面三个字段：</a:t>
            </a:r>
          </a:p>
          <a:p>
            <a:pPr marL="0" indent="0">
              <a:buFont typeface="Wingdings" pitchFamily="2" charset="2"/>
              <a:buNone/>
              <a:defRPr/>
            </a:pPr>
            <a:r>
              <a:rPr lang="zh-CN" altLang="zh-CN" sz="2000" smtClean="0"/>
              <a:t>(1)</a:t>
            </a:r>
            <a:r>
              <a:rPr lang="zh-CN" sz="2000" smtClean="0"/>
              <a:t>有效位：指明该段是否已经调入实存。</a:t>
            </a:r>
            <a:endParaRPr lang="en-US" altLang="zh-CN" sz="2000" smtClean="0"/>
          </a:p>
          <a:p>
            <a:pPr marL="0" indent="0">
              <a:buFont typeface="Wingdings" pitchFamily="2" charset="2"/>
              <a:buNone/>
              <a:defRPr/>
            </a:pPr>
            <a:r>
              <a:rPr lang="zh-CN" altLang="zh-CN" sz="2000" smtClean="0"/>
              <a:t>(2)</a:t>
            </a:r>
            <a:r>
              <a:rPr lang="zh-CN" sz="2000" smtClean="0"/>
              <a:t>段起址：指明在该段已经调入实存的情况下，该段在实存中的首地址。 </a:t>
            </a:r>
          </a:p>
          <a:p>
            <a:pPr marL="0" indent="0">
              <a:buFont typeface="Wingdings" pitchFamily="2" charset="2"/>
              <a:buNone/>
              <a:defRPr/>
            </a:pPr>
            <a:r>
              <a:rPr lang="zh-CN" altLang="zh-CN" sz="2000" smtClean="0"/>
              <a:t>(3)</a:t>
            </a:r>
            <a:r>
              <a:rPr lang="zh-CN" sz="2000" smtClean="0"/>
              <a:t>段长：记录该段的实际长度。设置段长字段的目的是为了保证访问某段的地址空间时，段内地址不会超出该段长度导致地址越界而破坏其他段。 </a:t>
            </a:r>
          </a:p>
          <a:p>
            <a:pPr marL="0" indent="0">
              <a:buFont typeface="Wingdings" pitchFamily="2" charset="2"/>
              <a:buNone/>
              <a:defRPr/>
            </a:pPr>
            <a:r>
              <a:rPr lang="zh-CN" sz="2000" smtClean="0"/>
              <a:t>段表本身也是一个段，可以存在辅存中，但一般是驻留在主存中。</a:t>
            </a:r>
          </a:p>
        </p:txBody>
      </p:sp>
      <p:sp>
        <p:nvSpPr>
          <p:cNvPr id="14950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DE6F611-EA8F-4EBC-B41F-02BF020DCB2F}" type="slidenum">
              <a:rPr lang="en-US" altLang="zh-CN" smtClean="0">
                <a:solidFill>
                  <a:srgbClr val="FF0000"/>
                </a:solidFill>
              </a:rPr>
              <a:pPr eaLnBrk="1" hangingPunct="1"/>
              <a:t>148</a:t>
            </a:fld>
            <a:endParaRPr lang="en-US" altLang="zh-CN" smtClean="0">
              <a:solidFill>
                <a:srgbClr val="FF0000"/>
              </a:solidFill>
            </a:endParaRPr>
          </a:p>
        </p:txBody>
      </p:sp>
      <p:sp>
        <p:nvSpPr>
          <p:cNvPr id="14950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FDEB838-3AA3-46D1-B870-A7A289D952BD}" type="datetime11">
              <a:rPr lang="zh-CN" altLang="en-US" smtClean="0"/>
              <a:pPr eaLnBrk="1" hangingPunct="1"/>
              <a:t>09:28:52</a:t>
            </a:fld>
            <a:endParaRPr lang="en-US" altLang="zh-CN" smtClean="0"/>
          </a:p>
        </p:txBody>
      </p:sp>
      <p:pic>
        <p:nvPicPr>
          <p:cNvPr id="14950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692150"/>
            <a:ext cx="496887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3"/>
          <p:cNvSpPr>
            <a:spLocks noGrp="1" noChangeArrowheads="1"/>
          </p:cNvSpPr>
          <p:nvPr>
            <p:ph type="body" idx="1"/>
          </p:nvPr>
        </p:nvSpPr>
        <p:spPr>
          <a:xfrm>
            <a:off x="250825" y="1412875"/>
            <a:ext cx="8215313" cy="5041900"/>
          </a:xfrm>
          <a:noFill/>
        </p:spPr>
        <p:txBody>
          <a:bodyPr>
            <a:spAutoFit/>
          </a:bodyPr>
          <a:lstStyle/>
          <a:p>
            <a:pPr>
              <a:buFont typeface="Wingdings" pitchFamily="2" charset="2"/>
              <a:buNone/>
            </a:pPr>
            <a:r>
              <a:rPr lang="zh-CN" sz="2400" smtClean="0"/>
              <a:t>段式虚拟存储器的特点 </a:t>
            </a:r>
          </a:p>
          <a:p>
            <a:r>
              <a:rPr lang="zh-CN" sz="2400" smtClean="0"/>
              <a:t>段式虚拟存储器有许多优点：①段的逻辑独立性使其易于编译、管理、修改和保护，也便于多道程序共享。②段长可以根据需要动态改变，允许自由调度，以便有效利用主存空间。</a:t>
            </a:r>
          </a:p>
          <a:p>
            <a:r>
              <a:rPr lang="zh-CN" sz="2400" smtClean="0"/>
              <a:t>段式虚拟存储器也有一些缺点：①因为段的长度不固定，主存空间分配比较麻烦。②容易在段间留下许多外碎片，造成存储空间利用率降低。③由于段长不一定是</a:t>
            </a:r>
            <a:r>
              <a:rPr lang="zh-CN" altLang="zh-CN" sz="2400" smtClean="0"/>
              <a:t>2</a:t>
            </a:r>
            <a:r>
              <a:rPr lang="zh-CN" sz="2400" smtClean="0"/>
              <a:t>的整数次幂，因而不能简单地像分页方式那样用虚地址和实地址的最低若干二进制位作为段内偏移量，并与段号进行直接拼接，必须用加法操作通过段起址与段内偏移量的求和运算求得物理地址。因此，段式存储管理比页式存储管理方式需要更多的硬件支持。</a:t>
            </a:r>
          </a:p>
        </p:txBody>
      </p:sp>
      <p:sp>
        <p:nvSpPr>
          <p:cNvPr id="15053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FCFDC4C-48C6-49E0-B6DA-416BD7C38483}" type="slidenum">
              <a:rPr lang="en-US" altLang="zh-CN" smtClean="0">
                <a:solidFill>
                  <a:srgbClr val="FF0000"/>
                </a:solidFill>
              </a:rPr>
              <a:pPr eaLnBrk="1" hangingPunct="1"/>
              <a:t>149</a:t>
            </a:fld>
            <a:endParaRPr lang="en-US" altLang="zh-CN" smtClean="0">
              <a:solidFill>
                <a:srgbClr val="FF0000"/>
              </a:solidFill>
            </a:endParaRPr>
          </a:p>
        </p:txBody>
      </p:sp>
      <p:sp>
        <p:nvSpPr>
          <p:cNvPr id="15053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F53BAF3-9907-40B4-A972-6791F378AFBA}" type="datetime11">
              <a:rPr lang="zh-CN" altLang="en-US" smtClean="0"/>
              <a:pPr eaLnBrk="1" hangingPunct="1"/>
              <a:t>09:28:52</a:t>
            </a:fld>
            <a:endParaRPr lang="en-US" altLang="zh-CN" smtClean="0"/>
          </a:p>
        </p:txBody>
      </p:sp>
      <p:sp>
        <p:nvSpPr>
          <p:cNvPr id="150533" name="Rectangle 2"/>
          <p:cNvSpPr>
            <a:spLocks noGrp="1" noChangeArrowheads="1"/>
          </p:cNvSpPr>
          <p:nvPr>
            <p:ph type="title"/>
          </p:nvPr>
        </p:nvSpPr>
        <p:spPr>
          <a:xfrm>
            <a:off x="323850" y="115888"/>
            <a:ext cx="7543800" cy="1295400"/>
          </a:xfrm>
        </p:spPr>
        <p:txBody>
          <a:bodyPr/>
          <a:lstStyle/>
          <a:p>
            <a:pPr eaLnBrk="1" hangingPunct="1"/>
            <a:r>
              <a:rPr lang="en-US" altLang="zh-CN" smtClean="0"/>
              <a:t>3.7.3 </a:t>
            </a:r>
            <a:r>
              <a:rPr lang="zh-CN" altLang="en-US" smtClean="0"/>
              <a:t>段式虚拟存储器和段页式虚拟存储器</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395288" y="1412875"/>
            <a:ext cx="8305800" cy="4752975"/>
          </a:xfrm>
        </p:spPr>
        <p:txBody>
          <a:bodyPr/>
          <a:lstStyle/>
          <a:p>
            <a:pPr marL="0" indent="457200" eaLnBrk="1" hangingPunct="1">
              <a:buFontTx/>
              <a:buNone/>
            </a:pPr>
            <a:r>
              <a:rPr lang="zh-CN" altLang="en-US" sz="2800" smtClean="0">
                <a:latin typeface="Times New Roman" pitchFamily="18" charset="0"/>
              </a:rPr>
              <a:t>存放一个机器字的存储单元，通常称为</a:t>
            </a:r>
            <a:r>
              <a:rPr lang="zh-CN" altLang="en-US" sz="2800" b="1" smtClean="0">
                <a:solidFill>
                  <a:srgbClr val="FF0000"/>
                </a:solidFill>
                <a:latin typeface="Times New Roman" pitchFamily="18" charset="0"/>
              </a:rPr>
              <a:t>字存储单元</a:t>
            </a:r>
            <a:r>
              <a:rPr lang="zh-CN" altLang="en-US" sz="2800" smtClean="0">
                <a:latin typeface="Times New Roman" pitchFamily="18" charset="0"/>
              </a:rPr>
              <a:t>，相应的单元地址称为</a:t>
            </a:r>
            <a:r>
              <a:rPr lang="zh-CN" altLang="en-US" sz="2800" b="1" smtClean="0">
                <a:solidFill>
                  <a:srgbClr val="FF0000"/>
                </a:solidFill>
                <a:latin typeface="Times New Roman" pitchFamily="18" charset="0"/>
              </a:rPr>
              <a:t>字地址</a:t>
            </a:r>
            <a:r>
              <a:rPr lang="zh-CN" altLang="en-US" sz="2800" smtClean="0">
                <a:latin typeface="Times New Roman" pitchFamily="18" charset="0"/>
              </a:rPr>
              <a:t>。</a:t>
            </a:r>
            <a:endParaRPr lang="en-US" altLang="zh-CN" sz="2800" smtClean="0">
              <a:latin typeface="Times New Roman" pitchFamily="18" charset="0"/>
            </a:endParaRPr>
          </a:p>
          <a:p>
            <a:pPr marL="0" indent="457200" eaLnBrk="1" hangingPunct="1">
              <a:buFontTx/>
              <a:buNone/>
            </a:pPr>
            <a:r>
              <a:rPr lang="zh-CN" altLang="en-US" sz="2800" smtClean="0">
                <a:latin typeface="Times New Roman" pitchFamily="18" charset="0"/>
              </a:rPr>
              <a:t>存放一个字节的存储单元称为字节存储单元，相应的地址称为</a:t>
            </a:r>
            <a:r>
              <a:rPr lang="zh-CN" altLang="en-US" sz="2800" b="1" smtClean="0">
                <a:solidFill>
                  <a:srgbClr val="FF0000"/>
                </a:solidFill>
                <a:latin typeface="Times New Roman" pitchFamily="18" charset="0"/>
              </a:rPr>
              <a:t>字节地址</a:t>
            </a:r>
            <a:r>
              <a:rPr lang="zh-CN" altLang="en-US" sz="2800" smtClean="0">
                <a:latin typeface="Times New Roman" pitchFamily="18" charset="0"/>
              </a:rPr>
              <a:t>。</a:t>
            </a:r>
            <a:endParaRPr lang="en-US" altLang="zh-CN" sz="2800" smtClean="0">
              <a:latin typeface="Times New Roman" pitchFamily="18" charset="0"/>
            </a:endParaRPr>
          </a:p>
          <a:p>
            <a:pPr marL="0" indent="457200" eaLnBrk="1" hangingPunct="1">
              <a:buFontTx/>
              <a:buNone/>
            </a:pPr>
            <a:r>
              <a:rPr lang="zh-CN" altLang="en-US" sz="2800" smtClean="0">
                <a:latin typeface="Times New Roman" pitchFamily="18" charset="0"/>
              </a:rPr>
              <a:t>如果计算机中编址的最小单位是字存储单元，则该计算机称为</a:t>
            </a:r>
            <a:r>
              <a:rPr lang="zh-CN" altLang="en-US" sz="2800" b="1" smtClean="0">
                <a:solidFill>
                  <a:srgbClr val="FF0000"/>
                </a:solidFill>
                <a:latin typeface="Times New Roman" pitchFamily="18" charset="0"/>
              </a:rPr>
              <a:t>按字编址的计算机</a:t>
            </a:r>
            <a:r>
              <a:rPr lang="zh-CN" altLang="en-US" sz="2800" smtClean="0">
                <a:latin typeface="Times New Roman" pitchFamily="18" charset="0"/>
              </a:rPr>
              <a:t>。</a:t>
            </a:r>
            <a:endParaRPr lang="en-US" altLang="zh-CN" sz="2800" smtClean="0">
              <a:latin typeface="Times New Roman" pitchFamily="18" charset="0"/>
            </a:endParaRPr>
          </a:p>
          <a:p>
            <a:pPr marL="0" indent="457200" eaLnBrk="1" hangingPunct="1">
              <a:buFontTx/>
              <a:buNone/>
            </a:pPr>
            <a:r>
              <a:rPr lang="zh-CN" altLang="en-US" sz="2800" smtClean="0">
                <a:latin typeface="Times New Roman" pitchFamily="18" charset="0"/>
              </a:rPr>
              <a:t>如果计算机中编址的最小单位是字节，则该计算机称为</a:t>
            </a:r>
            <a:r>
              <a:rPr lang="zh-CN" altLang="en-US" sz="2800" b="1" smtClean="0">
                <a:solidFill>
                  <a:srgbClr val="FF0000"/>
                </a:solidFill>
                <a:latin typeface="Times New Roman" pitchFamily="18" charset="0"/>
              </a:rPr>
              <a:t>按字节编址的计算机</a:t>
            </a:r>
            <a:r>
              <a:rPr lang="zh-CN" altLang="en-US" sz="2800" smtClean="0">
                <a:latin typeface="Times New Roman" pitchFamily="18" charset="0"/>
              </a:rPr>
              <a:t>。</a:t>
            </a:r>
            <a:endParaRPr lang="en-US" altLang="zh-CN" sz="2800" smtClean="0">
              <a:latin typeface="Times New Roman" pitchFamily="18" charset="0"/>
            </a:endParaRPr>
          </a:p>
          <a:p>
            <a:pPr marL="0" indent="457200" eaLnBrk="1" hangingPunct="1">
              <a:buFont typeface="Wingdings" pitchFamily="2" charset="2"/>
              <a:buNone/>
            </a:pPr>
            <a:r>
              <a:rPr lang="zh-CN" altLang="en-US" sz="2800" smtClean="0">
                <a:latin typeface="Times New Roman" pitchFamily="18" charset="0"/>
              </a:rPr>
              <a:t>一个机器字可以包含数个字节，所以一个存储单元也可占用数个能够单独编址的字节地址。</a:t>
            </a:r>
          </a:p>
        </p:txBody>
      </p:sp>
      <p:sp>
        <p:nvSpPr>
          <p:cNvPr id="17411" name="Rectangle 2"/>
          <p:cNvSpPr>
            <a:spLocks noGrp="1" noChangeArrowheads="1"/>
          </p:cNvSpPr>
          <p:nvPr>
            <p:ph type="title"/>
          </p:nvPr>
        </p:nvSpPr>
        <p:spPr>
          <a:xfrm>
            <a:off x="457200" y="333375"/>
            <a:ext cx="6562725" cy="825500"/>
          </a:xfrm>
        </p:spPr>
        <p:txBody>
          <a:bodyPr/>
          <a:lstStyle/>
          <a:p>
            <a:pPr eaLnBrk="1" hangingPunct="1"/>
            <a:r>
              <a:rPr lang="en-US" altLang="zh-CN" smtClean="0">
                <a:cs typeface="Times New Roman" pitchFamily="18" charset="0"/>
              </a:rPr>
              <a:t>3</a:t>
            </a:r>
            <a:r>
              <a:rPr lang="en-US" altLang="zh-CN" smtClean="0"/>
              <a:t>.1.3</a:t>
            </a:r>
            <a:r>
              <a:rPr lang="zh-CN" altLang="en-US" smtClean="0"/>
              <a:t>存储器的编址和端模式</a:t>
            </a:r>
          </a:p>
        </p:txBody>
      </p:sp>
      <p:sp>
        <p:nvSpPr>
          <p:cNvPr id="1741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43D4B62-CDF0-43E7-917A-A33C62F0887C}" type="slidenum">
              <a:rPr lang="en-US" altLang="zh-CN" smtClean="0">
                <a:solidFill>
                  <a:srgbClr val="FF0000"/>
                </a:solidFill>
              </a:rPr>
              <a:pPr eaLnBrk="1" hangingPunct="1"/>
              <a:t>15</a:t>
            </a:fld>
            <a:endParaRPr lang="en-US" altLang="zh-CN" smtClean="0">
              <a:solidFill>
                <a:srgbClr val="FF0000"/>
              </a:solidFill>
            </a:endParaRPr>
          </a:p>
        </p:txBody>
      </p:sp>
      <p:sp>
        <p:nvSpPr>
          <p:cNvPr id="1741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EB738B8-13A8-4B59-BEB8-9D2D60A69C2F}" type="datetime11">
              <a:rPr lang="zh-CN" altLang="en-US" smtClean="0"/>
              <a:pPr eaLnBrk="1" hangingPunct="1"/>
              <a:t>09:28:36</a:t>
            </a:fld>
            <a:endParaRPr lang="en-US" altLang="zh-CN"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0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0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05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05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0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CN" smtClean="0"/>
              <a:t>3.7.3 </a:t>
            </a:r>
            <a:r>
              <a:rPr lang="zh-CN" altLang="en-US" smtClean="0"/>
              <a:t>段式虚拟存储器和段页式虚拟存储器</a:t>
            </a:r>
          </a:p>
        </p:txBody>
      </p:sp>
      <p:sp>
        <p:nvSpPr>
          <p:cNvPr id="147459" name="Rectangle 3"/>
          <p:cNvSpPr>
            <a:spLocks noGrp="1" noChangeArrowheads="1"/>
          </p:cNvSpPr>
          <p:nvPr>
            <p:ph type="body" idx="1"/>
          </p:nvPr>
        </p:nvSpPr>
        <p:spPr>
          <a:xfrm>
            <a:off x="323850" y="1484313"/>
            <a:ext cx="8496300" cy="5041900"/>
          </a:xfrm>
        </p:spPr>
        <p:txBody>
          <a:bodyPr>
            <a:spAutoFit/>
          </a:bodyPr>
          <a:lstStyle/>
          <a:p>
            <a:pPr>
              <a:buFont typeface="Wingdings" pitchFamily="2" charset="2"/>
              <a:buNone/>
              <a:defRPr/>
            </a:pPr>
            <a:r>
              <a:rPr lang="en-US" altLang="zh-CN" sz="2400" smtClean="0"/>
              <a:t>2</a:t>
            </a:r>
            <a:r>
              <a:rPr lang="zh-CN" sz="2400" smtClean="0"/>
              <a:t>、段页式虚拟存储器 </a:t>
            </a:r>
          </a:p>
          <a:p>
            <a:pPr marL="0" indent="457200">
              <a:buFont typeface="Wingdings" pitchFamily="2" charset="2"/>
              <a:buNone/>
              <a:defRPr/>
            </a:pPr>
            <a:r>
              <a:rPr lang="zh-CN" sz="2400" smtClean="0"/>
              <a:t>段页式虚拟存储器是段式虚拟存储器和页式虚拟存储器的结合。</a:t>
            </a:r>
            <a:endParaRPr lang="en-US" altLang="zh-CN" sz="2400" smtClean="0"/>
          </a:p>
          <a:p>
            <a:pPr marL="0" indent="457200">
              <a:buFont typeface="Wingdings" pitchFamily="2" charset="2"/>
              <a:buNone/>
              <a:defRPr/>
            </a:pPr>
            <a:r>
              <a:rPr lang="zh-CN" altLang="zh-CN" sz="2400" smtClean="0">
                <a:latin typeface="Times New Roman" pitchFamily="18" charset="0"/>
                <a:cs typeface="Times New Roman" pitchFamily="18" charset="0"/>
              </a:rPr>
              <a:t>将程序按其逻辑结构分段，每段再划分为若干大小相等的页；主存空间也划分为若干同样大小的页。虚存和实存之间以页为基本传送单位，每个程序对应一个段表，每段对应一个页表。CPU访问时，虚地址包含段号、段内页号、页内地址3部分</a:t>
            </a:r>
            <a:r>
              <a:rPr lang="zh-CN" altLang="en-US" sz="2400" smtClean="0">
                <a:latin typeface="Times New Roman" pitchFamily="18" charset="0"/>
                <a:cs typeface="Times New Roman" pitchFamily="18" charset="0"/>
              </a:rPr>
              <a:t>，多任务系统中还有一个表明该程序在系统中的序号的基号。</a:t>
            </a:r>
            <a:r>
              <a:rPr lang="zh-CN" altLang="zh-CN" sz="2400" smtClean="0">
                <a:latin typeface="Times New Roman" pitchFamily="18" charset="0"/>
                <a:cs typeface="Times New Roman" pitchFamily="18" charset="0"/>
              </a:rPr>
              <a:t>首先将段表起始地址与段号合成，得到段表地址；然后从段表中取出该段的页表起始地址，与段内页号合成，得到页表地址；最后从页表中取出实页号，与页内地址拼接形成主存实地址。段页式存储器综合了前两种结构的优点，但要经过两级查表才能完成地址转换，费时要多些。</a:t>
            </a:r>
            <a:endParaRPr lang="zh-CN" altLang="en-US" sz="2400" smtClean="0">
              <a:latin typeface="Times New Roman" pitchFamily="18" charset="0"/>
              <a:cs typeface="Times New Roman" pitchFamily="18" charset="0"/>
            </a:endParaRPr>
          </a:p>
        </p:txBody>
      </p:sp>
      <p:sp>
        <p:nvSpPr>
          <p:cNvPr id="15155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D315B54-F0A8-4BC4-953E-343F00D6552F}" type="slidenum">
              <a:rPr lang="en-US" altLang="zh-CN" smtClean="0">
                <a:solidFill>
                  <a:srgbClr val="FF0000"/>
                </a:solidFill>
              </a:rPr>
              <a:pPr eaLnBrk="1" hangingPunct="1"/>
              <a:t>150</a:t>
            </a:fld>
            <a:endParaRPr lang="en-US" altLang="zh-CN" smtClean="0">
              <a:solidFill>
                <a:srgbClr val="FF0000"/>
              </a:solidFill>
            </a:endParaRPr>
          </a:p>
        </p:txBody>
      </p:sp>
      <p:sp>
        <p:nvSpPr>
          <p:cNvPr id="15155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F5433F9-C2E7-446C-9C74-5F031DB7DAF5}" type="datetime11">
              <a:rPr lang="zh-CN" altLang="en-US" smtClean="0"/>
              <a:pPr eaLnBrk="1" hangingPunct="1"/>
              <a:t>09:28:52</a:t>
            </a:fld>
            <a:endParaRPr lang="en-US" altLang="zh-CN"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468313" y="476250"/>
            <a:ext cx="7543800" cy="1295400"/>
          </a:xfrm>
        </p:spPr>
        <p:txBody>
          <a:bodyPr/>
          <a:lstStyle/>
          <a:p>
            <a:pPr eaLnBrk="1" hangingPunct="1"/>
            <a:r>
              <a:rPr lang="en-US" altLang="zh-CN" smtClean="0"/>
              <a:t>3.7.3 </a:t>
            </a:r>
            <a:r>
              <a:rPr lang="zh-CN" altLang="en-US" smtClean="0"/>
              <a:t>段式虚拟存储器和段页式虚拟存储器</a:t>
            </a:r>
          </a:p>
        </p:txBody>
      </p:sp>
      <p:sp>
        <p:nvSpPr>
          <p:cNvPr id="152579" name="Rectangle 3"/>
          <p:cNvSpPr>
            <a:spLocks noGrp="1" noChangeArrowheads="1"/>
          </p:cNvSpPr>
          <p:nvPr>
            <p:ph type="body" idx="1"/>
          </p:nvPr>
        </p:nvSpPr>
        <p:spPr>
          <a:xfrm>
            <a:off x="323850" y="2060575"/>
            <a:ext cx="8215313" cy="1816100"/>
          </a:xfrm>
          <a:noFill/>
        </p:spPr>
        <p:txBody>
          <a:bodyPr>
            <a:spAutoFit/>
          </a:bodyPr>
          <a:lstStyle/>
          <a:p>
            <a:pPr>
              <a:buFont typeface="Wingdings" pitchFamily="2" charset="2"/>
              <a:buNone/>
            </a:pPr>
            <a:r>
              <a:rPr lang="zh-CN" altLang="zh-CN" sz="2800" smtClean="0"/>
              <a:t>[</a:t>
            </a:r>
            <a:r>
              <a:rPr lang="zh-CN" sz="2800" smtClean="0"/>
              <a:t>例</a:t>
            </a:r>
            <a:r>
              <a:rPr lang="zh-CN" altLang="zh-CN" sz="2800" smtClean="0"/>
              <a:t>1] </a:t>
            </a:r>
            <a:r>
              <a:rPr lang="zh-CN" sz="2800" smtClean="0"/>
              <a:t>假设有三道程序，基号用</a:t>
            </a:r>
            <a:r>
              <a:rPr lang="en-US" altLang="zh-CN" sz="2800" smtClean="0"/>
              <a:t>A</a:t>
            </a:r>
            <a:r>
              <a:rPr lang="en-US" sz="2800" smtClean="0"/>
              <a:t>、</a:t>
            </a:r>
            <a:r>
              <a:rPr lang="en-US" altLang="zh-CN" sz="2800" smtClean="0"/>
              <a:t>B</a:t>
            </a:r>
            <a:r>
              <a:rPr lang="zh-CN" sz="2800" smtClean="0"/>
              <a:t>和</a:t>
            </a:r>
            <a:r>
              <a:rPr lang="en-US" altLang="zh-CN" sz="2800" smtClean="0"/>
              <a:t>C</a:t>
            </a:r>
            <a:r>
              <a:rPr lang="zh-CN" sz="2800" smtClean="0"/>
              <a:t>表示，其基址寄存器的内容分别为</a:t>
            </a:r>
            <a:r>
              <a:rPr lang="en-US" altLang="zh-CN" sz="2800" smtClean="0"/>
              <a:t>S</a:t>
            </a:r>
            <a:r>
              <a:rPr lang="en-US" altLang="zh-CN" sz="2800" baseline="-25000" smtClean="0"/>
              <a:t>A</a:t>
            </a:r>
            <a:r>
              <a:rPr lang="en-US" sz="2800" smtClean="0"/>
              <a:t>、</a:t>
            </a:r>
            <a:r>
              <a:rPr lang="en-US" altLang="zh-CN" sz="2800" smtClean="0"/>
              <a:t>S</a:t>
            </a:r>
            <a:r>
              <a:rPr lang="en-US" altLang="zh-CN" sz="2800" baseline="-25000" smtClean="0"/>
              <a:t>B</a:t>
            </a:r>
            <a:r>
              <a:rPr lang="zh-CN" sz="2800" smtClean="0"/>
              <a:t>和</a:t>
            </a:r>
            <a:r>
              <a:rPr lang="en-US" altLang="zh-CN" sz="2800" smtClean="0"/>
              <a:t>S</a:t>
            </a:r>
            <a:r>
              <a:rPr lang="en-US" altLang="zh-CN" sz="2800" baseline="-25000" smtClean="0"/>
              <a:t>C</a:t>
            </a:r>
            <a:r>
              <a:rPr lang="en-US" sz="2800" smtClean="0"/>
              <a:t>。程</a:t>
            </a:r>
            <a:r>
              <a:rPr lang="zh-CN" sz="2800" smtClean="0"/>
              <a:t>序</a:t>
            </a:r>
            <a:r>
              <a:rPr lang="en-US" altLang="zh-CN" sz="2800" smtClean="0"/>
              <a:t>A</a:t>
            </a:r>
            <a:r>
              <a:rPr lang="zh-CN" sz="2800" smtClean="0"/>
              <a:t>由</a:t>
            </a:r>
            <a:r>
              <a:rPr lang="zh-CN" altLang="zh-CN" sz="2800" smtClean="0"/>
              <a:t>4</a:t>
            </a:r>
            <a:r>
              <a:rPr lang="zh-CN" sz="2800" smtClean="0"/>
              <a:t>个段构成，程序</a:t>
            </a:r>
            <a:r>
              <a:rPr lang="en-US" altLang="zh-CN" sz="2800" smtClean="0"/>
              <a:t>C</a:t>
            </a:r>
            <a:r>
              <a:rPr lang="zh-CN" sz="2800" smtClean="0"/>
              <a:t>由</a:t>
            </a:r>
            <a:r>
              <a:rPr lang="zh-CN" altLang="zh-CN" sz="2800" smtClean="0"/>
              <a:t>3</a:t>
            </a:r>
            <a:r>
              <a:rPr lang="zh-CN" sz="2800" smtClean="0"/>
              <a:t>个段构成。段页式虚拟存储系统的逻辑地址到物理地址的变换过程如图所示。</a:t>
            </a:r>
          </a:p>
        </p:txBody>
      </p:sp>
      <p:sp>
        <p:nvSpPr>
          <p:cNvPr id="15258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C9A0CE1-9C57-46CB-8581-F8F8B13E1D9A}" type="slidenum">
              <a:rPr lang="en-US" altLang="zh-CN" smtClean="0">
                <a:solidFill>
                  <a:srgbClr val="FF0000"/>
                </a:solidFill>
              </a:rPr>
              <a:pPr eaLnBrk="1" hangingPunct="1"/>
              <a:t>151</a:t>
            </a:fld>
            <a:endParaRPr lang="en-US" altLang="zh-CN" smtClean="0">
              <a:solidFill>
                <a:srgbClr val="FF0000"/>
              </a:solidFill>
            </a:endParaRPr>
          </a:p>
        </p:txBody>
      </p:sp>
      <p:sp>
        <p:nvSpPr>
          <p:cNvPr id="15258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EEE85C7-27F9-443B-9AF3-F41A0FC04660}" type="datetime11">
              <a:rPr lang="zh-CN" altLang="en-US" smtClean="0"/>
              <a:pPr eaLnBrk="1" hangingPunct="1"/>
              <a:t>09:28:52</a:t>
            </a:fld>
            <a:endParaRPr lang="en-US" altLang="zh-CN"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type="body" idx="1"/>
          </p:nvPr>
        </p:nvSpPr>
        <p:spPr>
          <a:xfrm>
            <a:off x="468313" y="4508500"/>
            <a:ext cx="8215312" cy="1570038"/>
          </a:xfrm>
          <a:noFill/>
        </p:spPr>
        <p:txBody>
          <a:bodyPr>
            <a:spAutoFit/>
          </a:bodyPr>
          <a:lstStyle/>
          <a:p>
            <a:pPr marL="0" indent="0">
              <a:buFont typeface="Wingdings" pitchFamily="2" charset="2"/>
              <a:buNone/>
            </a:pPr>
            <a:r>
              <a:rPr lang="zh-CN" sz="2400" smtClean="0"/>
              <a:t>在主存中，每道程序都有一张段表，</a:t>
            </a:r>
            <a:r>
              <a:rPr lang="en-US" altLang="zh-CN" sz="2400" smtClean="0"/>
              <a:t>A</a:t>
            </a:r>
            <a:r>
              <a:rPr lang="zh-CN" sz="2400" smtClean="0"/>
              <a:t>程序有</a:t>
            </a:r>
            <a:r>
              <a:rPr lang="zh-CN" altLang="zh-CN" sz="2400" smtClean="0"/>
              <a:t>4</a:t>
            </a:r>
            <a:r>
              <a:rPr lang="zh-CN" sz="2400" smtClean="0"/>
              <a:t>段，</a:t>
            </a:r>
            <a:r>
              <a:rPr lang="en-US" altLang="zh-CN" sz="2400" smtClean="0"/>
              <a:t>C</a:t>
            </a:r>
            <a:r>
              <a:rPr lang="zh-CN" sz="2400" smtClean="0"/>
              <a:t>程序有</a:t>
            </a:r>
            <a:r>
              <a:rPr lang="zh-CN" altLang="zh-CN" sz="2400" smtClean="0"/>
              <a:t>3</a:t>
            </a:r>
            <a:r>
              <a:rPr lang="zh-CN" sz="2400" smtClean="0"/>
              <a:t>段，每段应有一张页表，段表的每行就表示相应页表的起始位置，而页表内的每行即为相应的物理页号。请说明虚实地址变换过程。</a:t>
            </a:r>
          </a:p>
        </p:txBody>
      </p:sp>
      <p:sp>
        <p:nvSpPr>
          <p:cNvPr id="15360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D0EA518-42D1-4FB5-855A-5AE38E6541AB}" type="slidenum">
              <a:rPr lang="en-US" altLang="zh-CN" smtClean="0">
                <a:solidFill>
                  <a:srgbClr val="FF0000"/>
                </a:solidFill>
              </a:rPr>
              <a:pPr eaLnBrk="1" hangingPunct="1"/>
              <a:t>152</a:t>
            </a:fld>
            <a:endParaRPr lang="en-US" altLang="zh-CN" smtClean="0">
              <a:solidFill>
                <a:srgbClr val="FF0000"/>
              </a:solidFill>
            </a:endParaRPr>
          </a:p>
        </p:txBody>
      </p:sp>
      <p:sp>
        <p:nvSpPr>
          <p:cNvPr id="15360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26FE88C-F67C-4E49-B864-CF0685FCB4B8}" type="datetime11">
              <a:rPr lang="zh-CN" altLang="en-US" smtClean="0"/>
              <a:pPr eaLnBrk="1" hangingPunct="1"/>
              <a:t>09:28:52</a:t>
            </a:fld>
            <a:endParaRPr lang="en-US" altLang="zh-CN" smtClean="0"/>
          </a:p>
        </p:txBody>
      </p:sp>
      <p:pic>
        <p:nvPicPr>
          <p:cNvPr id="15360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96975"/>
            <a:ext cx="5545138" cy="319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5938" y="3500438"/>
            <a:ext cx="7929562" cy="2462212"/>
          </a:xfrm>
          <a:prstGeom prst="rect">
            <a:avLst/>
          </a:prstGeom>
        </p:spPr>
        <p:txBody>
          <a:bodyPr>
            <a:spAutoFit/>
          </a:bodyPr>
          <a:lstStyle/>
          <a:p>
            <a:pPr>
              <a:defRPr/>
            </a:pPr>
            <a:r>
              <a:rPr lang="zh-CN" sz="2200" dirty="0">
                <a:latin typeface="+mn-lt"/>
                <a:ea typeface="+mn-ea"/>
              </a:rPr>
              <a:t>[例1] 解：地址变换过程如下： </a:t>
            </a:r>
          </a:p>
          <a:p>
            <a:pPr>
              <a:defRPr/>
            </a:pPr>
            <a:r>
              <a:rPr lang="zh-CN" sz="2200" dirty="0">
                <a:latin typeface="+mn-lt"/>
                <a:ea typeface="+mn-ea"/>
              </a:rPr>
              <a:t>（</a:t>
            </a:r>
            <a:r>
              <a:rPr lang="en-US" altLang="zh-CN" sz="2200" dirty="0">
                <a:latin typeface="+mn-lt"/>
                <a:ea typeface="+mn-ea"/>
              </a:rPr>
              <a:t>1</a:t>
            </a:r>
            <a:r>
              <a:rPr lang="zh-CN" sz="2200" dirty="0">
                <a:latin typeface="+mn-lt"/>
                <a:ea typeface="+mn-ea"/>
              </a:rPr>
              <a:t>）由存储管理部件根据基号</a:t>
            </a:r>
            <a:r>
              <a:rPr lang="en-US" sz="2200" dirty="0">
                <a:latin typeface="+mn-lt"/>
                <a:ea typeface="+mn-ea"/>
              </a:rPr>
              <a:t>C</a:t>
            </a:r>
            <a:r>
              <a:rPr lang="zh-CN" sz="2200" dirty="0">
                <a:latin typeface="+mn-lt"/>
                <a:ea typeface="+mn-ea"/>
              </a:rPr>
              <a:t>找到段表基址寄存器表第</a:t>
            </a:r>
            <a:r>
              <a:rPr lang="en-US" sz="2200" dirty="0">
                <a:latin typeface="+mn-lt"/>
                <a:ea typeface="+mn-ea"/>
              </a:rPr>
              <a:t>c</a:t>
            </a:r>
            <a:r>
              <a:rPr lang="zh-CN" sz="2200" dirty="0">
                <a:latin typeface="+mn-lt"/>
                <a:ea typeface="+mn-ea"/>
              </a:rPr>
              <a:t>个</a:t>
            </a:r>
            <a:endParaRPr lang="en-US" altLang="zh-CN" sz="2200" dirty="0">
              <a:latin typeface="+mn-lt"/>
              <a:ea typeface="+mn-ea"/>
            </a:endParaRPr>
          </a:p>
          <a:p>
            <a:pPr>
              <a:defRPr/>
            </a:pPr>
            <a:r>
              <a:rPr lang="en-US" altLang="zh-CN" sz="2200" dirty="0">
                <a:latin typeface="+mn-lt"/>
                <a:ea typeface="+mn-ea"/>
              </a:rPr>
              <a:t>         </a:t>
            </a:r>
            <a:r>
              <a:rPr lang="zh-CN" sz="2200" dirty="0">
                <a:latin typeface="+mn-lt"/>
                <a:ea typeface="+mn-ea"/>
              </a:rPr>
              <a:t>表项，获得程序</a:t>
            </a:r>
            <a:r>
              <a:rPr lang="en-US" sz="2200" dirty="0">
                <a:latin typeface="+mn-lt"/>
                <a:ea typeface="+mn-ea"/>
              </a:rPr>
              <a:t>C</a:t>
            </a:r>
            <a:r>
              <a:rPr lang="zh-CN" sz="2200" dirty="0">
                <a:latin typeface="+mn-lt"/>
                <a:ea typeface="+mn-ea"/>
              </a:rPr>
              <a:t>的段表基址</a:t>
            </a:r>
            <a:r>
              <a:rPr lang="en-US" sz="2200" dirty="0">
                <a:latin typeface="+mn-lt"/>
                <a:ea typeface="+mn-ea"/>
              </a:rPr>
              <a:t>SC。</a:t>
            </a:r>
            <a:r>
              <a:rPr lang="en-US" sz="2200" dirty="0" err="1">
                <a:latin typeface="+mn-lt"/>
                <a:ea typeface="+mn-ea"/>
              </a:rPr>
              <a:t>再根据段号S</a:t>
            </a:r>
            <a:r>
              <a:rPr lang="en-US" sz="2200" dirty="0">
                <a:latin typeface="+mn-lt"/>
                <a:ea typeface="+mn-ea"/>
              </a:rPr>
              <a:t>(=1)</a:t>
            </a:r>
            <a:r>
              <a:rPr lang="zh-CN" sz="2200" dirty="0">
                <a:latin typeface="+mn-lt"/>
                <a:ea typeface="+mn-ea"/>
              </a:rPr>
              <a:t>找到</a:t>
            </a:r>
            <a:endParaRPr lang="en-US" altLang="zh-CN" sz="2200" dirty="0">
              <a:latin typeface="+mn-lt"/>
              <a:ea typeface="+mn-ea"/>
            </a:endParaRPr>
          </a:p>
          <a:p>
            <a:pPr>
              <a:defRPr/>
            </a:pPr>
            <a:r>
              <a:rPr lang="en-US" altLang="zh-CN" sz="2200" dirty="0">
                <a:latin typeface="+mn-lt"/>
                <a:ea typeface="+mn-ea"/>
              </a:rPr>
              <a:t>         </a:t>
            </a:r>
            <a:r>
              <a:rPr lang="zh-CN" sz="2200" dirty="0">
                <a:latin typeface="+mn-lt"/>
                <a:ea typeface="+mn-ea"/>
              </a:rPr>
              <a:t>程序</a:t>
            </a:r>
            <a:r>
              <a:rPr lang="en-US" sz="2200" dirty="0">
                <a:latin typeface="+mn-lt"/>
                <a:ea typeface="+mn-ea"/>
              </a:rPr>
              <a:t>C</a:t>
            </a:r>
            <a:r>
              <a:rPr lang="zh-CN" sz="2200" dirty="0">
                <a:latin typeface="+mn-lt"/>
                <a:ea typeface="+mn-ea"/>
              </a:rPr>
              <a:t>段表的第</a:t>
            </a:r>
            <a:r>
              <a:rPr lang="en-US" sz="2200" dirty="0">
                <a:latin typeface="+mn-lt"/>
                <a:ea typeface="+mn-ea"/>
              </a:rPr>
              <a:t>S</a:t>
            </a:r>
            <a:r>
              <a:rPr lang="zh-CN" sz="2200" dirty="0">
                <a:latin typeface="+mn-lt"/>
                <a:ea typeface="+mn-ea"/>
              </a:rPr>
              <a:t>个表项，得到段</a:t>
            </a:r>
            <a:r>
              <a:rPr lang="en-US" sz="2200" dirty="0">
                <a:latin typeface="+mn-lt"/>
                <a:ea typeface="+mn-ea"/>
              </a:rPr>
              <a:t>S</a:t>
            </a:r>
            <a:r>
              <a:rPr lang="zh-CN" sz="2200" dirty="0">
                <a:latin typeface="+mn-lt"/>
                <a:ea typeface="+mn-ea"/>
              </a:rPr>
              <a:t>的页表起始地址</a:t>
            </a:r>
            <a:r>
              <a:rPr lang="en-US" sz="2200" dirty="0">
                <a:latin typeface="+mn-lt"/>
                <a:ea typeface="+mn-ea"/>
              </a:rPr>
              <a:t>b。 </a:t>
            </a:r>
            <a:endParaRPr lang="zh-CN" sz="2200" dirty="0">
              <a:latin typeface="+mn-lt"/>
              <a:ea typeface="+mn-ea"/>
            </a:endParaRPr>
          </a:p>
          <a:p>
            <a:pPr>
              <a:defRPr/>
            </a:pPr>
            <a:r>
              <a:rPr lang="en-US" sz="2200" dirty="0">
                <a:latin typeface="+mn-lt"/>
                <a:ea typeface="+mn-ea"/>
              </a:rPr>
              <a:t>（2）根据段内逻辑页号P(=2)</a:t>
            </a:r>
            <a:r>
              <a:rPr lang="zh-CN" sz="2200" dirty="0">
                <a:latin typeface="+mn-lt"/>
                <a:ea typeface="+mn-ea"/>
              </a:rPr>
              <a:t>检索页表，得到物理页号（图中</a:t>
            </a:r>
            <a:endParaRPr lang="en-US" altLang="zh-CN" sz="2200" dirty="0">
              <a:latin typeface="+mn-lt"/>
              <a:ea typeface="+mn-ea"/>
            </a:endParaRPr>
          </a:p>
          <a:p>
            <a:pPr>
              <a:defRPr/>
            </a:pPr>
            <a:r>
              <a:rPr lang="en-US" altLang="zh-CN" sz="2200" dirty="0">
                <a:latin typeface="+mn-lt"/>
                <a:ea typeface="+mn-ea"/>
              </a:rPr>
              <a:t>          </a:t>
            </a:r>
            <a:r>
              <a:rPr lang="zh-CN" sz="2200" dirty="0">
                <a:latin typeface="+mn-lt"/>
                <a:ea typeface="+mn-ea"/>
              </a:rPr>
              <a:t>为</a:t>
            </a:r>
            <a:r>
              <a:rPr lang="en-US" altLang="zh-CN" sz="2200" dirty="0">
                <a:latin typeface="+mn-lt"/>
                <a:ea typeface="+mn-ea"/>
              </a:rPr>
              <a:t>10</a:t>
            </a:r>
            <a:r>
              <a:rPr lang="zh-CN" sz="2200" dirty="0">
                <a:latin typeface="+mn-lt"/>
                <a:ea typeface="+mn-ea"/>
              </a:rPr>
              <a:t>）。 </a:t>
            </a:r>
          </a:p>
          <a:p>
            <a:pPr>
              <a:defRPr/>
            </a:pPr>
            <a:r>
              <a:rPr lang="zh-CN" sz="2200" dirty="0">
                <a:latin typeface="+mn-lt"/>
                <a:ea typeface="+mn-ea"/>
              </a:rPr>
              <a:t>（</a:t>
            </a:r>
            <a:r>
              <a:rPr lang="en-US" altLang="zh-CN" sz="2200" dirty="0">
                <a:latin typeface="+mn-lt"/>
                <a:ea typeface="+mn-ea"/>
              </a:rPr>
              <a:t>3</a:t>
            </a:r>
            <a:r>
              <a:rPr lang="zh-CN" sz="2200" dirty="0">
                <a:latin typeface="+mn-lt"/>
                <a:ea typeface="+mn-ea"/>
              </a:rPr>
              <a:t>）物理页号与页内地址偏移量拼接即得物理地址</a:t>
            </a:r>
            <a:r>
              <a:rPr lang="zh-CN" sz="2200">
                <a:latin typeface="+mn-lt"/>
                <a:ea typeface="+mn-ea"/>
              </a:rPr>
              <a:t>。 </a:t>
            </a:r>
            <a:endParaRPr lang="zh-CN" sz="2200" dirty="0">
              <a:latin typeface="+mn-lt"/>
              <a:ea typeface="+mn-ea"/>
            </a:endParaRPr>
          </a:p>
        </p:txBody>
      </p:sp>
      <p:sp>
        <p:nvSpPr>
          <p:cNvPr id="15462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FD6EC93-F62F-44BB-AA85-EA57BDDE4573}" type="slidenum">
              <a:rPr lang="en-US" altLang="zh-CN" smtClean="0">
                <a:solidFill>
                  <a:srgbClr val="FF0000"/>
                </a:solidFill>
              </a:rPr>
              <a:pPr eaLnBrk="1" hangingPunct="1"/>
              <a:t>153</a:t>
            </a:fld>
            <a:endParaRPr lang="en-US" altLang="zh-CN" smtClean="0">
              <a:solidFill>
                <a:srgbClr val="FF0000"/>
              </a:solidFill>
            </a:endParaRPr>
          </a:p>
        </p:txBody>
      </p:sp>
      <p:sp>
        <p:nvSpPr>
          <p:cNvPr id="15462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8A623AB-96C2-4750-BD67-1DA12AC73D7E}" type="datetime11">
              <a:rPr lang="zh-CN" altLang="en-US" smtClean="0"/>
              <a:pPr eaLnBrk="1" hangingPunct="1"/>
              <a:t>09:28:52</a:t>
            </a:fld>
            <a:endParaRPr lang="en-US" altLang="zh-CN" smtClean="0"/>
          </a:p>
        </p:txBody>
      </p:sp>
      <p:pic>
        <p:nvPicPr>
          <p:cNvPr id="15462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836613"/>
            <a:ext cx="3944937"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95288" y="1628775"/>
            <a:ext cx="8353425" cy="3970338"/>
          </a:xfrm>
          <a:prstGeom prst="rect">
            <a:avLst/>
          </a:prstGeom>
        </p:spPr>
        <p:txBody>
          <a:bodyPr>
            <a:spAutoFit/>
          </a:bodyPr>
          <a:lstStyle/>
          <a:p>
            <a:pPr indent="457200">
              <a:lnSpc>
                <a:spcPct val="150000"/>
              </a:lnSpc>
              <a:defRPr/>
            </a:pPr>
            <a:r>
              <a:rPr lang="zh-CN" sz="2400">
                <a:latin typeface="+mn-lt"/>
                <a:ea typeface="+mn-ea"/>
              </a:rPr>
              <a:t>假如</a:t>
            </a:r>
            <a:r>
              <a:rPr lang="zh-CN" sz="2400" dirty="0">
                <a:latin typeface="+mn-lt"/>
                <a:ea typeface="+mn-ea"/>
              </a:rPr>
              <a:t>计算机系统中只有一个基址寄存器，则基号可不</a:t>
            </a:r>
            <a:r>
              <a:rPr lang="zh-CN" sz="2400">
                <a:latin typeface="+mn-lt"/>
                <a:ea typeface="+mn-ea"/>
              </a:rPr>
              <a:t>要。多道程序</a:t>
            </a:r>
            <a:r>
              <a:rPr lang="zh-CN" sz="2400" dirty="0">
                <a:latin typeface="+mn-lt"/>
                <a:ea typeface="+mn-ea"/>
              </a:rPr>
              <a:t>切换时，由操作系统修改基址寄存器内容。 </a:t>
            </a:r>
          </a:p>
          <a:p>
            <a:pPr indent="457200">
              <a:lnSpc>
                <a:spcPct val="150000"/>
              </a:lnSpc>
              <a:defRPr/>
            </a:pPr>
            <a:r>
              <a:rPr lang="zh-CN" sz="2400">
                <a:latin typeface="+mn-lt"/>
                <a:ea typeface="+mn-ea"/>
              </a:rPr>
              <a:t>实际上</a:t>
            </a:r>
            <a:r>
              <a:rPr lang="zh-CN" sz="2400" dirty="0">
                <a:latin typeface="+mn-lt"/>
                <a:ea typeface="+mn-ea"/>
              </a:rPr>
              <a:t>，上述每个段表和页表的表项中都应设置一</a:t>
            </a:r>
            <a:r>
              <a:rPr lang="zh-CN" sz="2400">
                <a:latin typeface="+mn-lt"/>
                <a:ea typeface="+mn-ea"/>
              </a:rPr>
              <a:t>个有效位。只有</a:t>
            </a:r>
            <a:r>
              <a:rPr lang="zh-CN" sz="2400" dirty="0">
                <a:latin typeface="+mn-lt"/>
                <a:ea typeface="+mn-ea"/>
              </a:rPr>
              <a:t>在有效位为</a:t>
            </a:r>
            <a:r>
              <a:rPr lang="en-US" altLang="zh-CN" sz="2400" dirty="0">
                <a:latin typeface="+mn-lt"/>
                <a:ea typeface="+mn-ea"/>
              </a:rPr>
              <a:t>1</a:t>
            </a:r>
            <a:r>
              <a:rPr lang="zh-CN" sz="2400" dirty="0">
                <a:latin typeface="+mn-lt"/>
                <a:ea typeface="+mn-ea"/>
              </a:rPr>
              <a:t>时才按照上述流程操作，否则</a:t>
            </a:r>
            <a:r>
              <a:rPr lang="zh-CN" sz="2400">
                <a:latin typeface="+mn-lt"/>
                <a:ea typeface="+mn-ea"/>
              </a:rPr>
              <a:t>需中断当前</a:t>
            </a:r>
            <a:r>
              <a:rPr lang="zh-CN" sz="2400" dirty="0">
                <a:latin typeface="+mn-lt"/>
                <a:ea typeface="+mn-ea"/>
              </a:rPr>
              <a:t>操作先进行建表或调页。</a:t>
            </a:r>
            <a:endParaRPr lang="en-US" altLang="zh-CN" sz="2400" dirty="0">
              <a:latin typeface="+mn-lt"/>
              <a:ea typeface="+mn-ea"/>
            </a:endParaRPr>
          </a:p>
          <a:p>
            <a:pPr indent="457200">
              <a:lnSpc>
                <a:spcPct val="150000"/>
              </a:lnSpc>
              <a:defRPr/>
            </a:pPr>
            <a:r>
              <a:rPr lang="zh-CN" sz="2400">
                <a:latin typeface="+mn-lt"/>
                <a:ea typeface="+mn-ea"/>
              </a:rPr>
              <a:t>可以</a:t>
            </a:r>
            <a:r>
              <a:rPr lang="zh-CN" sz="2400" dirty="0">
                <a:latin typeface="+mn-lt"/>
                <a:ea typeface="+mn-ea"/>
              </a:rPr>
              <a:t>看出，段页式虚拟存储器的缺点是在由虚地址向</a:t>
            </a:r>
            <a:r>
              <a:rPr lang="zh-CN" sz="2400">
                <a:latin typeface="+mn-lt"/>
                <a:ea typeface="+mn-ea"/>
              </a:rPr>
              <a:t>主存地址</a:t>
            </a:r>
            <a:r>
              <a:rPr lang="zh-CN" sz="2400" dirty="0">
                <a:latin typeface="+mn-lt"/>
                <a:ea typeface="+mn-ea"/>
              </a:rPr>
              <a:t>的映射过程中需要多次查表，因而实现复杂度较高．</a:t>
            </a:r>
          </a:p>
        </p:txBody>
      </p:sp>
      <p:sp>
        <p:nvSpPr>
          <p:cNvPr id="15565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4232433-4E9C-4571-BD1F-1866BD6F68B0}" type="slidenum">
              <a:rPr lang="en-US" altLang="zh-CN" smtClean="0">
                <a:solidFill>
                  <a:srgbClr val="FF0000"/>
                </a:solidFill>
              </a:rPr>
              <a:pPr eaLnBrk="1" hangingPunct="1"/>
              <a:t>154</a:t>
            </a:fld>
            <a:endParaRPr lang="en-US" altLang="zh-CN" smtClean="0">
              <a:solidFill>
                <a:srgbClr val="FF0000"/>
              </a:solidFill>
            </a:endParaRPr>
          </a:p>
        </p:txBody>
      </p:sp>
      <p:sp>
        <p:nvSpPr>
          <p:cNvPr id="15565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04EDE13-532F-4683-BB00-C1D8FA25CB3F}" type="datetime11">
              <a:rPr lang="zh-CN" altLang="en-US" smtClean="0"/>
              <a:pPr eaLnBrk="1" hangingPunct="1"/>
              <a:t>09:28:52</a:t>
            </a:fld>
            <a:endParaRPr lang="en-US" altLang="zh-CN" smtClean="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620713"/>
            <a:ext cx="5194300" cy="796925"/>
          </a:xfrm>
        </p:spPr>
        <p:txBody>
          <a:bodyPr/>
          <a:lstStyle/>
          <a:p>
            <a:pPr eaLnBrk="1" hangingPunct="1"/>
            <a:r>
              <a:rPr lang="en-US" altLang="zh-CN" smtClean="0"/>
              <a:t>3.7.4 </a:t>
            </a:r>
            <a:r>
              <a:rPr lang="zh-CN" altLang="en-US" smtClean="0"/>
              <a:t>虚存的替换算法</a:t>
            </a:r>
          </a:p>
        </p:txBody>
      </p:sp>
      <p:sp>
        <p:nvSpPr>
          <p:cNvPr id="6" name="矩形 5"/>
          <p:cNvSpPr/>
          <p:nvPr/>
        </p:nvSpPr>
        <p:spPr>
          <a:xfrm>
            <a:off x="500063" y="1844675"/>
            <a:ext cx="8175625" cy="2678113"/>
          </a:xfrm>
          <a:prstGeom prst="rect">
            <a:avLst/>
          </a:prstGeom>
        </p:spPr>
        <p:txBody>
          <a:bodyPr>
            <a:spAutoFit/>
          </a:bodyPr>
          <a:lstStyle/>
          <a:p>
            <a:pPr indent="457200">
              <a:lnSpc>
                <a:spcPct val="150000"/>
              </a:lnSpc>
              <a:defRPr/>
            </a:pPr>
            <a:r>
              <a:rPr lang="zh-CN" altLang="en-US" sz="2800" dirty="0"/>
              <a:t>当从辅存调页至主存而主存已满时，也需要进行主存页面的替换。虚拟存储器的替换算法与</a:t>
            </a:r>
            <a:r>
              <a:rPr lang="en-US" sz="2800" dirty="0" err="1"/>
              <a:t>cache的替换算法类似，有FIFO算法、</a:t>
            </a:r>
            <a:r>
              <a:rPr lang="en-US" sz="2800" err="1"/>
              <a:t>LRU</a:t>
            </a:r>
            <a:r>
              <a:rPr lang="en-US" sz="2800"/>
              <a:t>算法</a:t>
            </a:r>
            <a:r>
              <a:rPr lang="zh-CN" altLang="en-US" sz="2800"/>
              <a:t>（最近最少使用）</a:t>
            </a:r>
            <a:r>
              <a:rPr lang="en-US" sz="2800"/>
              <a:t>、</a:t>
            </a:r>
            <a:r>
              <a:rPr lang="en-US" sz="2800" err="1"/>
              <a:t>LFU</a:t>
            </a:r>
            <a:r>
              <a:rPr lang="en-US" sz="2800"/>
              <a:t>算法</a:t>
            </a:r>
            <a:r>
              <a:rPr lang="zh-CN" altLang="en-US" sz="2800"/>
              <a:t>（最不经常使用）</a:t>
            </a:r>
            <a:r>
              <a:rPr lang="en-US" sz="2800"/>
              <a:t>等</a:t>
            </a:r>
            <a:r>
              <a:rPr lang="en-US" sz="2800" dirty="0"/>
              <a:t>。</a:t>
            </a:r>
            <a:endParaRPr lang="zh-CN" sz="2800" dirty="0">
              <a:latin typeface="+mn-lt"/>
              <a:ea typeface="+mn-ea"/>
            </a:endParaRPr>
          </a:p>
        </p:txBody>
      </p:sp>
      <p:sp>
        <p:nvSpPr>
          <p:cNvPr id="1566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E2EA297-3D3C-484A-B675-B67213F42AFE}" type="slidenum">
              <a:rPr lang="en-US" altLang="zh-CN" smtClean="0">
                <a:solidFill>
                  <a:srgbClr val="FF0000"/>
                </a:solidFill>
              </a:rPr>
              <a:pPr eaLnBrk="1" hangingPunct="1"/>
              <a:t>155</a:t>
            </a:fld>
            <a:endParaRPr lang="en-US" altLang="zh-CN" smtClean="0">
              <a:solidFill>
                <a:srgbClr val="FF0000"/>
              </a:solidFill>
            </a:endParaRPr>
          </a:p>
        </p:txBody>
      </p:sp>
      <p:sp>
        <p:nvSpPr>
          <p:cNvPr id="15667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443B52B-7F4D-4335-AA1C-83067B024481}" type="datetime11">
              <a:rPr lang="zh-CN" altLang="en-US" smtClean="0"/>
              <a:pPr eaLnBrk="1" hangingPunct="1"/>
              <a:t>09:28:52</a:t>
            </a:fld>
            <a:endParaRPr lang="en-US" altLang="zh-CN" smtClean="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457200" y="620713"/>
            <a:ext cx="5194300" cy="796925"/>
          </a:xfrm>
        </p:spPr>
        <p:txBody>
          <a:bodyPr/>
          <a:lstStyle/>
          <a:p>
            <a:pPr eaLnBrk="1" hangingPunct="1"/>
            <a:r>
              <a:rPr lang="en-US" altLang="zh-CN" smtClean="0"/>
              <a:t>3.7.4 </a:t>
            </a:r>
            <a:r>
              <a:rPr lang="zh-CN" altLang="en-US" smtClean="0"/>
              <a:t>虚存的替换算法</a:t>
            </a:r>
          </a:p>
        </p:txBody>
      </p:sp>
      <p:sp>
        <p:nvSpPr>
          <p:cNvPr id="153603" name="矩形 5"/>
          <p:cNvSpPr>
            <a:spLocks noChangeArrowheads="1"/>
          </p:cNvSpPr>
          <p:nvPr/>
        </p:nvSpPr>
        <p:spPr bwMode="auto">
          <a:xfrm>
            <a:off x="428625" y="1571625"/>
            <a:ext cx="792956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defRPr/>
            </a:pPr>
            <a:r>
              <a:rPr lang="zh-CN" altLang="en-US" sz="2800"/>
              <a:t>虚拟存储器的替换算法与</a:t>
            </a:r>
            <a:r>
              <a:rPr lang="en-US" altLang="zh-CN" sz="2800"/>
              <a:t>cache</a:t>
            </a:r>
            <a:r>
              <a:rPr lang="zh-CN" altLang="en-US" sz="2800"/>
              <a:t>的替换算法不同的是： </a:t>
            </a:r>
            <a:endParaRPr lang="zh-CN" sz="2800"/>
          </a:p>
          <a:p>
            <a:pPr>
              <a:defRPr/>
            </a:pPr>
            <a:r>
              <a:rPr lang="zh-CN" altLang="en-US" sz="2800"/>
              <a:t>（</a:t>
            </a:r>
            <a:r>
              <a:rPr lang="en-US" altLang="zh-CN" sz="2800"/>
              <a:t>1</a:t>
            </a:r>
            <a:r>
              <a:rPr lang="zh-CN" altLang="en-US" sz="2800"/>
              <a:t>）</a:t>
            </a:r>
            <a:r>
              <a:rPr lang="en-US" altLang="zh-CN" sz="2800"/>
              <a:t>cache</a:t>
            </a:r>
            <a:r>
              <a:rPr lang="zh-CN" altLang="en-US" sz="2800"/>
              <a:t>的替换全部靠硬件实现，而虚拟存储</a:t>
            </a:r>
            <a:endParaRPr lang="en-US" altLang="zh-CN" sz="2800"/>
          </a:p>
          <a:p>
            <a:pPr>
              <a:defRPr/>
            </a:pPr>
            <a:r>
              <a:rPr lang="en-US" altLang="zh-CN" sz="2800"/>
              <a:t> </a:t>
            </a:r>
            <a:r>
              <a:rPr lang="zh-CN" altLang="en-US" sz="2800"/>
              <a:t> 器的替换有操作系统的支持。</a:t>
            </a:r>
            <a:endParaRPr lang="zh-CN" sz="2800"/>
          </a:p>
          <a:p>
            <a:pPr>
              <a:defRPr/>
            </a:pPr>
            <a:r>
              <a:rPr lang="en-US" altLang="zh-CN" sz="2800"/>
              <a:t> </a:t>
            </a:r>
            <a:r>
              <a:rPr lang="zh-CN" altLang="en-US" sz="2800"/>
              <a:t>（</a:t>
            </a:r>
            <a:r>
              <a:rPr lang="en-US" altLang="zh-CN" sz="2800"/>
              <a:t>2</a:t>
            </a:r>
            <a:r>
              <a:rPr lang="zh-CN" altLang="en-US" sz="2800"/>
              <a:t>）虚存缺页对系统性能的影响比</a:t>
            </a:r>
            <a:r>
              <a:rPr lang="en-US" altLang="zh-CN" sz="2800"/>
              <a:t>cache</a:t>
            </a:r>
            <a:r>
              <a:rPr lang="zh-CN" altLang="en-US" sz="2800"/>
              <a:t>未命中</a:t>
            </a:r>
            <a:endParaRPr lang="en-US" altLang="zh-CN" sz="2800"/>
          </a:p>
          <a:p>
            <a:pPr>
              <a:defRPr/>
            </a:pPr>
            <a:r>
              <a:rPr lang="en-US" altLang="zh-CN" sz="2800"/>
              <a:t>   </a:t>
            </a:r>
            <a:r>
              <a:rPr lang="zh-CN" altLang="en-US" sz="2800"/>
              <a:t>要大得多，因为调页需要访问辅存，并且要进</a:t>
            </a:r>
            <a:endParaRPr lang="en-US" altLang="zh-CN" sz="2800"/>
          </a:p>
          <a:p>
            <a:pPr>
              <a:defRPr/>
            </a:pPr>
            <a:r>
              <a:rPr lang="en-US" altLang="zh-CN" sz="2800"/>
              <a:t>   </a:t>
            </a:r>
            <a:r>
              <a:rPr lang="zh-CN" altLang="en-US" sz="2800"/>
              <a:t>行任务切换。</a:t>
            </a:r>
            <a:endParaRPr lang="zh-CN" sz="2800"/>
          </a:p>
          <a:p>
            <a:pPr>
              <a:defRPr/>
            </a:pPr>
            <a:r>
              <a:rPr lang="zh-CN" altLang="en-US" sz="2800"/>
              <a:t>（</a:t>
            </a:r>
            <a:r>
              <a:rPr lang="en-US" altLang="zh-CN" sz="2800"/>
              <a:t>3</a:t>
            </a:r>
            <a:r>
              <a:rPr lang="zh-CN" altLang="en-US" sz="2800"/>
              <a:t>）虚存页面替换的选择余地很大，属于一个进</a:t>
            </a:r>
            <a:endParaRPr lang="en-US" altLang="zh-CN" sz="2800"/>
          </a:p>
          <a:p>
            <a:pPr>
              <a:defRPr/>
            </a:pPr>
            <a:r>
              <a:rPr lang="en-US" altLang="zh-CN" sz="2800"/>
              <a:t>   </a:t>
            </a:r>
            <a:r>
              <a:rPr lang="zh-CN" altLang="en-US" sz="2800"/>
              <a:t>程的页面都可替换。</a:t>
            </a:r>
            <a:endParaRPr lang="zh-CN" sz="2800"/>
          </a:p>
        </p:txBody>
      </p:sp>
      <p:sp>
        <p:nvSpPr>
          <p:cNvPr id="15770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F025467-0D32-45F3-9510-C96B2684716A}" type="slidenum">
              <a:rPr lang="en-US" altLang="zh-CN" smtClean="0">
                <a:solidFill>
                  <a:srgbClr val="FF0000"/>
                </a:solidFill>
              </a:rPr>
              <a:pPr eaLnBrk="1" hangingPunct="1"/>
              <a:t>156</a:t>
            </a:fld>
            <a:endParaRPr lang="en-US" altLang="zh-CN" smtClean="0">
              <a:solidFill>
                <a:srgbClr val="FF0000"/>
              </a:solidFill>
            </a:endParaRPr>
          </a:p>
        </p:txBody>
      </p:sp>
      <p:sp>
        <p:nvSpPr>
          <p:cNvPr id="15770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BBCE9D9-7AF5-455B-8F3D-918C6441D052}" type="datetime11">
              <a:rPr lang="zh-CN" altLang="en-US" smtClean="0"/>
              <a:pPr eaLnBrk="1" hangingPunct="1"/>
              <a:t>09:28:53</a:t>
            </a:fld>
            <a:endParaRPr lang="en-US" altLang="zh-CN"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428625" y="333375"/>
            <a:ext cx="5267325" cy="868363"/>
          </a:xfrm>
        </p:spPr>
        <p:txBody>
          <a:bodyPr/>
          <a:lstStyle/>
          <a:p>
            <a:pPr eaLnBrk="1" hangingPunct="1"/>
            <a:r>
              <a:rPr lang="en-US" altLang="zh-CN" smtClean="0"/>
              <a:t>3.7.4 </a:t>
            </a:r>
            <a:r>
              <a:rPr lang="zh-CN" altLang="en-US" smtClean="0"/>
              <a:t>虚存的替换算法</a:t>
            </a:r>
          </a:p>
        </p:txBody>
      </p:sp>
      <p:sp>
        <p:nvSpPr>
          <p:cNvPr id="154627" name="矩形 5"/>
          <p:cNvSpPr>
            <a:spLocks noChangeArrowheads="1"/>
          </p:cNvSpPr>
          <p:nvPr/>
        </p:nvSpPr>
        <p:spPr bwMode="auto">
          <a:xfrm>
            <a:off x="539750" y="1547813"/>
            <a:ext cx="79295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defRPr/>
            </a:pPr>
            <a:r>
              <a:rPr lang="zh-CN" altLang="zh-CN" sz="2400">
                <a:latin typeface="+mn-ea"/>
                <a:ea typeface="+mn-ea"/>
              </a:rPr>
              <a:t>[</a:t>
            </a:r>
            <a:r>
              <a:rPr lang="zh-CN" sz="2400">
                <a:latin typeface="+mn-ea"/>
                <a:ea typeface="+mn-ea"/>
              </a:rPr>
              <a:t>例</a:t>
            </a:r>
            <a:r>
              <a:rPr lang="en-US" altLang="zh-CN" sz="2400">
                <a:latin typeface="+mn-ea"/>
                <a:ea typeface="+mn-ea"/>
              </a:rPr>
              <a:t>3.11</a:t>
            </a:r>
            <a:r>
              <a:rPr lang="zh-CN" altLang="zh-CN" sz="2400">
                <a:latin typeface="+mn-ea"/>
                <a:ea typeface="+mn-ea"/>
              </a:rPr>
              <a:t>] </a:t>
            </a:r>
            <a:r>
              <a:rPr lang="zh-CN" sz="2400">
                <a:latin typeface="+mn-ea"/>
                <a:ea typeface="+mn-ea"/>
              </a:rPr>
              <a:t>假设主存只允许存放</a:t>
            </a:r>
            <a:r>
              <a:rPr lang="en-US" altLang="zh-CN" sz="2400">
                <a:latin typeface="+mn-ea"/>
                <a:ea typeface="+mn-ea"/>
              </a:rPr>
              <a:t>a</a:t>
            </a:r>
            <a:r>
              <a:rPr lang="en-US" sz="2400">
                <a:latin typeface="+mn-ea"/>
                <a:ea typeface="+mn-ea"/>
              </a:rPr>
              <a:t>、</a:t>
            </a:r>
            <a:r>
              <a:rPr lang="en-US" altLang="zh-CN" sz="2400">
                <a:latin typeface="+mn-ea"/>
                <a:ea typeface="+mn-ea"/>
              </a:rPr>
              <a:t>b</a:t>
            </a:r>
            <a:r>
              <a:rPr lang="en-US" sz="2400">
                <a:latin typeface="+mn-ea"/>
                <a:ea typeface="+mn-ea"/>
              </a:rPr>
              <a:t>、</a:t>
            </a:r>
            <a:r>
              <a:rPr lang="en-US" altLang="zh-CN" sz="2400">
                <a:latin typeface="+mn-ea"/>
                <a:ea typeface="+mn-ea"/>
              </a:rPr>
              <a:t>c</a:t>
            </a:r>
            <a:r>
              <a:rPr lang="zh-CN" sz="2400">
                <a:latin typeface="+mn-ea"/>
                <a:ea typeface="+mn-ea"/>
              </a:rPr>
              <a:t>三个页面，逻辑上构成</a:t>
            </a:r>
            <a:r>
              <a:rPr lang="en-US" altLang="zh-CN" sz="2400">
                <a:latin typeface="+mn-ea"/>
                <a:ea typeface="+mn-ea"/>
              </a:rPr>
              <a:t>a</a:t>
            </a:r>
            <a:r>
              <a:rPr lang="zh-CN" sz="2400">
                <a:latin typeface="+mn-ea"/>
                <a:ea typeface="+mn-ea"/>
              </a:rPr>
              <a:t>进</a:t>
            </a:r>
            <a:r>
              <a:rPr lang="en-US" altLang="zh-CN" sz="2400">
                <a:latin typeface="+mn-ea"/>
                <a:ea typeface="+mn-ea"/>
              </a:rPr>
              <a:t>c</a:t>
            </a:r>
            <a:r>
              <a:rPr lang="zh-CN" sz="2400">
                <a:latin typeface="+mn-ea"/>
                <a:ea typeface="+mn-ea"/>
              </a:rPr>
              <a:t>出的</a:t>
            </a:r>
            <a:r>
              <a:rPr lang="en-US" altLang="zh-CN" sz="2400">
                <a:latin typeface="+mn-ea"/>
                <a:ea typeface="+mn-ea"/>
              </a:rPr>
              <a:t>FIFO</a:t>
            </a:r>
            <a:r>
              <a:rPr lang="zh-CN" sz="2400">
                <a:latin typeface="+mn-ea"/>
                <a:ea typeface="+mn-ea"/>
              </a:rPr>
              <a:t>队列。某次操作中进程访存的序列是</a:t>
            </a:r>
            <a:r>
              <a:rPr lang="en-US" altLang="zh-CN" sz="2400">
                <a:latin typeface="+mn-ea"/>
                <a:ea typeface="+mn-ea"/>
              </a:rPr>
              <a:t>0,1,2,4,2,3,0,2,1,3,2</a:t>
            </a:r>
            <a:r>
              <a:rPr lang="zh-CN" sz="2400">
                <a:latin typeface="+mn-ea"/>
                <a:ea typeface="+mn-ea"/>
              </a:rPr>
              <a:t>（虚页号）。若分别采用</a:t>
            </a:r>
            <a:r>
              <a:rPr lang="en-US" altLang="zh-CN" sz="2400">
                <a:latin typeface="+mn-ea"/>
                <a:ea typeface="+mn-ea"/>
              </a:rPr>
              <a:t>FIFO</a:t>
            </a:r>
            <a:r>
              <a:rPr lang="zh-CN" sz="2400">
                <a:latin typeface="+mn-ea"/>
                <a:ea typeface="+mn-ea"/>
              </a:rPr>
              <a:t>算法、</a:t>
            </a:r>
            <a:r>
              <a:rPr lang="en-US" altLang="zh-CN" sz="2400">
                <a:latin typeface="+mn-ea"/>
                <a:ea typeface="+mn-ea"/>
              </a:rPr>
              <a:t>FIFO+LRU</a:t>
            </a:r>
            <a:r>
              <a:rPr lang="zh-CN" sz="2400">
                <a:latin typeface="+mn-ea"/>
                <a:ea typeface="+mn-ea"/>
              </a:rPr>
              <a:t>算法，请用列表法分别求两种替换策略情况下主存的命中率</a:t>
            </a:r>
            <a:r>
              <a:rPr lang="zh-CN" altLang="en-US" sz="2400">
                <a:latin typeface="+mn-ea"/>
                <a:ea typeface="+mn-ea"/>
              </a:rPr>
              <a:t>。</a:t>
            </a:r>
            <a:endParaRPr lang="en-US" altLang="zh-CN" sz="2400">
              <a:latin typeface="+mn-ea"/>
              <a:ea typeface="+mn-ea"/>
            </a:endParaRPr>
          </a:p>
        </p:txBody>
      </p:sp>
      <p:sp>
        <p:nvSpPr>
          <p:cNvPr id="15872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562B39A-79FB-4163-81CD-1C6836CEBADA}" type="slidenum">
              <a:rPr lang="en-US" altLang="zh-CN" smtClean="0">
                <a:solidFill>
                  <a:srgbClr val="FF0000"/>
                </a:solidFill>
              </a:rPr>
              <a:pPr eaLnBrk="1" hangingPunct="1"/>
              <a:t>157</a:t>
            </a:fld>
            <a:endParaRPr lang="en-US" altLang="zh-CN" smtClean="0">
              <a:solidFill>
                <a:srgbClr val="FF0000"/>
              </a:solidFill>
            </a:endParaRPr>
          </a:p>
        </p:txBody>
      </p:sp>
      <p:sp>
        <p:nvSpPr>
          <p:cNvPr id="15872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35D41BC-E268-43C4-B36D-9D1F1568CFC2}" type="datetime11">
              <a:rPr lang="zh-CN" altLang="en-US" smtClean="0"/>
              <a:pPr eaLnBrk="1" hangingPunct="1"/>
              <a:t>09:28:53</a:t>
            </a:fld>
            <a:endParaRPr lang="en-US" altLang="zh-CN" smtClean="0"/>
          </a:p>
        </p:txBody>
      </p:sp>
      <p:pic>
        <p:nvPicPr>
          <p:cNvPr id="1587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824288"/>
            <a:ext cx="5770563"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620713"/>
            <a:ext cx="5194300" cy="796925"/>
          </a:xfrm>
        </p:spPr>
        <p:txBody>
          <a:bodyPr/>
          <a:lstStyle/>
          <a:p>
            <a:pPr eaLnBrk="1" hangingPunct="1"/>
            <a:r>
              <a:rPr lang="en-US" altLang="zh-CN" smtClean="0"/>
              <a:t>3.7.5 </a:t>
            </a:r>
            <a:r>
              <a:rPr lang="zh-CN" altLang="en-US" smtClean="0"/>
              <a:t>存储管理部件</a:t>
            </a:r>
          </a:p>
        </p:txBody>
      </p:sp>
      <p:sp>
        <p:nvSpPr>
          <p:cNvPr id="153603" name="矩形 5"/>
          <p:cNvSpPr>
            <a:spLocks noChangeArrowheads="1"/>
          </p:cNvSpPr>
          <p:nvPr/>
        </p:nvSpPr>
        <p:spPr bwMode="auto">
          <a:xfrm>
            <a:off x="428625" y="1571625"/>
            <a:ext cx="7929563"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defRPr/>
            </a:pPr>
            <a:r>
              <a:rPr lang="zh-CN" altLang="en-US" sz="2400"/>
              <a:t>存储管理部件（</a:t>
            </a:r>
            <a:r>
              <a:rPr lang="en-US" altLang="zh-CN" sz="2400"/>
              <a:t>MMU</a:t>
            </a:r>
            <a:r>
              <a:rPr lang="zh-CN" altLang="en-US" sz="2400"/>
              <a:t>）是系统中进行虚实地址转换的核心部件。</a:t>
            </a:r>
            <a:r>
              <a:rPr lang="zh-CN" altLang="en-US" sz="2400" b="1">
                <a:solidFill>
                  <a:srgbClr val="FF0000"/>
                </a:solidFill>
              </a:rPr>
              <a:t>主要功能</a:t>
            </a:r>
            <a:r>
              <a:rPr lang="zh-CN" altLang="en-US" sz="2400"/>
              <a:t>有：</a:t>
            </a:r>
            <a:endParaRPr lang="en-US" altLang="zh-CN" sz="2400"/>
          </a:p>
          <a:p>
            <a:pPr marL="342900" indent="-342900">
              <a:buFont typeface="Wingdings" pitchFamily="2" charset="2"/>
              <a:buChar char="n"/>
              <a:defRPr/>
            </a:pPr>
            <a:r>
              <a:rPr lang="zh-CN" altLang="en-US" sz="2400"/>
              <a:t>在</a:t>
            </a:r>
            <a:r>
              <a:rPr lang="en-US" altLang="zh-CN" sz="2400"/>
              <a:t>TLB</a:t>
            </a:r>
            <a:r>
              <a:rPr lang="zh-CN" altLang="en-US" sz="2400"/>
              <a:t>的协助下完成虚实地址转换</a:t>
            </a:r>
            <a:endParaRPr lang="en-US" altLang="zh-CN" sz="2400"/>
          </a:p>
          <a:p>
            <a:pPr marL="342900" indent="-342900">
              <a:buFont typeface="Wingdings" pitchFamily="2" charset="2"/>
              <a:buChar char="n"/>
              <a:defRPr/>
            </a:pPr>
            <a:r>
              <a:rPr lang="zh-CN" altLang="en-US" sz="2400"/>
              <a:t>维护</a:t>
            </a:r>
            <a:r>
              <a:rPr lang="en-US" altLang="zh-CN" sz="2400"/>
              <a:t>TLB</a:t>
            </a:r>
            <a:r>
              <a:rPr lang="zh-CN" altLang="en-US" sz="2400"/>
              <a:t>的控制机制</a:t>
            </a:r>
            <a:endParaRPr lang="en-US" altLang="zh-CN" sz="2400"/>
          </a:p>
          <a:p>
            <a:pPr marL="342900" indent="-342900">
              <a:buFont typeface="Wingdings" pitchFamily="2" charset="2"/>
              <a:buChar char="n"/>
              <a:defRPr/>
            </a:pPr>
            <a:r>
              <a:rPr lang="zh-CN" altLang="en-US" sz="2400"/>
              <a:t>负责存储保护</a:t>
            </a:r>
            <a:endParaRPr lang="en-US" altLang="zh-CN" sz="2400"/>
          </a:p>
          <a:p>
            <a:pPr marL="342900" indent="-342900">
              <a:buFont typeface="Wingdings" pitchFamily="2" charset="2"/>
              <a:buChar char="n"/>
              <a:defRPr/>
            </a:pPr>
            <a:r>
              <a:rPr lang="zh-CN" altLang="en-US" sz="2400"/>
              <a:t>在</a:t>
            </a:r>
            <a:r>
              <a:rPr lang="en-US" altLang="zh-CN" sz="2400"/>
              <a:t>TLB</a:t>
            </a:r>
            <a:r>
              <a:rPr lang="zh-CN" altLang="en-US" sz="2400"/>
              <a:t>失效或非法访问时向处理机发起中断</a:t>
            </a:r>
            <a:endParaRPr lang="en-US" altLang="zh-CN" sz="2400"/>
          </a:p>
          <a:p>
            <a:pPr marL="342900" indent="-342900">
              <a:buFont typeface="Wingdings" pitchFamily="2" charset="2"/>
              <a:buChar char="n"/>
              <a:defRPr/>
            </a:pPr>
            <a:r>
              <a:rPr lang="zh-CN" altLang="en-US" sz="2400"/>
              <a:t>维护一个</a:t>
            </a:r>
            <a:r>
              <a:rPr lang="en-US" altLang="zh-CN" sz="2400"/>
              <a:t>TLB</a:t>
            </a:r>
            <a:r>
              <a:rPr lang="zh-CN" altLang="en-US" sz="2400"/>
              <a:t>失效后的再填充机制</a:t>
            </a:r>
            <a:endParaRPr lang="en-US" altLang="zh-CN" sz="2400"/>
          </a:p>
          <a:p>
            <a:pPr indent="457200">
              <a:defRPr/>
            </a:pPr>
            <a:r>
              <a:rPr lang="en-US" altLang="zh-CN" sz="2400" b="1">
                <a:solidFill>
                  <a:srgbClr val="FF0000"/>
                </a:solidFill>
              </a:rPr>
              <a:t>MMU</a:t>
            </a:r>
            <a:r>
              <a:rPr lang="zh-CN" altLang="en-US" sz="2400" b="1">
                <a:solidFill>
                  <a:srgbClr val="FF0000"/>
                </a:solidFill>
              </a:rPr>
              <a:t>的工作流程</a:t>
            </a:r>
            <a:r>
              <a:rPr lang="zh-CN" altLang="en-US" sz="2400"/>
              <a:t>大致如下：</a:t>
            </a:r>
            <a:endParaRPr lang="en-US" altLang="zh-CN" sz="2400"/>
          </a:p>
          <a:p>
            <a:pPr indent="457200">
              <a:defRPr/>
            </a:pPr>
            <a:r>
              <a:rPr lang="en-US" altLang="zh-CN" sz="2400"/>
              <a:t>CPU</a:t>
            </a:r>
            <a:r>
              <a:rPr lang="zh-CN" altLang="en-US" sz="2400"/>
              <a:t>发出访存的虚拟地址后，</a:t>
            </a:r>
            <a:r>
              <a:rPr lang="en-US" altLang="zh-CN" sz="2400"/>
              <a:t>MMU</a:t>
            </a:r>
            <a:r>
              <a:rPr lang="zh-CN" altLang="en-US" sz="2400"/>
              <a:t>通过页表查找机制访问主存页表，或的映射关系；如果主存命中，</a:t>
            </a:r>
            <a:r>
              <a:rPr lang="en-US" altLang="zh-CN" sz="2400"/>
              <a:t>MMU</a:t>
            </a:r>
            <a:r>
              <a:rPr lang="zh-CN" altLang="en-US" sz="2400"/>
              <a:t>将虚页号变换为物理页号，产生物理地址访存；如果主存缺页，</a:t>
            </a:r>
            <a:r>
              <a:rPr lang="en-US" altLang="zh-CN" sz="2400"/>
              <a:t>CPU</a:t>
            </a:r>
            <a:r>
              <a:rPr lang="zh-CN" altLang="en-US" sz="2400"/>
              <a:t>将转到操作系统的页面失效程序入口，由操作系统进行调页操作。</a:t>
            </a:r>
            <a:endParaRPr lang="zh-CN" sz="2400"/>
          </a:p>
        </p:txBody>
      </p:sp>
      <p:sp>
        <p:nvSpPr>
          <p:cNvPr id="15974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14A45A8-32AD-4CB5-BE49-A859FFAD7772}" type="slidenum">
              <a:rPr lang="en-US" altLang="zh-CN" smtClean="0">
                <a:solidFill>
                  <a:srgbClr val="FF0000"/>
                </a:solidFill>
              </a:rPr>
              <a:pPr eaLnBrk="1" hangingPunct="1"/>
              <a:t>158</a:t>
            </a:fld>
            <a:endParaRPr lang="en-US" altLang="zh-CN" smtClean="0">
              <a:solidFill>
                <a:srgbClr val="FF0000"/>
              </a:solidFill>
            </a:endParaRPr>
          </a:p>
        </p:txBody>
      </p:sp>
      <p:sp>
        <p:nvSpPr>
          <p:cNvPr id="15974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48C2DC-5EC9-48F6-90C6-B1ABA3A62225}" type="datetime11">
              <a:rPr lang="zh-CN" altLang="en-US" smtClean="0"/>
              <a:pPr eaLnBrk="1" hangingPunct="1"/>
              <a:t>09:28:53</a:t>
            </a:fld>
            <a:endParaRPr lang="en-US" altLang="zh-CN"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85512F-7F6A-4DDC-B219-F70733CA39CA}" type="slidenum">
              <a:rPr lang="en-US" altLang="zh-CN" smtClean="0"/>
              <a:pPr eaLnBrk="1" hangingPunct="1"/>
              <a:t>159</a:t>
            </a:fld>
            <a:endParaRPr lang="en-US" altLang="zh-CN" smtClean="0"/>
          </a:p>
        </p:txBody>
      </p:sp>
      <p:sp>
        <p:nvSpPr>
          <p:cNvPr id="160771" name="Rectangle 2"/>
          <p:cNvSpPr>
            <a:spLocks noGrp="1" noChangeArrowheads="1"/>
          </p:cNvSpPr>
          <p:nvPr>
            <p:ph type="title"/>
          </p:nvPr>
        </p:nvSpPr>
        <p:spPr/>
        <p:txBody>
          <a:bodyPr/>
          <a:lstStyle/>
          <a:p>
            <a:pPr eaLnBrk="1" hangingPunct="1"/>
            <a:r>
              <a:rPr lang="en-US" altLang="zh-CN" smtClean="0"/>
              <a:t>3.8 </a:t>
            </a:r>
            <a:r>
              <a:rPr lang="zh-CN" altLang="en-US" smtClean="0"/>
              <a:t>奔腾系列机的虚存组织</a:t>
            </a:r>
          </a:p>
        </p:txBody>
      </p:sp>
      <p:sp>
        <p:nvSpPr>
          <p:cNvPr id="6" name="矩形 5"/>
          <p:cNvSpPr/>
          <p:nvPr/>
        </p:nvSpPr>
        <p:spPr>
          <a:xfrm>
            <a:off x="428625" y="1571625"/>
            <a:ext cx="7929563" cy="1984375"/>
          </a:xfrm>
          <a:prstGeom prst="rect">
            <a:avLst/>
          </a:prstGeom>
        </p:spPr>
        <p:txBody>
          <a:bodyPr>
            <a:spAutoFit/>
          </a:bodyPr>
          <a:lstStyle/>
          <a:p>
            <a:pPr>
              <a:defRPr/>
            </a:pPr>
            <a:r>
              <a:rPr lang="zh-CN" altLang="en-US" sz="3200" b="1" dirty="0">
                <a:solidFill>
                  <a:schemeClr val="tx2"/>
                </a:solidFill>
                <a:latin typeface="+mj-lt"/>
                <a:ea typeface="+mj-ea"/>
                <a:cs typeface="+mj-cs"/>
              </a:rPr>
              <a:t>3.8.1 存储器模型</a:t>
            </a:r>
            <a:br>
              <a:rPr lang="zh-CN" altLang="en-US" sz="3200" b="1" dirty="0">
                <a:solidFill>
                  <a:schemeClr val="tx2"/>
                </a:solidFill>
                <a:latin typeface="+mj-lt"/>
                <a:ea typeface="+mj-ea"/>
                <a:cs typeface="+mj-cs"/>
              </a:rPr>
            </a:br>
            <a:r>
              <a:rPr lang="zh-CN" altLang="en-US" sz="3200" b="1" dirty="0">
                <a:solidFill>
                  <a:schemeClr val="tx2"/>
                </a:solidFill>
                <a:latin typeface="+mj-lt"/>
                <a:ea typeface="+mj-ea"/>
                <a:cs typeface="+mj-cs"/>
              </a:rPr>
              <a:t>3.8.2 虚地址模式</a:t>
            </a:r>
            <a:br>
              <a:rPr lang="zh-CN" altLang="en-US" sz="3200" b="1" dirty="0">
                <a:solidFill>
                  <a:schemeClr val="tx2"/>
                </a:solidFill>
                <a:latin typeface="+mj-lt"/>
                <a:ea typeface="+mj-ea"/>
                <a:cs typeface="+mj-cs"/>
              </a:rPr>
            </a:br>
            <a:r>
              <a:rPr lang="zh-CN" altLang="en-US" sz="3200" b="1" dirty="0">
                <a:solidFill>
                  <a:schemeClr val="tx2"/>
                </a:solidFill>
                <a:latin typeface="+mj-lt"/>
                <a:ea typeface="+mj-ea"/>
                <a:cs typeface="+mj-cs"/>
              </a:rPr>
              <a:t>3.8.3 分页模式下的地址转换</a:t>
            </a:r>
            <a:r>
              <a:rPr lang="zh-CN" sz="2800" b="1" dirty="0"/>
              <a:t/>
            </a:r>
            <a:br>
              <a:rPr lang="zh-CN" sz="2800" b="1" dirty="0"/>
            </a:br>
            <a:endParaRPr lang="zh-CN"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371475" y="3141663"/>
            <a:ext cx="8302625" cy="2806700"/>
          </a:xfrm>
        </p:spPr>
        <p:txBody>
          <a:bodyPr/>
          <a:lstStyle/>
          <a:p>
            <a:pPr marL="0" indent="342900" eaLnBrk="1" hangingPunct="1">
              <a:lnSpc>
                <a:spcPct val="90000"/>
              </a:lnSpc>
              <a:buFontTx/>
              <a:buNone/>
            </a:pPr>
            <a:r>
              <a:rPr lang="zh-CN" altLang="en-US" sz="2400" smtClean="0">
                <a:latin typeface="Times New Roman" pitchFamily="18" charset="0"/>
              </a:rPr>
              <a:t>例如，</a:t>
            </a:r>
            <a:r>
              <a:rPr lang="en-US" altLang="zh-CN" sz="2400" smtClean="0">
                <a:latin typeface="Times New Roman" pitchFamily="18" charset="0"/>
              </a:rPr>
              <a:t>IBM 370</a:t>
            </a:r>
            <a:r>
              <a:rPr lang="zh-CN" altLang="en-US" sz="2400" smtClean="0">
                <a:latin typeface="Times New Roman" pitchFamily="18" charset="0"/>
              </a:rPr>
              <a:t>机是字长为</a:t>
            </a:r>
            <a:r>
              <a:rPr lang="en-US" altLang="zh-CN" sz="2400" smtClean="0">
                <a:latin typeface="Times New Roman" pitchFamily="18" charset="0"/>
              </a:rPr>
              <a:t>32</a:t>
            </a:r>
            <a:r>
              <a:rPr lang="zh-CN" altLang="en-US" sz="2400" smtClean="0">
                <a:latin typeface="Times New Roman" pitchFamily="18" charset="0"/>
              </a:rPr>
              <a:t>位的计算机，主存按字节编址，每一个存储字包含</a:t>
            </a:r>
            <a:r>
              <a:rPr lang="en-US" altLang="zh-CN" sz="2400" smtClean="0">
                <a:latin typeface="Times New Roman" pitchFamily="18" charset="0"/>
              </a:rPr>
              <a:t>4</a:t>
            </a:r>
            <a:r>
              <a:rPr lang="zh-CN" altLang="en-US" sz="2400" smtClean="0">
                <a:latin typeface="Times New Roman" pitchFamily="18" charset="0"/>
              </a:rPr>
              <a:t>个单独编址的存储字节，字地址即是该字高位字节的地址，其</a:t>
            </a:r>
            <a:r>
              <a:rPr lang="zh-CN" altLang="en-US" sz="2400" b="1" smtClean="0">
                <a:solidFill>
                  <a:srgbClr val="FF3300"/>
                </a:solidFill>
                <a:latin typeface="Times New Roman" pitchFamily="18" charset="0"/>
              </a:rPr>
              <a:t>字地址总是等于</a:t>
            </a:r>
            <a:r>
              <a:rPr lang="en-US" altLang="zh-CN" sz="2400" b="1" smtClean="0">
                <a:solidFill>
                  <a:srgbClr val="FF3300"/>
                </a:solidFill>
                <a:latin typeface="Times New Roman" pitchFamily="18" charset="0"/>
              </a:rPr>
              <a:t>4</a:t>
            </a:r>
            <a:r>
              <a:rPr lang="zh-CN" altLang="en-US" sz="2400" b="1" smtClean="0">
                <a:solidFill>
                  <a:srgbClr val="FF3300"/>
                </a:solidFill>
                <a:latin typeface="Times New Roman" pitchFamily="18" charset="0"/>
              </a:rPr>
              <a:t>的整数倍</a:t>
            </a:r>
            <a:r>
              <a:rPr lang="zh-CN" altLang="en-US" sz="2400" smtClean="0">
                <a:latin typeface="Times New Roman" pitchFamily="18" charset="0"/>
              </a:rPr>
              <a:t>，正好用地址码的最末两位来区分同一个字的四个字节。</a:t>
            </a:r>
            <a:r>
              <a:rPr lang="en-US" altLang="zh-CN" sz="2400" smtClean="0">
                <a:latin typeface="Times New Roman" pitchFamily="18" charset="0"/>
              </a:rPr>
              <a:t>PDP-11</a:t>
            </a:r>
            <a:r>
              <a:rPr lang="zh-CN" altLang="en-US" sz="2400" smtClean="0">
                <a:latin typeface="Times New Roman" pitchFamily="18" charset="0"/>
              </a:rPr>
              <a:t>机是字长为</a:t>
            </a:r>
            <a:r>
              <a:rPr lang="en-US" altLang="zh-CN" sz="2400" smtClean="0">
                <a:latin typeface="Times New Roman" pitchFamily="18" charset="0"/>
              </a:rPr>
              <a:t>16</a:t>
            </a:r>
            <a:r>
              <a:rPr lang="zh-CN" altLang="en-US" sz="2400" smtClean="0">
                <a:latin typeface="Times New Roman" pitchFamily="18" charset="0"/>
              </a:rPr>
              <a:t>位的计算机，主存也按字节编址，每一个存储字包含</a:t>
            </a:r>
            <a:r>
              <a:rPr lang="en-US" altLang="zh-CN" sz="2400" smtClean="0">
                <a:latin typeface="Times New Roman" pitchFamily="18" charset="0"/>
              </a:rPr>
              <a:t>2</a:t>
            </a:r>
            <a:r>
              <a:rPr lang="zh-CN" altLang="en-US" sz="2400" smtClean="0">
                <a:latin typeface="Times New Roman" pitchFamily="18" charset="0"/>
              </a:rPr>
              <a:t>个单独编址的存储字节，它的</a:t>
            </a:r>
            <a:r>
              <a:rPr lang="zh-CN" altLang="en-US" sz="2400" b="1" smtClean="0">
                <a:solidFill>
                  <a:srgbClr val="FF3300"/>
                </a:solidFill>
                <a:latin typeface="Times New Roman" pitchFamily="18" charset="0"/>
              </a:rPr>
              <a:t>字地址总是</a:t>
            </a:r>
            <a:r>
              <a:rPr lang="en-US" altLang="zh-CN" sz="2400" b="1" smtClean="0">
                <a:solidFill>
                  <a:srgbClr val="FF3300"/>
                </a:solidFill>
                <a:latin typeface="Times New Roman" pitchFamily="18" charset="0"/>
              </a:rPr>
              <a:t>2</a:t>
            </a:r>
            <a:r>
              <a:rPr lang="zh-CN" altLang="en-US" sz="2400" b="1" smtClean="0">
                <a:solidFill>
                  <a:srgbClr val="FF3300"/>
                </a:solidFill>
                <a:latin typeface="Times New Roman" pitchFamily="18" charset="0"/>
              </a:rPr>
              <a:t>的整数倍</a:t>
            </a:r>
            <a:r>
              <a:rPr lang="zh-CN" altLang="en-US" sz="2400" smtClean="0">
                <a:latin typeface="Times New Roman" pitchFamily="18" charset="0"/>
              </a:rPr>
              <a:t>，但却是用低位字节地址作为字地址，并用地址码的最末</a:t>
            </a:r>
            <a:r>
              <a:rPr lang="en-US" altLang="zh-CN" sz="2400" smtClean="0">
                <a:latin typeface="Times New Roman" pitchFamily="18" charset="0"/>
              </a:rPr>
              <a:t>1</a:t>
            </a:r>
            <a:r>
              <a:rPr lang="zh-CN" altLang="en-US" sz="2400" smtClean="0">
                <a:latin typeface="Times New Roman" pitchFamily="18" charset="0"/>
              </a:rPr>
              <a:t>位来区分同一个字的两个字节。 </a:t>
            </a:r>
          </a:p>
        </p:txBody>
      </p:sp>
      <p:grpSp>
        <p:nvGrpSpPr>
          <p:cNvPr id="18435" name="Group 3"/>
          <p:cNvGrpSpPr>
            <a:grpSpLocks/>
          </p:cNvGrpSpPr>
          <p:nvPr/>
        </p:nvGrpSpPr>
        <p:grpSpPr bwMode="auto">
          <a:xfrm>
            <a:off x="611188" y="476250"/>
            <a:ext cx="7242693" cy="2330450"/>
            <a:chOff x="345" y="708"/>
            <a:chExt cx="5052" cy="1504"/>
          </a:xfrm>
        </p:grpSpPr>
        <p:sp>
          <p:nvSpPr>
            <p:cNvPr id="18438" name="Rectangle 4"/>
            <p:cNvSpPr>
              <a:spLocks noChangeArrowheads="1"/>
            </p:cNvSpPr>
            <p:nvPr/>
          </p:nvSpPr>
          <p:spPr bwMode="auto">
            <a:xfrm>
              <a:off x="582" y="1447"/>
              <a:ext cx="2679" cy="7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Line 5"/>
            <p:cNvSpPr>
              <a:spLocks noChangeShapeType="1"/>
            </p:cNvSpPr>
            <p:nvPr/>
          </p:nvSpPr>
          <p:spPr bwMode="auto">
            <a:xfrm>
              <a:off x="1921" y="1447"/>
              <a:ext cx="0" cy="7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6"/>
            <p:cNvSpPr>
              <a:spLocks noChangeShapeType="1"/>
            </p:cNvSpPr>
            <p:nvPr/>
          </p:nvSpPr>
          <p:spPr bwMode="auto">
            <a:xfrm>
              <a:off x="582" y="1698"/>
              <a:ext cx="26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7"/>
            <p:cNvSpPr>
              <a:spLocks noChangeShapeType="1"/>
            </p:cNvSpPr>
            <p:nvPr/>
          </p:nvSpPr>
          <p:spPr bwMode="auto">
            <a:xfrm>
              <a:off x="582" y="1951"/>
              <a:ext cx="267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Line 8"/>
            <p:cNvSpPr>
              <a:spLocks noChangeShapeType="1"/>
            </p:cNvSpPr>
            <p:nvPr/>
          </p:nvSpPr>
          <p:spPr bwMode="auto">
            <a:xfrm>
              <a:off x="2591" y="1447"/>
              <a:ext cx="0" cy="7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Line 9"/>
            <p:cNvSpPr>
              <a:spLocks noChangeShapeType="1"/>
            </p:cNvSpPr>
            <p:nvPr/>
          </p:nvSpPr>
          <p:spPr bwMode="auto">
            <a:xfrm>
              <a:off x="1252" y="1447"/>
              <a:ext cx="0" cy="7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Rectangle 10"/>
            <p:cNvSpPr>
              <a:spLocks noChangeArrowheads="1"/>
            </p:cNvSpPr>
            <p:nvPr/>
          </p:nvSpPr>
          <p:spPr bwMode="auto">
            <a:xfrm>
              <a:off x="4043" y="1447"/>
              <a:ext cx="1340" cy="75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5" name="Line 11"/>
            <p:cNvSpPr>
              <a:spLocks noChangeShapeType="1"/>
            </p:cNvSpPr>
            <p:nvPr/>
          </p:nvSpPr>
          <p:spPr bwMode="auto">
            <a:xfrm>
              <a:off x="5383" y="1447"/>
              <a:ext cx="2" cy="7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6" name="Line 12"/>
            <p:cNvSpPr>
              <a:spLocks noChangeShapeType="1"/>
            </p:cNvSpPr>
            <p:nvPr/>
          </p:nvSpPr>
          <p:spPr bwMode="auto">
            <a:xfrm>
              <a:off x="4043" y="1698"/>
              <a:ext cx="1340"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Line 13"/>
            <p:cNvSpPr>
              <a:spLocks noChangeShapeType="1"/>
            </p:cNvSpPr>
            <p:nvPr/>
          </p:nvSpPr>
          <p:spPr bwMode="auto">
            <a:xfrm>
              <a:off x="4043" y="1951"/>
              <a:ext cx="1340"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14"/>
            <p:cNvSpPr>
              <a:spLocks noChangeShapeType="1"/>
            </p:cNvSpPr>
            <p:nvPr/>
          </p:nvSpPr>
          <p:spPr bwMode="auto">
            <a:xfrm>
              <a:off x="4713" y="1447"/>
              <a:ext cx="2" cy="7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Text Box 15"/>
            <p:cNvSpPr txBox="1">
              <a:spLocks noChangeArrowheads="1"/>
            </p:cNvSpPr>
            <p:nvPr/>
          </p:nvSpPr>
          <p:spPr bwMode="auto">
            <a:xfrm>
              <a:off x="4951" y="1460"/>
              <a:ext cx="425"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0</a:t>
              </a:r>
            </a:p>
          </p:txBody>
        </p:sp>
        <p:sp>
          <p:nvSpPr>
            <p:cNvPr id="18450" name="Text Box 16"/>
            <p:cNvSpPr txBox="1">
              <a:spLocks noChangeArrowheads="1"/>
            </p:cNvSpPr>
            <p:nvPr/>
          </p:nvSpPr>
          <p:spPr bwMode="auto">
            <a:xfrm>
              <a:off x="819" y="1433"/>
              <a:ext cx="89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0</a:t>
              </a:r>
            </a:p>
          </p:txBody>
        </p:sp>
        <p:sp>
          <p:nvSpPr>
            <p:cNvPr id="18451" name="Text Box 17"/>
            <p:cNvSpPr txBox="1">
              <a:spLocks noChangeArrowheads="1"/>
            </p:cNvSpPr>
            <p:nvPr/>
          </p:nvSpPr>
          <p:spPr bwMode="auto">
            <a:xfrm>
              <a:off x="3842" y="1445"/>
              <a:ext cx="89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0</a:t>
              </a:r>
            </a:p>
          </p:txBody>
        </p:sp>
        <p:sp>
          <p:nvSpPr>
            <p:cNvPr id="18452" name="Text Box 18"/>
            <p:cNvSpPr txBox="1">
              <a:spLocks noChangeArrowheads="1"/>
            </p:cNvSpPr>
            <p:nvPr/>
          </p:nvSpPr>
          <p:spPr bwMode="auto">
            <a:xfrm>
              <a:off x="380" y="1460"/>
              <a:ext cx="8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0</a:t>
              </a:r>
            </a:p>
          </p:txBody>
        </p:sp>
        <p:sp>
          <p:nvSpPr>
            <p:cNvPr id="18453" name="Text Box 19"/>
            <p:cNvSpPr txBox="1">
              <a:spLocks noChangeArrowheads="1"/>
            </p:cNvSpPr>
            <p:nvPr/>
          </p:nvSpPr>
          <p:spPr bwMode="auto">
            <a:xfrm>
              <a:off x="1502" y="1448"/>
              <a:ext cx="8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1</a:t>
              </a:r>
            </a:p>
          </p:txBody>
        </p:sp>
        <p:sp>
          <p:nvSpPr>
            <p:cNvPr id="18454" name="Text Box 20"/>
            <p:cNvSpPr txBox="1">
              <a:spLocks noChangeArrowheads="1"/>
            </p:cNvSpPr>
            <p:nvPr/>
          </p:nvSpPr>
          <p:spPr bwMode="auto">
            <a:xfrm>
              <a:off x="366" y="1711"/>
              <a:ext cx="8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4</a:t>
              </a:r>
            </a:p>
          </p:txBody>
        </p:sp>
        <p:sp>
          <p:nvSpPr>
            <p:cNvPr id="18455" name="Text Box 21"/>
            <p:cNvSpPr txBox="1">
              <a:spLocks noChangeArrowheads="1"/>
            </p:cNvSpPr>
            <p:nvPr/>
          </p:nvSpPr>
          <p:spPr bwMode="auto">
            <a:xfrm>
              <a:off x="819" y="1699"/>
              <a:ext cx="8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4</a:t>
              </a:r>
            </a:p>
          </p:txBody>
        </p:sp>
        <p:sp>
          <p:nvSpPr>
            <p:cNvPr id="18456" name="Text Box 22"/>
            <p:cNvSpPr txBox="1">
              <a:spLocks noChangeArrowheads="1"/>
            </p:cNvSpPr>
            <p:nvPr/>
          </p:nvSpPr>
          <p:spPr bwMode="auto">
            <a:xfrm>
              <a:off x="3842" y="1963"/>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4</a:t>
              </a:r>
            </a:p>
          </p:txBody>
        </p:sp>
        <p:sp>
          <p:nvSpPr>
            <p:cNvPr id="18457" name="Text Box 23"/>
            <p:cNvSpPr txBox="1">
              <a:spLocks noChangeArrowheads="1"/>
            </p:cNvSpPr>
            <p:nvPr/>
          </p:nvSpPr>
          <p:spPr bwMode="auto">
            <a:xfrm>
              <a:off x="4951" y="1947"/>
              <a:ext cx="446"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4</a:t>
              </a:r>
            </a:p>
          </p:txBody>
        </p:sp>
        <p:sp>
          <p:nvSpPr>
            <p:cNvPr id="18458" name="Text Box 24"/>
            <p:cNvSpPr txBox="1">
              <a:spLocks noChangeArrowheads="1"/>
            </p:cNvSpPr>
            <p:nvPr/>
          </p:nvSpPr>
          <p:spPr bwMode="auto">
            <a:xfrm>
              <a:off x="380" y="1933"/>
              <a:ext cx="8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8</a:t>
              </a:r>
            </a:p>
          </p:txBody>
        </p:sp>
        <p:sp>
          <p:nvSpPr>
            <p:cNvPr id="18459" name="Text Box 25"/>
            <p:cNvSpPr txBox="1">
              <a:spLocks noChangeArrowheads="1"/>
            </p:cNvSpPr>
            <p:nvPr/>
          </p:nvSpPr>
          <p:spPr bwMode="auto">
            <a:xfrm>
              <a:off x="819" y="1951"/>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8</a:t>
              </a:r>
            </a:p>
          </p:txBody>
        </p:sp>
        <p:sp>
          <p:nvSpPr>
            <p:cNvPr id="18460" name="Text Box 26"/>
            <p:cNvSpPr txBox="1">
              <a:spLocks noChangeArrowheads="1"/>
            </p:cNvSpPr>
            <p:nvPr/>
          </p:nvSpPr>
          <p:spPr bwMode="auto">
            <a:xfrm>
              <a:off x="1502" y="1951"/>
              <a:ext cx="89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9</a:t>
              </a:r>
            </a:p>
          </p:txBody>
        </p:sp>
        <p:sp>
          <p:nvSpPr>
            <p:cNvPr id="18461" name="Text Box 27"/>
            <p:cNvSpPr txBox="1">
              <a:spLocks noChangeArrowheads="1"/>
            </p:cNvSpPr>
            <p:nvPr/>
          </p:nvSpPr>
          <p:spPr bwMode="auto">
            <a:xfrm>
              <a:off x="2117" y="1951"/>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10</a:t>
              </a:r>
            </a:p>
          </p:txBody>
        </p:sp>
        <p:sp>
          <p:nvSpPr>
            <p:cNvPr id="18462" name="Text Box 28"/>
            <p:cNvSpPr txBox="1">
              <a:spLocks noChangeArrowheads="1"/>
            </p:cNvSpPr>
            <p:nvPr/>
          </p:nvSpPr>
          <p:spPr bwMode="auto">
            <a:xfrm>
              <a:off x="2800" y="1951"/>
              <a:ext cx="447"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11</a:t>
              </a:r>
            </a:p>
          </p:txBody>
        </p:sp>
        <p:sp>
          <p:nvSpPr>
            <p:cNvPr id="18463" name="Text Box 29"/>
            <p:cNvSpPr txBox="1">
              <a:spLocks noChangeArrowheads="1"/>
            </p:cNvSpPr>
            <p:nvPr/>
          </p:nvSpPr>
          <p:spPr bwMode="auto">
            <a:xfrm>
              <a:off x="1502" y="1699"/>
              <a:ext cx="8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5</a:t>
              </a:r>
            </a:p>
          </p:txBody>
        </p:sp>
        <p:sp>
          <p:nvSpPr>
            <p:cNvPr id="18464" name="Text Box 30"/>
            <p:cNvSpPr txBox="1">
              <a:spLocks noChangeArrowheads="1"/>
            </p:cNvSpPr>
            <p:nvPr/>
          </p:nvSpPr>
          <p:spPr bwMode="auto">
            <a:xfrm>
              <a:off x="2180" y="1699"/>
              <a:ext cx="8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6</a:t>
              </a:r>
            </a:p>
          </p:txBody>
        </p:sp>
        <p:sp>
          <p:nvSpPr>
            <p:cNvPr id="18465" name="Text Box 31"/>
            <p:cNvSpPr txBox="1">
              <a:spLocks noChangeArrowheads="1"/>
            </p:cNvSpPr>
            <p:nvPr/>
          </p:nvSpPr>
          <p:spPr bwMode="auto">
            <a:xfrm>
              <a:off x="2850" y="1699"/>
              <a:ext cx="397"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7</a:t>
              </a:r>
            </a:p>
          </p:txBody>
        </p:sp>
        <p:sp>
          <p:nvSpPr>
            <p:cNvPr id="18466" name="Text Box 32"/>
            <p:cNvSpPr txBox="1">
              <a:spLocks noChangeArrowheads="1"/>
            </p:cNvSpPr>
            <p:nvPr/>
          </p:nvSpPr>
          <p:spPr bwMode="auto">
            <a:xfrm>
              <a:off x="2180" y="1448"/>
              <a:ext cx="8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2</a:t>
              </a:r>
            </a:p>
          </p:txBody>
        </p:sp>
        <p:sp>
          <p:nvSpPr>
            <p:cNvPr id="18467" name="Text Box 33"/>
            <p:cNvSpPr txBox="1">
              <a:spLocks noChangeArrowheads="1"/>
            </p:cNvSpPr>
            <p:nvPr/>
          </p:nvSpPr>
          <p:spPr bwMode="auto">
            <a:xfrm>
              <a:off x="2850" y="1448"/>
              <a:ext cx="358"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3</a:t>
              </a:r>
            </a:p>
          </p:txBody>
        </p:sp>
        <p:sp>
          <p:nvSpPr>
            <p:cNvPr id="18468" name="Text Box 34"/>
            <p:cNvSpPr txBox="1">
              <a:spLocks noChangeArrowheads="1"/>
            </p:cNvSpPr>
            <p:nvPr/>
          </p:nvSpPr>
          <p:spPr bwMode="auto">
            <a:xfrm>
              <a:off x="4295" y="1443"/>
              <a:ext cx="8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1</a:t>
              </a:r>
            </a:p>
          </p:txBody>
        </p:sp>
        <p:sp>
          <p:nvSpPr>
            <p:cNvPr id="18469" name="Text Box 35"/>
            <p:cNvSpPr txBox="1">
              <a:spLocks noChangeArrowheads="1"/>
            </p:cNvSpPr>
            <p:nvPr/>
          </p:nvSpPr>
          <p:spPr bwMode="auto">
            <a:xfrm>
              <a:off x="4951" y="1696"/>
              <a:ext cx="425"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2</a:t>
              </a:r>
            </a:p>
          </p:txBody>
        </p:sp>
        <p:sp>
          <p:nvSpPr>
            <p:cNvPr id="18470" name="Text Box 36"/>
            <p:cNvSpPr txBox="1">
              <a:spLocks noChangeArrowheads="1"/>
            </p:cNvSpPr>
            <p:nvPr/>
          </p:nvSpPr>
          <p:spPr bwMode="auto">
            <a:xfrm>
              <a:off x="3842" y="1681"/>
              <a:ext cx="89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2</a:t>
              </a:r>
            </a:p>
          </p:txBody>
        </p:sp>
        <p:sp>
          <p:nvSpPr>
            <p:cNvPr id="18471" name="Text Box 37"/>
            <p:cNvSpPr txBox="1">
              <a:spLocks noChangeArrowheads="1"/>
            </p:cNvSpPr>
            <p:nvPr/>
          </p:nvSpPr>
          <p:spPr bwMode="auto">
            <a:xfrm>
              <a:off x="4295" y="1696"/>
              <a:ext cx="8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3</a:t>
              </a:r>
            </a:p>
          </p:txBody>
        </p:sp>
        <p:sp>
          <p:nvSpPr>
            <p:cNvPr id="18472" name="Text Box 38"/>
            <p:cNvSpPr txBox="1">
              <a:spLocks noChangeArrowheads="1"/>
            </p:cNvSpPr>
            <p:nvPr/>
          </p:nvSpPr>
          <p:spPr bwMode="auto">
            <a:xfrm>
              <a:off x="4295" y="1963"/>
              <a:ext cx="89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5</a:t>
              </a:r>
            </a:p>
          </p:txBody>
        </p:sp>
        <p:sp>
          <p:nvSpPr>
            <p:cNvPr id="18473" name="Text Box 39"/>
            <p:cNvSpPr txBox="1">
              <a:spLocks noChangeArrowheads="1"/>
            </p:cNvSpPr>
            <p:nvPr/>
          </p:nvSpPr>
          <p:spPr bwMode="auto">
            <a:xfrm>
              <a:off x="3835" y="708"/>
              <a:ext cx="345" cy="1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字地址</a:t>
              </a:r>
            </a:p>
          </p:txBody>
        </p:sp>
        <p:sp>
          <p:nvSpPr>
            <p:cNvPr id="18474" name="Text Box 40"/>
            <p:cNvSpPr txBox="1">
              <a:spLocks noChangeArrowheads="1"/>
            </p:cNvSpPr>
            <p:nvPr/>
          </p:nvSpPr>
          <p:spPr bwMode="auto">
            <a:xfrm>
              <a:off x="345" y="722"/>
              <a:ext cx="346" cy="1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字地址</a:t>
              </a:r>
            </a:p>
          </p:txBody>
        </p:sp>
        <p:sp>
          <p:nvSpPr>
            <p:cNvPr id="18475" name="AutoShape 41"/>
            <p:cNvSpPr>
              <a:spLocks/>
            </p:cNvSpPr>
            <p:nvPr/>
          </p:nvSpPr>
          <p:spPr bwMode="auto">
            <a:xfrm rot="-5400000">
              <a:off x="4642" y="706"/>
              <a:ext cx="142" cy="1340"/>
            </a:xfrm>
            <a:prstGeom prst="rightBrace">
              <a:avLst>
                <a:gd name="adj1" fmla="val 7863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AutoShape 42"/>
            <p:cNvSpPr>
              <a:spLocks/>
            </p:cNvSpPr>
            <p:nvPr/>
          </p:nvSpPr>
          <p:spPr bwMode="auto">
            <a:xfrm rot="-5400000">
              <a:off x="1843" y="28"/>
              <a:ext cx="158" cy="2679"/>
            </a:xfrm>
            <a:prstGeom prst="rightBrace">
              <a:avLst>
                <a:gd name="adj1" fmla="val 14129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Text Box 43"/>
            <p:cNvSpPr txBox="1">
              <a:spLocks noChangeArrowheads="1"/>
            </p:cNvSpPr>
            <p:nvPr/>
          </p:nvSpPr>
          <p:spPr bwMode="auto">
            <a:xfrm>
              <a:off x="4259" y="990"/>
              <a:ext cx="11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字节地址</a:t>
              </a:r>
            </a:p>
          </p:txBody>
        </p:sp>
        <p:sp>
          <p:nvSpPr>
            <p:cNvPr id="18478" name="Text Box 44"/>
            <p:cNvSpPr txBox="1">
              <a:spLocks noChangeArrowheads="1"/>
            </p:cNvSpPr>
            <p:nvPr/>
          </p:nvSpPr>
          <p:spPr bwMode="auto">
            <a:xfrm>
              <a:off x="1474" y="943"/>
              <a:ext cx="11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400">
                  <a:latin typeface="Times New Roman" pitchFamily="18" charset="0"/>
                </a:rPr>
                <a:t>字节地址</a:t>
              </a:r>
            </a:p>
          </p:txBody>
        </p:sp>
      </p:grpSp>
      <p:sp>
        <p:nvSpPr>
          <p:cNvPr id="1843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33ABB61-8907-4FF6-96B8-CA6771783283}" type="slidenum">
              <a:rPr lang="en-US" altLang="zh-CN" smtClean="0">
                <a:solidFill>
                  <a:srgbClr val="FF0000"/>
                </a:solidFill>
              </a:rPr>
              <a:pPr eaLnBrk="1" hangingPunct="1"/>
              <a:t>16</a:t>
            </a:fld>
            <a:endParaRPr lang="en-US" altLang="zh-CN" smtClean="0">
              <a:solidFill>
                <a:srgbClr val="FF0000"/>
              </a:solidFill>
            </a:endParaRPr>
          </a:p>
        </p:txBody>
      </p:sp>
      <p:sp>
        <p:nvSpPr>
          <p:cNvPr id="1843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A4AA23A-665F-43A4-9AD2-1CB3AE92DE39}" type="datetime11">
              <a:rPr lang="zh-CN" altLang="en-US" smtClean="0"/>
              <a:pPr eaLnBrk="1" hangingPunct="1"/>
              <a:t>09:28:36</a:t>
            </a:fld>
            <a:endParaRPr lang="en-US" altLang="zh-CN" smtClean="0"/>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D5A6630-8156-4A0E-970A-310574C2A129}" type="slidenum">
              <a:rPr lang="en-US" altLang="zh-CN" smtClean="0"/>
              <a:pPr eaLnBrk="1" hangingPunct="1"/>
              <a:t>160</a:t>
            </a:fld>
            <a:endParaRPr lang="en-US" altLang="zh-CN" smtClean="0"/>
          </a:p>
        </p:txBody>
      </p:sp>
      <p:sp>
        <p:nvSpPr>
          <p:cNvPr id="161795" name="Rectangle 2"/>
          <p:cNvSpPr>
            <a:spLocks noGrp="1" noChangeArrowheads="1"/>
          </p:cNvSpPr>
          <p:nvPr>
            <p:ph type="title"/>
          </p:nvPr>
        </p:nvSpPr>
        <p:spPr/>
        <p:txBody>
          <a:bodyPr/>
          <a:lstStyle/>
          <a:p>
            <a:pPr eaLnBrk="1" hangingPunct="1"/>
            <a:r>
              <a:rPr lang="en-US" altLang="zh-CN" smtClean="0"/>
              <a:t>3.8.1 </a:t>
            </a:r>
            <a:r>
              <a:rPr lang="zh-CN" altLang="en-US" smtClean="0"/>
              <a:t>存储器模型</a:t>
            </a:r>
          </a:p>
        </p:txBody>
      </p:sp>
      <p:sp>
        <p:nvSpPr>
          <p:cNvPr id="161796" name="矩形 5"/>
          <p:cNvSpPr>
            <a:spLocks noChangeArrowheads="1"/>
          </p:cNvSpPr>
          <p:nvPr/>
        </p:nvSpPr>
        <p:spPr bwMode="auto">
          <a:xfrm>
            <a:off x="179388" y="1992313"/>
            <a:ext cx="4449762"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sz="2000" b="1">
                <a:solidFill>
                  <a:srgbClr val="FF0000"/>
                </a:solidFill>
              </a:rPr>
              <a:t>平坦存储器模型</a:t>
            </a:r>
            <a:r>
              <a:rPr lang="zh-CN" altLang="en-US" sz="2000" b="1">
                <a:solidFill>
                  <a:srgbClr val="FF0000"/>
                </a:solidFill>
              </a:rPr>
              <a:t>：</a:t>
            </a:r>
            <a:r>
              <a:rPr lang="zh-CN" altLang="en-US" sz="2000"/>
              <a:t>内存被组织成单一的、连续的地址空间，称为线性地址空间。所有的代码、数据和堆栈都包含在该地址空间内。该空间的字节地址范围为</a:t>
            </a:r>
            <a:r>
              <a:rPr lang="en-US" altLang="zh-CN" sz="2000"/>
              <a:t>0</a:t>
            </a:r>
            <a:r>
              <a:rPr lang="zh-CN" altLang="en-US" sz="2000">
                <a:latin typeface="黑体" pitchFamily="49" charset="-122"/>
                <a:ea typeface="黑体" pitchFamily="49" charset="-122"/>
              </a:rPr>
              <a:t>～</a:t>
            </a:r>
            <a:r>
              <a:rPr lang="en-US" altLang="zh-CN" sz="2000"/>
              <a:t>2</a:t>
            </a:r>
            <a:r>
              <a:rPr lang="en-US" altLang="zh-CN" sz="2000" baseline="30000"/>
              <a:t>32</a:t>
            </a:r>
            <a:r>
              <a:rPr lang="en-US" altLang="zh-CN" sz="2000"/>
              <a:t>-1</a:t>
            </a:r>
            <a:r>
              <a:rPr lang="zh-CN" altLang="en-US" sz="2000"/>
              <a:t>。</a:t>
            </a:r>
            <a:r>
              <a:rPr lang="zh-CN" sz="2000"/>
              <a:t> </a:t>
            </a:r>
          </a:p>
          <a:p>
            <a:r>
              <a:rPr lang="zh-CN" sz="2000" b="1">
                <a:solidFill>
                  <a:srgbClr val="FF0000"/>
                </a:solidFill>
              </a:rPr>
              <a:t>分段存储器模型</a:t>
            </a:r>
            <a:r>
              <a:rPr lang="zh-CN" altLang="en-US" sz="2000" b="1">
                <a:solidFill>
                  <a:srgbClr val="FF0000"/>
                </a:solidFill>
              </a:rPr>
              <a:t>：</a:t>
            </a:r>
            <a:r>
              <a:rPr lang="zh-CN" altLang="en-US" sz="2000"/>
              <a:t>每个程序都使用一组独立的地址空间，每个地址空间就是一个端。逻辑地址由段选择器和偏移量组成。段的最大长度为</a:t>
            </a:r>
            <a:r>
              <a:rPr lang="en-US" altLang="zh-CN" sz="2000"/>
              <a:t>2</a:t>
            </a:r>
            <a:r>
              <a:rPr lang="en-US" altLang="zh-CN" sz="2000" baseline="30000"/>
              <a:t>32</a:t>
            </a:r>
            <a:r>
              <a:rPr lang="zh-CN" altLang="zh-CN" sz="2000"/>
              <a:t> </a:t>
            </a:r>
            <a:r>
              <a:rPr lang="en-US" altLang="zh-CN" sz="2000"/>
              <a:t>B</a:t>
            </a:r>
            <a:r>
              <a:rPr lang="zh-CN" altLang="en-US" sz="2000"/>
              <a:t>。</a:t>
            </a:r>
            <a:endParaRPr lang="zh-CN" sz="2000"/>
          </a:p>
          <a:p>
            <a:r>
              <a:rPr lang="zh-CN" sz="2000" b="1">
                <a:solidFill>
                  <a:srgbClr val="FF0000"/>
                </a:solidFill>
              </a:rPr>
              <a:t>实地址模式存储器模型</a:t>
            </a:r>
            <a:r>
              <a:rPr lang="zh-CN" altLang="en-US" sz="2000" b="1">
                <a:solidFill>
                  <a:srgbClr val="FF0000"/>
                </a:solidFill>
              </a:rPr>
              <a:t>：</a:t>
            </a:r>
            <a:r>
              <a:rPr lang="zh-CN" altLang="en-US" sz="2000"/>
              <a:t>为保持与早期的</a:t>
            </a:r>
            <a:r>
              <a:rPr lang="en-US" altLang="zh-CN" sz="2000"/>
              <a:t>8086</a:t>
            </a:r>
            <a:r>
              <a:rPr lang="zh-CN" altLang="en-US" sz="2000"/>
              <a:t>处理机兼容的存储模式。段的最大长度为</a:t>
            </a:r>
            <a:r>
              <a:rPr lang="en-US" altLang="zh-CN" sz="2000"/>
              <a:t>64KB</a:t>
            </a:r>
            <a:r>
              <a:rPr lang="zh-CN" altLang="en-US" sz="2000"/>
              <a:t>。线性地址空间的最大长度为</a:t>
            </a:r>
            <a:r>
              <a:rPr lang="en-US" altLang="zh-CN" sz="2000"/>
              <a:t>2</a:t>
            </a:r>
            <a:r>
              <a:rPr lang="en-US" altLang="zh-CN" sz="2000" baseline="30000"/>
              <a:t>20</a:t>
            </a:r>
            <a:r>
              <a:rPr lang="en-US" altLang="zh-CN" sz="2000"/>
              <a:t>B</a:t>
            </a:r>
            <a:r>
              <a:rPr lang="zh-CN" altLang="en-US" sz="2000"/>
              <a:t>。</a:t>
            </a:r>
            <a:endParaRPr lang="zh-CN" sz="2000"/>
          </a:p>
        </p:txBody>
      </p:sp>
      <p:sp>
        <p:nvSpPr>
          <p:cNvPr id="161797" name="AutoShape 4">
            <a:hlinkClick r:id="" action="ppaction://noaction" highlightClick="1"/>
          </p:cNvPr>
          <p:cNvSpPr>
            <a:spLocks noChangeArrowheads="1"/>
          </p:cNvSpPr>
          <p:nvPr/>
        </p:nvSpPr>
        <p:spPr bwMode="auto">
          <a:xfrm>
            <a:off x="6443663" y="692150"/>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pic>
        <p:nvPicPr>
          <p:cNvPr id="16179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1766888"/>
            <a:ext cx="3824288"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09EB83-A591-4818-B1B2-E5C76CC8990E}" type="slidenum">
              <a:rPr lang="en-US" altLang="zh-CN" smtClean="0"/>
              <a:pPr eaLnBrk="1" hangingPunct="1"/>
              <a:t>161</a:t>
            </a:fld>
            <a:endParaRPr lang="en-US" altLang="zh-CN" smtClean="0"/>
          </a:p>
        </p:txBody>
      </p:sp>
      <p:sp>
        <p:nvSpPr>
          <p:cNvPr id="162819" name="Rectangle 2"/>
          <p:cNvSpPr>
            <a:spLocks noGrp="1" noChangeArrowheads="1"/>
          </p:cNvSpPr>
          <p:nvPr>
            <p:ph type="title"/>
          </p:nvPr>
        </p:nvSpPr>
        <p:spPr/>
        <p:txBody>
          <a:bodyPr/>
          <a:lstStyle/>
          <a:p>
            <a:pPr eaLnBrk="1" hangingPunct="1"/>
            <a:r>
              <a:rPr lang="en-US" altLang="zh-CN" smtClean="0"/>
              <a:t>3.8.2 </a:t>
            </a:r>
            <a:r>
              <a:rPr lang="zh-CN" altLang="en-US" smtClean="0"/>
              <a:t>虚地址模式</a:t>
            </a:r>
          </a:p>
        </p:txBody>
      </p:sp>
      <p:sp>
        <p:nvSpPr>
          <p:cNvPr id="162820" name="矩形 5"/>
          <p:cNvSpPr>
            <a:spLocks noChangeArrowheads="1"/>
          </p:cNvSpPr>
          <p:nvPr/>
        </p:nvSpPr>
        <p:spPr bwMode="auto">
          <a:xfrm>
            <a:off x="428625" y="1700213"/>
            <a:ext cx="7929563"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50000"/>
              </a:lnSpc>
            </a:pPr>
            <a:r>
              <a:rPr lang="en-US" altLang="zh-CN" sz="2800"/>
              <a:t>IA32</a:t>
            </a:r>
            <a:r>
              <a:rPr lang="zh-CN" sz="2800"/>
              <a:t>体系结构微处理机的虚拟存储器可以通过两种方式实现：</a:t>
            </a:r>
            <a:r>
              <a:rPr lang="zh-CN" sz="2800" b="1">
                <a:solidFill>
                  <a:srgbClr val="FF0000"/>
                </a:solidFill>
              </a:rPr>
              <a:t>分段和分页</a:t>
            </a:r>
            <a:r>
              <a:rPr lang="zh-CN" sz="2800"/>
              <a:t>。存储管理部件包括分段部件</a:t>
            </a:r>
            <a:r>
              <a:rPr lang="en-US" altLang="zh-CN" sz="2800"/>
              <a:t>SU</a:t>
            </a:r>
            <a:r>
              <a:rPr lang="zh-CN" sz="2800"/>
              <a:t>和分页部件</a:t>
            </a:r>
            <a:r>
              <a:rPr lang="en-US" altLang="zh-CN" sz="2800"/>
              <a:t>PU</a:t>
            </a:r>
            <a:r>
              <a:rPr lang="zh-CN" sz="2800"/>
              <a:t>两部分。分段部件将程序中使用的虚地址转换成线性地址。而分页部件则将线性地址转换为物理地址。</a:t>
            </a:r>
            <a:endParaRPr lang="en-US" altLang="zh-CN" sz="2800"/>
          </a:p>
          <a:p>
            <a:pPr indent="457200">
              <a:lnSpc>
                <a:spcPct val="150000"/>
              </a:lnSpc>
            </a:pPr>
            <a:r>
              <a:rPr lang="zh-CN" altLang="en-US" sz="2800"/>
              <a:t>在分段部件和分页部件中，每一部分都可以独立打开或关闭，因而可出现四种组合方式：</a:t>
            </a:r>
            <a:endParaRPr lang="zh-CN" sz="280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C1E7BA3-A5C3-4A28-9EDF-3558BDE77DA7}" type="slidenum">
              <a:rPr lang="en-US" altLang="zh-CN" smtClean="0"/>
              <a:pPr eaLnBrk="1" hangingPunct="1"/>
              <a:t>162</a:t>
            </a:fld>
            <a:endParaRPr lang="en-US" altLang="zh-CN" smtClean="0"/>
          </a:p>
        </p:txBody>
      </p:sp>
      <p:sp>
        <p:nvSpPr>
          <p:cNvPr id="163843" name="Rectangle 2"/>
          <p:cNvSpPr>
            <a:spLocks noGrp="1" noChangeArrowheads="1"/>
          </p:cNvSpPr>
          <p:nvPr>
            <p:ph type="title"/>
          </p:nvPr>
        </p:nvSpPr>
        <p:spPr/>
        <p:txBody>
          <a:bodyPr/>
          <a:lstStyle/>
          <a:p>
            <a:pPr eaLnBrk="1" hangingPunct="1"/>
            <a:r>
              <a:rPr lang="en-US" altLang="zh-CN" smtClean="0"/>
              <a:t>3.8.2 </a:t>
            </a:r>
            <a:r>
              <a:rPr lang="zh-CN" altLang="en-US" smtClean="0"/>
              <a:t>虚地址模式</a:t>
            </a:r>
          </a:p>
        </p:txBody>
      </p:sp>
      <p:sp>
        <p:nvSpPr>
          <p:cNvPr id="163844" name="矩形 5"/>
          <p:cNvSpPr>
            <a:spLocks noChangeArrowheads="1"/>
          </p:cNvSpPr>
          <p:nvPr/>
        </p:nvSpPr>
        <p:spPr bwMode="auto">
          <a:xfrm>
            <a:off x="428625" y="1700213"/>
            <a:ext cx="79295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a:t>（</a:t>
            </a:r>
            <a:r>
              <a:rPr lang="en-US" altLang="zh-CN" sz="2400"/>
              <a:t>1</a:t>
            </a:r>
            <a:r>
              <a:rPr lang="zh-CN" altLang="en-US" sz="2400"/>
              <a:t>）不分段不分页模式：逻辑地址与物理地址相同。</a:t>
            </a:r>
            <a:endParaRPr lang="en-US" altLang="zh-CN" sz="2400"/>
          </a:p>
          <a:p>
            <a:r>
              <a:rPr lang="zh-CN" altLang="en-US" sz="2400"/>
              <a:t>（</a:t>
            </a:r>
            <a:r>
              <a:rPr lang="en-US" altLang="zh-CN" sz="2400"/>
              <a:t>2</a:t>
            </a:r>
            <a:r>
              <a:rPr lang="zh-CN" altLang="en-US" sz="2400"/>
              <a:t>）分段不分页模式：相当于段式虚拟存储器。逻辑地址由一个</a:t>
            </a:r>
            <a:r>
              <a:rPr lang="en-US" altLang="zh-CN" sz="2400"/>
              <a:t>16</a:t>
            </a:r>
            <a:r>
              <a:rPr lang="zh-CN" altLang="en-US" sz="2400"/>
              <a:t>位段选择器和一个</a:t>
            </a:r>
            <a:r>
              <a:rPr lang="en-US" altLang="zh-CN" sz="2400"/>
              <a:t>32</a:t>
            </a:r>
            <a:r>
              <a:rPr lang="zh-CN" altLang="en-US" sz="2400"/>
              <a:t>位偏移量组成。由分段部件将二维的虚拟地址转换为一维的线性地址，线性地址就是物理地址。</a:t>
            </a:r>
            <a:endParaRPr lang="en-US" altLang="zh-CN" sz="2400"/>
          </a:p>
          <a:p>
            <a:r>
              <a:rPr lang="zh-CN" altLang="en-US" sz="2400"/>
              <a:t>（</a:t>
            </a:r>
            <a:r>
              <a:rPr lang="en-US" altLang="zh-CN" sz="2400"/>
              <a:t>3</a:t>
            </a:r>
            <a:r>
              <a:rPr lang="zh-CN" altLang="en-US" sz="2400"/>
              <a:t>）不分段分页模式：相当于页式虚拟存储器。程序中使用的是</a:t>
            </a:r>
            <a:r>
              <a:rPr lang="en-US" altLang="zh-CN" sz="2400"/>
              <a:t>32</a:t>
            </a:r>
            <a:r>
              <a:rPr lang="zh-CN" altLang="en-US" sz="2400"/>
              <a:t>位线性地址。由分页部件将其转换为</a:t>
            </a:r>
            <a:r>
              <a:rPr lang="en-US" altLang="zh-CN" sz="2400"/>
              <a:t>32</a:t>
            </a:r>
            <a:r>
              <a:rPr lang="zh-CN" altLang="en-US" sz="2400"/>
              <a:t>位物理地址。</a:t>
            </a:r>
            <a:endParaRPr lang="en-US" altLang="zh-CN" sz="2400"/>
          </a:p>
          <a:p>
            <a:r>
              <a:rPr lang="zh-CN" altLang="en-US" sz="2400"/>
              <a:t>（</a:t>
            </a:r>
            <a:r>
              <a:rPr lang="en-US" altLang="zh-CN" sz="2400"/>
              <a:t>4</a:t>
            </a:r>
            <a:r>
              <a:rPr lang="zh-CN" altLang="en-US" sz="2400"/>
              <a:t>）分段分页模式：相当于段页式虚拟存储器。逻辑地址由一个</a:t>
            </a:r>
            <a:r>
              <a:rPr lang="en-US" altLang="zh-CN" sz="2400"/>
              <a:t>16</a:t>
            </a:r>
            <a:r>
              <a:rPr lang="zh-CN" altLang="en-US" sz="2400"/>
              <a:t>位段选择器和一个</a:t>
            </a:r>
            <a:r>
              <a:rPr lang="en-US" altLang="zh-CN" sz="2400"/>
              <a:t>32</a:t>
            </a:r>
            <a:r>
              <a:rPr lang="zh-CN" altLang="en-US" sz="2400"/>
              <a:t>位偏移量组成，由分段部件将二维的虚拟地址转换为一维的线性地址，再由分页部件将其转换为</a:t>
            </a:r>
            <a:r>
              <a:rPr lang="en-US" altLang="zh-CN" sz="2400"/>
              <a:t>32</a:t>
            </a:r>
            <a:r>
              <a:rPr lang="zh-CN" altLang="en-US" sz="2400"/>
              <a:t>位物理地址。</a:t>
            </a:r>
            <a:endParaRPr lang="en-US" altLang="zh-CN" sz="240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F299769-559C-425B-BBA5-DF271577FD4B}" type="slidenum">
              <a:rPr lang="en-US" altLang="zh-CN" smtClean="0"/>
              <a:pPr eaLnBrk="1" hangingPunct="1"/>
              <a:t>163</a:t>
            </a:fld>
            <a:endParaRPr lang="en-US" altLang="zh-CN" smtClean="0"/>
          </a:p>
        </p:txBody>
      </p:sp>
      <p:sp>
        <p:nvSpPr>
          <p:cNvPr id="164867" name="Rectangle 2"/>
          <p:cNvSpPr>
            <a:spLocks noGrp="1" noChangeArrowheads="1"/>
          </p:cNvSpPr>
          <p:nvPr>
            <p:ph type="title"/>
          </p:nvPr>
        </p:nvSpPr>
        <p:spPr/>
        <p:txBody>
          <a:bodyPr/>
          <a:lstStyle/>
          <a:p>
            <a:pPr eaLnBrk="1" hangingPunct="1"/>
            <a:r>
              <a:rPr lang="en-US" altLang="zh-CN" smtClean="0"/>
              <a:t>3.8.3 </a:t>
            </a:r>
            <a:r>
              <a:rPr lang="zh-CN" altLang="en-US" smtClean="0"/>
              <a:t>分页模式下的地址转换</a:t>
            </a:r>
          </a:p>
        </p:txBody>
      </p:sp>
      <p:sp>
        <p:nvSpPr>
          <p:cNvPr id="164868" name="AutoShape 4">
            <a:hlinkClick r:id="" action="ppaction://noaction" highlightClick="1"/>
          </p:cNvPr>
          <p:cNvSpPr>
            <a:spLocks noChangeArrowheads="1"/>
          </p:cNvSpPr>
          <p:nvPr/>
        </p:nvSpPr>
        <p:spPr bwMode="auto">
          <a:xfrm>
            <a:off x="6659563" y="4581525"/>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164869" name="矩形 5"/>
          <p:cNvSpPr>
            <a:spLocks noChangeArrowheads="1"/>
          </p:cNvSpPr>
          <p:nvPr/>
        </p:nvSpPr>
        <p:spPr bwMode="auto">
          <a:xfrm>
            <a:off x="428625" y="1700213"/>
            <a:ext cx="79295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r>
              <a:rPr lang="zh-CN" altLang="en-US" sz="2000"/>
              <a:t>在分页模式下，有两种页大小，其地址映射方式不同：一种是兼容早期的</a:t>
            </a:r>
            <a:r>
              <a:rPr lang="en-US" altLang="zh-CN" sz="2000"/>
              <a:t>80386</a:t>
            </a:r>
            <a:r>
              <a:rPr lang="zh-CN" altLang="en-US" sz="2000"/>
              <a:t>和</a:t>
            </a:r>
            <a:r>
              <a:rPr lang="en-US" altLang="zh-CN" sz="2000"/>
              <a:t>80486</a:t>
            </a:r>
            <a:r>
              <a:rPr lang="zh-CN" altLang="en-US" sz="2000"/>
              <a:t>的</a:t>
            </a:r>
            <a:r>
              <a:rPr lang="en-US" altLang="zh-CN" sz="2000"/>
              <a:t>4KB</a:t>
            </a:r>
            <a:r>
              <a:rPr lang="zh-CN" altLang="en-US" sz="2000"/>
              <a:t>的页大小，使用目录表和页表两级结构进行地址转换；另一种是从奔腾处理机开始采用的</a:t>
            </a:r>
            <a:r>
              <a:rPr lang="en-US" altLang="zh-CN" sz="2000"/>
              <a:t>4MB</a:t>
            </a:r>
            <a:r>
              <a:rPr lang="zh-CN" altLang="en-US" sz="2000"/>
              <a:t>页大小，使用单级页表结构。</a:t>
            </a:r>
            <a:endParaRPr lang="en-US" altLang="zh-CN" sz="2000"/>
          </a:p>
          <a:p>
            <a:pPr indent="457200"/>
            <a:r>
              <a:rPr lang="en-US" altLang="zh-CN" sz="2000"/>
              <a:t>4MB</a:t>
            </a:r>
            <a:r>
              <a:rPr lang="zh-CN" altLang="en-US" sz="2000"/>
              <a:t>分页方式的地址转换如下图所示。</a:t>
            </a:r>
            <a:r>
              <a:rPr lang="en-US" altLang="zh-CN" sz="2000"/>
              <a:t>32</a:t>
            </a:r>
            <a:r>
              <a:rPr lang="zh-CN" altLang="en-US" sz="2000"/>
              <a:t>位线性地址分为高</a:t>
            </a:r>
            <a:r>
              <a:rPr lang="en-US" altLang="zh-CN" sz="2000"/>
              <a:t>10</a:t>
            </a:r>
            <a:r>
              <a:rPr lang="zh-CN" altLang="en-US" sz="2000"/>
              <a:t>位的页号和低</a:t>
            </a:r>
            <a:r>
              <a:rPr lang="en-US" altLang="zh-CN" sz="2000"/>
              <a:t>22</a:t>
            </a:r>
            <a:r>
              <a:rPr lang="zh-CN" altLang="en-US" sz="2000"/>
              <a:t>位的页内偏移量两个字段。</a:t>
            </a:r>
            <a:endParaRPr lang="en-US" altLang="zh-CN" sz="2000"/>
          </a:p>
        </p:txBody>
      </p:sp>
      <p:pic>
        <p:nvPicPr>
          <p:cNvPr id="1648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640138"/>
            <a:ext cx="4068762" cy="310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D78440-D153-41AD-BFFC-092B0B426A66}" type="slidenum">
              <a:rPr lang="en-US" altLang="zh-CN" smtClean="0"/>
              <a:pPr eaLnBrk="1" hangingPunct="1"/>
              <a:t>164</a:t>
            </a:fld>
            <a:endParaRPr lang="en-US" altLang="zh-CN" smtClean="0"/>
          </a:p>
        </p:txBody>
      </p:sp>
      <p:sp>
        <p:nvSpPr>
          <p:cNvPr id="165891" name="Rectangle 2"/>
          <p:cNvSpPr>
            <a:spLocks noGrp="1" noChangeArrowheads="1"/>
          </p:cNvSpPr>
          <p:nvPr>
            <p:ph type="title"/>
          </p:nvPr>
        </p:nvSpPr>
        <p:spPr/>
        <p:txBody>
          <a:bodyPr/>
          <a:lstStyle/>
          <a:p>
            <a:pPr eaLnBrk="1" hangingPunct="1"/>
            <a:r>
              <a:rPr lang="en-US" altLang="zh-CN" smtClean="0"/>
              <a:t>3.8.3 </a:t>
            </a:r>
            <a:r>
              <a:rPr lang="zh-CN" altLang="en-US" smtClean="0"/>
              <a:t>分页模式下的地址转换</a:t>
            </a:r>
          </a:p>
        </p:txBody>
      </p:sp>
      <p:sp>
        <p:nvSpPr>
          <p:cNvPr id="6" name="矩形 5"/>
          <p:cNvSpPr>
            <a:spLocks noChangeArrowheads="1"/>
          </p:cNvSpPr>
          <p:nvPr/>
        </p:nvSpPr>
        <p:spPr bwMode="auto">
          <a:xfrm>
            <a:off x="428625" y="1916113"/>
            <a:ext cx="7929563"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defRPr/>
            </a:pPr>
            <a:r>
              <a:rPr lang="zh-CN" altLang="en-US" sz="2000"/>
              <a:t>系统中由一个有</a:t>
            </a:r>
            <a:r>
              <a:rPr lang="en-US" altLang="zh-CN" sz="2000"/>
              <a:t>1024</a:t>
            </a:r>
            <a:r>
              <a:rPr lang="zh-CN" altLang="en-US" sz="2000"/>
              <a:t>个表项的页表实现地址转换。控制寄存器</a:t>
            </a:r>
            <a:r>
              <a:rPr lang="en-US" altLang="zh-CN" sz="2000"/>
              <a:t>CR3</a:t>
            </a:r>
            <a:r>
              <a:rPr lang="zh-CN" altLang="en-US" sz="2000"/>
              <a:t>指向页表，页表的每个表项为</a:t>
            </a:r>
            <a:r>
              <a:rPr lang="en-US" altLang="zh-CN" sz="2000"/>
              <a:t>32</a:t>
            </a:r>
            <a:r>
              <a:rPr lang="zh-CN" altLang="en-US" sz="2000"/>
              <a:t>位。其中：</a:t>
            </a:r>
            <a:endParaRPr lang="en-US" altLang="zh-CN" sz="2000"/>
          </a:p>
          <a:p>
            <a:pPr marL="342900" indent="-342900">
              <a:buFont typeface="Wingdings" pitchFamily="2" charset="2"/>
              <a:buChar char="n"/>
              <a:defRPr/>
            </a:pPr>
            <a:r>
              <a:rPr lang="en-US" altLang="zh-CN" sz="2000" b="1">
                <a:solidFill>
                  <a:srgbClr val="FF0000"/>
                </a:solidFill>
              </a:rPr>
              <a:t>I</a:t>
            </a:r>
            <a:r>
              <a:rPr lang="zh-CN" altLang="en-US" sz="2000" b="1">
                <a:solidFill>
                  <a:srgbClr val="FF0000"/>
                </a:solidFill>
              </a:rPr>
              <a:t>位指示页大小</a:t>
            </a:r>
            <a:r>
              <a:rPr lang="zh-CN" altLang="en-US" sz="2000"/>
              <a:t>：</a:t>
            </a:r>
            <a:r>
              <a:rPr lang="en-US" altLang="zh-CN" sz="2000"/>
              <a:t>I=1</a:t>
            </a:r>
            <a:r>
              <a:rPr lang="zh-CN" altLang="en-US" sz="2000"/>
              <a:t>为</a:t>
            </a:r>
            <a:r>
              <a:rPr lang="en-US" altLang="zh-CN" sz="2000"/>
              <a:t>4MB</a:t>
            </a:r>
            <a:r>
              <a:rPr lang="zh-CN" altLang="en-US" sz="2000"/>
              <a:t>页大小，</a:t>
            </a:r>
            <a:r>
              <a:rPr lang="en-US" altLang="zh-CN" sz="2000"/>
              <a:t>I=0</a:t>
            </a:r>
            <a:r>
              <a:rPr lang="zh-CN" altLang="en-US" sz="2000"/>
              <a:t>为</a:t>
            </a:r>
            <a:r>
              <a:rPr lang="en-US" altLang="zh-CN" sz="2000"/>
              <a:t>4KB</a:t>
            </a:r>
            <a:r>
              <a:rPr lang="zh-CN" altLang="en-US" sz="2000"/>
              <a:t>大小。</a:t>
            </a:r>
            <a:endParaRPr lang="en-US" altLang="zh-CN" sz="2000"/>
          </a:p>
          <a:p>
            <a:pPr marL="342900" indent="-342900">
              <a:buFont typeface="Wingdings" pitchFamily="2" charset="2"/>
              <a:buChar char="n"/>
              <a:defRPr/>
            </a:pPr>
            <a:r>
              <a:rPr lang="en-US" altLang="zh-CN" sz="2000" b="1">
                <a:solidFill>
                  <a:srgbClr val="FF0000"/>
                </a:solidFill>
              </a:rPr>
              <a:t>P</a:t>
            </a:r>
            <a:r>
              <a:rPr lang="zh-CN" altLang="en-US" sz="2000" b="1">
                <a:solidFill>
                  <a:srgbClr val="FF0000"/>
                </a:solidFill>
              </a:rPr>
              <a:t>为出现位</a:t>
            </a:r>
            <a:r>
              <a:rPr lang="zh-CN" altLang="en-US" sz="2000"/>
              <a:t>：</a:t>
            </a:r>
            <a:r>
              <a:rPr lang="en-US" altLang="zh-CN" sz="2000"/>
              <a:t>P=1</a:t>
            </a:r>
            <a:r>
              <a:rPr lang="zh-CN" altLang="en-US" sz="2000"/>
              <a:t>表示此页已被装入主存；</a:t>
            </a:r>
            <a:r>
              <a:rPr lang="en-US" altLang="zh-CN" sz="2000"/>
              <a:t>P=0</a:t>
            </a:r>
            <a:r>
              <a:rPr lang="zh-CN" altLang="en-US" sz="2000"/>
              <a:t>时访问此页将引起缺页中断。</a:t>
            </a:r>
            <a:endParaRPr lang="en-US" altLang="zh-CN" sz="2000"/>
          </a:p>
          <a:p>
            <a:pPr marL="342900" indent="-342900">
              <a:buFont typeface="Wingdings" pitchFamily="2" charset="2"/>
              <a:buChar char="n"/>
              <a:defRPr/>
            </a:pPr>
            <a:r>
              <a:rPr lang="en-US" altLang="zh-CN" sz="2000" b="1">
                <a:solidFill>
                  <a:srgbClr val="FF0000"/>
                </a:solidFill>
              </a:rPr>
              <a:t>A</a:t>
            </a:r>
            <a:r>
              <a:rPr lang="zh-CN" altLang="en-US" sz="2000" b="1">
                <a:solidFill>
                  <a:srgbClr val="FF0000"/>
                </a:solidFill>
              </a:rPr>
              <a:t>为已访问位</a:t>
            </a:r>
            <a:r>
              <a:rPr lang="zh-CN" altLang="en-US" sz="2000"/>
              <a:t>：若在装入主存后此页被访问过，则</a:t>
            </a:r>
            <a:r>
              <a:rPr lang="en-US" altLang="zh-CN" sz="2000"/>
              <a:t>A</a:t>
            </a:r>
            <a:r>
              <a:rPr lang="zh-CN" altLang="en-US" sz="2000"/>
              <a:t>被置</a:t>
            </a:r>
            <a:r>
              <a:rPr lang="en-US" altLang="zh-CN" sz="2000"/>
              <a:t>1</a:t>
            </a:r>
            <a:r>
              <a:rPr lang="zh-CN" altLang="en-US" sz="2000"/>
              <a:t>；否则置</a:t>
            </a:r>
            <a:r>
              <a:rPr lang="en-US" altLang="zh-CN" sz="2000"/>
              <a:t>0</a:t>
            </a:r>
            <a:r>
              <a:rPr lang="zh-CN" altLang="en-US" sz="2000"/>
              <a:t>。</a:t>
            </a:r>
            <a:endParaRPr lang="en-US" altLang="zh-CN" sz="2000"/>
          </a:p>
          <a:p>
            <a:pPr marL="342900" indent="-342900">
              <a:buFont typeface="Wingdings" pitchFamily="2" charset="2"/>
              <a:buChar char="n"/>
              <a:defRPr/>
            </a:pPr>
            <a:r>
              <a:rPr lang="en-US" altLang="zh-CN" sz="2000" b="1">
                <a:solidFill>
                  <a:srgbClr val="FF0000"/>
                </a:solidFill>
              </a:rPr>
              <a:t>D</a:t>
            </a:r>
            <a:r>
              <a:rPr lang="zh-CN" altLang="en-US" sz="2000" b="1">
                <a:solidFill>
                  <a:srgbClr val="FF0000"/>
                </a:solidFill>
              </a:rPr>
              <a:t>为脏位</a:t>
            </a:r>
            <a:r>
              <a:rPr lang="zh-CN" altLang="en-US" sz="2000"/>
              <a:t>：若该页在调入主存后被修改过，则</a:t>
            </a:r>
            <a:r>
              <a:rPr lang="en-US" altLang="zh-CN" sz="2000"/>
              <a:t>D</a:t>
            </a:r>
            <a:r>
              <a:rPr lang="zh-CN" altLang="en-US" sz="2000"/>
              <a:t>被置</a:t>
            </a:r>
            <a:r>
              <a:rPr lang="en-US" altLang="zh-CN" sz="2000"/>
              <a:t>1</a:t>
            </a:r>
            <a:r>
              <a:rPr lang="zh-CN" altLang="en-US" sz="2000"/>
              <a:t>，表示该页被换出主存时应写回辅存。</a:t>
            </a:r>
            <a:endParaRPr lang="en-US" altLang="zh-CN" sz="2000"/>
          </a:p>
          <a:p>
            <a:pPr marL="342900" indent="-342900">
              <a:buFont typeface="Wingdings" pitchFamily="2" charset="2"/>
              <a:buChar char="n"/>
              <a:defRPr/>
            </a:pPr>
            <a:r>
              <a:rPr lang="en-US" altLang="zh-CN" sz="2000" b="1">
                <a:solidFill>
                  <a:srgbClr val="FF0000"/>
                </a:solidFill>
              </a:rPr>
              <a:t>R/W</a:t>
            </a:r>
            <a:r>
              <a:rPr lang="zh-CN" altLang="en-US" sz="2000" b="1">
                <a:solidFill>
                  <a:srgbClr val="FF0000"/>
                </a:solidFill>
              </a:rPr>
              <a:t>为读写控制位</a:t>
            </a:r>
            <a:r>
              <a:rPr lang="zh-CN" altLang="en-US" sz="2000"/>
              <a:t>：用于指明用户对该页的权限是只读还是可读写。</a:t>
            </a:r>
            <a:endParaRPr lang="en-US" altLang="zh-CN" sz="2000"/>
          </a:p>
          <a:p>
            <a:pPr marL="342900" indent="-342900">
              <a:buFont typeface="Wingdings" pitchFamily="2" charset="2"/>
              <a:buChar char="n"/>
              <a:defRPr/>
            </a:pPr>
            <a:r>
              <a:rPr lang="en-US" altLang="zh-CN" sz="2000" b="1">
                <a:solidFill>
                  <a:srgbClr val="FF0000"/>
                </a:solidFill>
              </a:rPr>
              <a:t>U/S</a:t>
            </a:r>
            <a:r>
              <a:rPr lang="zh-CN" altLang="en-US" sz="2000" b="1">
                <a:solidFill>
                  <a:srgbClr val="FF0000"/>
                </a:solidFill>
              </a:rPr>
              <a:t>为用户</a:t>
            </a:r>
            <a:r>
              <a:rPr lang="en-US" altLang="zh-CN" sz="2000" b="1">
                <a:solidFill>
                  <a:srgbClr val="FF0000"/>
                </a:solidFill>
              </a:rPr>
              <a:t>/</a:t>
            </a:r>
            <a:r>
              <a:rPr lang="zh-CN" altLang="en-US" sz="2000" b="1">
                <a:solidFill>
                  <a:srgbClr val="FF0000"/>
                </a:solidFill>
              </a:rPr>
              <a:t>管理员权限控制位</a:t>
            </a:r>
            <a:r>
              <a:rPr lang="zh-CN" altLang="en-US" sz="2000"/>
              <a:t>：指明该页是只能被操作系统访问还是同时允许操作系统和用户程序访问。</a:t>
            </a:r>
            <a:endParaRPr lang="en-US" altLang="zh-CN" sz="200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pPr eaLnBrk="1" hangingPunct="1"/>
            <a:r>
              <a:rPr lang="zh-CN" altLang="en-US" smtClean="0"/>
              <a:t>本 章 小 结</a:t>
            </a:r>
          </a:p>
        </p:txBody>
      </p:sp>
      <p:sp>
        <p:nvSpPr>
          <p:cNvPr id="166915" name="Rectangle 3"/>
          <p:cNvSpPr>
            <a:spLocks noGrp="1" noChangeArrowheads="1"/>
          </p:cNvSpPr>
          <p:nvPr>
            <p:ph type="body" idx="1"/>
          </p:nvPr>
        </p:nvSpPr>
        <p:spPr>
          <a:xfrm>
            <a:off x="428625" y="1428750"/>
            <a:ext cx="8229600" cy="4857750"/>
          </a:xfrm>
        </p:spPr>
        <p:txBody>
          <a:bodyPr/>
          <a:lstStyle/>
          <a:p>
            <a:pPr eaLnBrk="1" hangingPunct="1"/>
            <a:r>
              <a:rPr lang="zh-CN" smtClean="0"/>
              <a:t>对存储器的要求是容量大、速度快、成本低。为了解决了这三方面的矛盾，计算机采用多级存储体系结构，即</a:t>
            </a:r>
            <a:r>
              <a:rPr lang="en-US" altLang="zh-CN" smtClean="0"/>
              <a:t>cache</a:t>
            </a:r>
            <a:r>
              <a:rPr lang="en-US" smtClean="0"/>
              <a:t>、主存和外存。</a:t>
            </a:r>
            <a:r>
              <a:rPr lang="en-US" altLang="zh-CN" smtClean="0"/>
              <a:t>CPU</a:t>
            </a:r>
            <a:r>
              <a:rPr lang="zh-CN" smtClean="0"/>
              <a:t>能直接方问内存</a:t>
            </a:r>
            <a:r>
              <a:rPr lang="zh-CN" altLang="zh-CN" smtClean="0"/>
              <a:t>(cache</a:t>
            </a:r>
            <a:r>
              <a:rPr lang="en-US" smtClean="0"/>
              <a:t>、主存），但不能直接</a:t>
            </a:r>
            <a:r>
              <a:rPr lang="zh-CN" smtClean="0"/>
              <a:t>访问外存。存储器的技术指标有存储容量、存取时间、存储周期、存储器带宽。</a:t>
            </a:r>
            <a:endParaRPr lang="en-US" altLang="zh-CN" smtClean="0"/>
          </a:p>
          <a:p>
            <a:pPr eaLnBrk="1" hangingPunct="1"/>
            <a:r>
              <a:rPr lang="zh-CN" smtClean="0"/>
              <a:t>广泛使用的</a:t>
            </a:r>
            <a:r>
              <a:rPr lang="en-US" altLang="zh-CN" smtClean="0"/>
              <a:t>SRAM</a:t>
            </a:r>
            <a:r>
              <a:rPr lang="zh-CN" smtClean="0"/>
              <a:t>和</a:t>
            </a:r>
            <a:r>
              <a:rPr lang="en-US" altLang="zh-CN" smtClean="0"/>
              <a:t>DRAM</a:t>
            </a:r>
            <a:r>
              <a:rPr lang="zh-CN" smtClean="0"/>
              <a:t>都是半导体随机读写存储器，前者速度比后者快，但集成度不如后者高。二者的优点是体积小，可靠性高，价格低廉，缺点是断电后不能保存信息。</a:t>
            </a:r>
            <a:endParaRPr lang="zh-CN" altLang="en-US" smtClean="0"/>
          </a:p>
          <a:p>
            <a:pPr eaLnBrk="1" hangingPunct="1"/>
            <a:endParaRPr lang="en-US" altLang="zh-CN" smtClean="0"/>
          </a:p>
        </p:txBody>
      </p:sp>
      <p:sp>
        <p:nvSpPr>
          <p:cNvPr id="16691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7203A6D-7D34-4045-BA26-44BFAEBA59BF}" type="slidenum">
              <a:rPr lang="en-US" altLang="zh-CN" smtClean="0">
                <a:solidFill>
                  <a:srgbClr val="FF0000"/>
                </a:solidFill>
              </a:rPr>
              <a:pPr eaLnBrk="1" hangingPunct="1"/>
              <a:t>165</a:t>
            </a:fld>
            <a:endParaRPr lang="en-US" altLang="zh-CN" smtClean="0">
              <a:solidFill>
                <a:srgbClr val="FF0000"/>
              </a:solidFill>
            </a:endParaRPr>
          </a:p>
        </p:txBody>
      </p:sp>
      <p:sp>
        <p:nvSpPr>
          <p:cNvPr id="16691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7CF3BF3-F2B6-4BD7-AE81-F7256E8DC1B9}" type="datetime11">
              <a:rPr lang="zh-CN" altLang="en-US" smtClean="0"/>
              <a:pPr eaLnBrk="1" hangingPunct="1"/>
              <a:t>09:28:55</a:t>
            </a:fld>
            <a:endParaRPr lang="en-US" altLang="zh-CN"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zh-CN" altLang="en-US" smtClean="0"/>
              <a:t>本 章 小 结</a:t>
            </a:r>
          </a:p>
        </p:txBody>
      </p:sp>
      <p:sp>
        <p:nvSpPr>
          <p:cNvPr id="167939" name="Rectangle 3"/>
          <p:cNvSpPr>
            <a:spLocks noGrp="1" noChangeArrowheads="1"/>
          </p:cNvSpPr>
          <p:nvPr>
            <p:ph type="body" idx="1"/>
          </p:nvPr>
        </p:nvSpPr>
        <p:spPr/>
        <p:txBody>
          <a:bodyPr/>
          <a:lstStyle/>
          <a:p>
            <a:pPr eaLnBrk="1" hangingPunct="1"/>
            <a:r>
              <a:rPr lang="zh-CN" altLang="en-US" smtClean="0"/>
              <a:t>只读存储器和闪速存储器正好弥补了</a:t>
            </a:r>
            <a:r>
              <a:rPr lang="en-US" altLang="zh-CN" smtClean="0"/>
              <a:t>SRAM</a:t>
            </a:r>
            <a:r>
              <a:rPr lang="zh-CN" altLang="en-US" smtClean="0"/>
              <a:t>和</a:t>
            </a:r>
            <a:r>
              <a:rPr lang="en-US" altLang="zh-CN" smtClean="0"/>
              <a:t>DRAM</a:t>
            </a:r>
            <a:r>
              <a:rPr lang="zh-CN" altLang="en-US" smtClean="0"/>
              <a:t>的缺点，即使断电也仍然保存原先写入的数据。特别是闪速存储器能提供高性能、低功耗、高可靠性以及移动性，是一种全新的存储器体系结构。</a:t>
            </a:r>
          </a:p>
          <a:p>
            <a:pPr eaLnBrk="1" hangingPunct="1"/>
            <a:r>
              <a:rPr lang="zh-CN" altLang="en-US" smtClean="0"/>
              <a:t>双端口存储器和多模块交叉存储器属于并行存储器结构。前者采用空间并行技术，后者采用时间并行技术。这两种类型的存储器在科研和工程中大量使用。</a:t>
            </a:r>
          </a:p>
          <a:p>
            <a:pPr eaLnBrk="1" hangingPunct="1"/>
            <a:endParaRPr lang="zh-CN" altLang="en-US" smtClean="0"/>
          </a:p>
          <a:p>
            <a:pPr eaLnBrk="1" hangingPunct="1"/>
            <a:endParaRPr lang="en-US" altLang="zh-CN" smtClean="0"/>
          </a:p>
        </p:txBody>
      </p:sp>
      <p:sp>
        <p:nvSpPr>
          <p:cNvPr id="16794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D54EF94-4C46-4314-843A-F74152134523}" type="slidenum">
              <a:rPr lang="en-US" altLang="zh-CN" smtClean="0">
                <a:solidFill>
                  <a:srgbClr val="FF0000"/>
                </a:solidFill>
              </a:rPr>
              <a:pPr eaLnBrk="1" hangingPunct="1"/>
              <a:t>166</a:t>
            </a:fld>
            <a:endParaRPr lang="en-US" altLang="zh-CN" smtClean="0">
              <a:solidFill>
                <a:srgbClr val="FF0000"/>
              </a:solidFill>
            </a:endParaRPr>
          </a:p>
        </p:txBody>
      </p:sp>
      <p:sp>
        <p:nvSpPr>
          <p:cNvPr id="16794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0B505DA-8C2A-4503-AA7D-DCF10D7B81BB}" type="datetime11">
              <a:rPr lang="zh-CN" altLang="en-US" smtClean="0"/>
              <a:pPr eaLnBrk="1" hangingPunct="1"/>
              <a:t>09:28:55</a:t>
            </a:fld>
            <a:endParaRPr lang="en-US" altLang="zh-CN"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zh-CN" altLang="en-US" smtClean="0"/>
              <a:t>本 章 小 结</a:t>
            </a:r>
          </a:p>
        </p:txBody>
      </p:sp>
      <p:sp>
        <p:nvSpPr>
          <p:cNvPr id="168963" name="Rectangle 3"/>
          <p:cNvSpPr>
            <a:spLocks noGrp="1" noChangeArrowheads="1"/>
          </p:cNvSpPr>
          <p:nvPr>
            <p:ph type="body" idx="1"/>
          </p:nvPr>
        </p:nvSpPr>
        <p:spPr/>
        <p:txBody>
          <a:bodyPr/>
          <a:lstStyle/>
          <a:p>
            <a:pPr eaLnBrk="1" hangingPunct="1"/>
            <a:r>
              <a:rPr lang="en-US" altLang="zh-CN" smtClean="0"/>
              <a:t>cache</a:t>
            </a:r>
            <a:r>
              <a:rPr lang="zh-CN" altLang="en-US" smtClean="0"/>
              <a:t>是一种高速缓冲存储器，是为了解决</a:t>
            </a:r>
            <a:r>
              <a:rPr lang="en-US" altLang="zh-CN" smtClean="0"/>
              <a:t>CPU</a:t>
            </a:r>
            <a:r>
              <a:rPr lang="zh-CN" altLang="en-US" smtClean="0"/>
              <a:t>和主存之间速度不匹配而采用的一项重要的硬件技术，并且发展为多级</a:t>
            </a:r>
            <a:r>
              <a:rPr lang="en-US" altLang="zh-CN" smtClean="0"/>
              <a:t>cache</a:t>
            </a:r>
            <a:r>
              <a:rPr lang="zh-CN" altLang="en-US" smtClean="0"/>
              <a:t>体系，指令</a:t>
            </a:r>
            <a:r>
              <a:rPr lang="en-US" altLang="zh-CN" smtClean="0"/>
              <a:t>cache</a:t>
            </a:r>
            <a:r>
              <a:rPr lang="zh-CN" altLang="en-US" smtClean="0"/>
              <a:t>与数据</a:t>
            </a:r>
            <a:r>
              <a:rPr lang="en-US" altLang="zh-CN" smtClean="0"/>
              <a:t>cache</a:t>
            </a:r>
            <a:r>
              <a:rPr lang="zh-CN" altLang="en-US" smtClean="0"/>
              <a:t>分设体系。要求</a:t>
            </a:r>
            <a:r>
              <a:rPr lang="en-US" altLang="zh-CN" smtClean="0"/>
              <a:t>cache</a:t>
            </a:r>
            <a:r>
              <a:rPr lang="zh-CN" altLang="en-US" smtClean="0"/>
              <a:t>的命中率接近于</a:t>
            </a:r>
            <a:r>
              <a:rPr lang="en-US" altLang="zh-CN" smtClean="0"/>
              <a:t>1</a:t>
            </a:r>
            <a:r>
              <a:rPr lang="zh-CN" altLang="en-US" smtClean="0"/>
              <a:t>。主存与</a:t>
            </a:r>
            <a:r>
              <a:rPr lang="en-US" altLang="zh-CN" smtClean="0"/>
              <a:t>cache</a:t>
            </a:r>
            <a:r>
              <a:rPr lang="zh-CN" altLang="en-US" smtClean="0"/>
              <a:t>的地址映射有全相联、直接、组相联三种方式。其中组相联方式是前二者的折衷方案，适度地兼顾了二者的优点又尽量避免其缺点，从灵活性、命中率、硬件投资来说较为理想，因而得到了普遍采用。</a:t>
            </a:r>
          </a:p>
        </p:txBody>
      </p:sp>
      <p:sp>
        <p:nvSpPr>
          <p:cNvPr id="168964"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16896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DBA432D-17C1-44D3-87A9-8B67F2FEB5E1}" type="slidenum">
              <a:rPr lang="en-US" altLang="zh-CN" smtClean="0">
                <a:solidFill>
                  <a:srgbClr val="FF0000"/>
                </a:solidFill>
              </a:rPr>
              <a:pPr eaLnBrk="1" hangingPunct="1"/>
              <a:t>167</a:t>
            </a:fld>
            <a:endParaRPr lang="en-US" altLang="zh-CN" smtClean="0">
              <a:solidFill>
                <a:srgbClr val="FF0000"/>
              </a:solidFill>
            </a:endParaRPr>
          </a:p>
        </p:txBody>
      </p:sp>
      <p:sp>
        <p:nvSpPr>
          <p:cNvPr id="16896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CBF1252-25B0-4986-8653-A39163C197E5}" type="datetime11">
              <a:rPr lang="zh-CN" altLang="en-US" smtClean="0"/>
              <a:pPr eaLnBrk="1" hangingPunct="1"/>
              <a:t>09:28:56</a:t>
            </a:fld>
            <a:endParaRPr lang="en-US" altLang="zh-CN"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zh-CN" altLang="en-US" smtClean="0"/>
              <a:t>本 章 小 结</a:t>
            </a:r>
          </a:p>
        </p:txBody>
      </p:sp>
      <p:sp>
        <p:nvSpPr>
          <p:cNvPr id="169987" name="Rectangle 3"/>
          <p:cNvSpPr>
            <a:spLocks noGrp="1" noChangeArrowheads="1"/>
          </p:cNvSpPr>
          <p:nvPr>
            <p:ph type="body" idx="1"/>
          </p:nvPr>
        </p:nvSpPr>
        <p:spPr>
          <a:xfrm>
            <a:off x="428625" y="1500188"/>
            <a:ext cx="8229600" cy="5000625"/>
          </a:xfrm>
        </p:spPr>
        <p:txBody>
          <a:bodyPr/>
          <a:lstStyle/>
          <a:p>
            <a:r>
              <a:rPr lang="zh-CN" smtClean="0"/>
              <a:t>虚存机制也要解决一些关键问题，包括调度问题、地址映射问题和替换问题等。在操作系统的控制下，硬件和系统软件为用户解决了上述问题，从而使应用程序的编程大大简化。 </a:t>
            </a:r>
          </a:p>
          <a:p>
            <a:r>
              <a:rPr lang="zh-CN" smtClean="0"/>
              <a:t>页式虚拟存储系统中，虚地址空间和主存空间都被分成大小相等的页，通过页表可以把虚地址转换成物理地址。为了避免对主存访问次数的增多，可以对页表本身实行二级缓存，把页表中的最活跃部分存放在转换后援缓冲器（</a:t>
            </a:r>
            <a:r>
              <a:rPr lang="en-US" altLang="zh-CN" smtClean="0"/>
              <a:t>TLB</a:t>
            </a:r>
            <a:r>
              <a:rPr lang="en-US" smtClean="0"/>
              <a:t>）中。</a:t>
            </a:r>
            <a:endParaRPr lang="zh-CN" altLang="en-US" smtClean="0"/>
          </a:p>
        </p:txBody>
      </p:sp>
      <p:sp>
        <p:nvSpPr>
          <p:cNvPr id="169988"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16998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612A744-CDCF-4B12-B030-D7D2DC4630E2}" type="slidenum">
              <a:rPr lang="en-US" altLang="zh-CN" smtClean="0">
                <a:solidFill>
                  <a:srgbClr val="FF0000"/>
                </a:solidFill>
              </a:rPr>
              <a:pPr eaLnBrk="1" hangingPunct="1"/>
              <a:t>168</a:t>
            </a:fld>
            <a:endParaRPr lang="en-US" altLang="zh-CN" smtClean="0">
              <a:solidFill>
                <a:srgbClr val="FF0000"/>
              </a:solidFill>
            </a:endParaRPr>
          </a:p>
        </p:txBody>
      </p:sp>
      <p:sp>
        <p:nvSpPr>
          <p:cNvPr id="16999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03FDA83-947A-4FC7-8375-FC596E5A9F0D}" type="datetime11">
              <a:rPr lang="zh-CN" altLang="en-US" smtClean="0"/>
              <a:pPr eaLnBrk="1" hangingPunct="1"/>
              <a:t>09:28:56</a:t>
            </a:fld>
            <a:endParaRPr lang="en-US" altLang="zh-CN" smtClean="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zh-CN" altLang="en-US" smtClean="0"/>
              <a:t>本 章 小 结</a:t>
            </a:r>
          </a:p>
        </p:txBody>
      </p:sp>
      <p:sp>
        <p:nvSpPr>
          <p:cNvPr id="171011" name="Rectangle 3"/>
          <p:cNvSpPr>
            <a:spLocks noGrp="1" noChangeArrowheads="1"/>
          </p:cNvSpPr>
          <p:nvPr>
            <p:ph type="body" idx="1"/>
          </p:nvPr>
        </p:nvSpPr>
        <p:spPr>
          <a:xfrm>
            <a:off x="428625" y="1500188"/>
            <a:ext cx="8229600" cy="5000625"/>
          </a:xfrm>
        </p:spPr>
        <p:txBody>
          <a:bodyPr/>
          <a:lstStyle/>
          <a:p>
            <a:r>
              <a:rPr lang="zh-CN" sz="2600" smtClean="0"/>
              <a:t>分页方式的缺点是页长与程序的逻辑大小不相关，而分段方式则可按照程序的自然分界将内存空间划分为长度可以动态改变的存储区域。在段式虚拟存储系统中，虚地址由段号和段内地址（偏移量）组成。虚地址到实主存地址的变换通过段表实现。</a:t>
            </a:r>
          </a:p>
          <a:p>
            <a:r>
              <a:rPr lang="zh-CN" sz="2600" smtClean="0"/>
              <a:t>段页式虚拟存储器是段式虚拟存储器和页式虚拟存储器的结合，程序按页进行调入和调出操作，但可按段进行编程、保护和共享。</a:t>
            </a:r>
          </a:p>
          <a:p>
            <a:r>
              <a:rPr lang="zh-CN" sz="2600" smtClean="0"/>
              <a:t>虚拟存储器还解决存储保护等问题。在虚拟存储系统中，通常采用页表保护、段表保护和键式保护方法实现存储区域保护。还可以结合对主存信息的使用方式实现访问方式保护。</a:t>
            </a:r>
          </a:p>
        </p:txBody>
      </p:sp>
      <p:sp>
        <p:nvSpPr>
          <p:cNvPr id="171012"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17101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5866192-C33E-4330-96E5-3F94A564F25B}" type="slidenum">
              <a:rPr lang="en-US" altLang="zh-CN" smtClean="0">
                <a:solidFill>
                  <a:srgbClr val="FF0000"/>
                </a:solidFill>
              </a:rPr>
              <a:pPr eaLnBrk="1" hangingPunct="1"/>
              <a:t>169</a:t>
            </a:fld>
            <a:endParaRPr lang="en-US" altLang="zh-CN" smtClean="0">
              <a:solidFill>
                <a:srgbClr val="FF0000"/>
              </a:solidFill>
            </a:endParaRPr>
          </a:p>
        </p:txBody>
      </p:sp>
      <p:sp>
        <p:nvSpPr>
          <p:cNvPr id="17101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591CF83-5D8B-41BA-8476-1516048CDD4C}" type="datetime11">
              <a:rPr lang="zh-CN" altLang="en-US" smtClean="0"/>
              <a:pPr eaLnBrk="1" hangingPunct="1"/>
              <a:t>09:28:56</a:t>
            </a:fld>
            <a:endParaRPr lang="en-US" altLang="zh-CN"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1069"/>
          <p:cNvSpPr>
            <a:spLocks noGrp="1" noChangeArrowheads="1"/>
          </p:cNvSpPr>
          <p:nvPr>
            <p:ph type="body" idx="1"/>
          </p:nvPr>
        </p:nvSpPr>
        <p:spPr>
          <a:xfrm>
            <a:off x="468313" y="1412875"/>
            <a:ext cx="7727950" cy="2447925"/>
          </a:xfrm>
        </p:spPr>
        <p:txBody>
          <a:bodyPr/>
          <a:lstStyle/>
          <a:p>
            <a:pPr marL="0" indent="342900" eaLnBrk="1" hangingPunct="1">
              <a:buFontTx/>
              <a:buNone/>
            </a:pPr>
            <a:r>
              <a:rPr lang="zh-CN" altLang="en-US" sz="2400" smtClean="0">
                <a:latin typeface="Times New Roman" pitchFamily="18" charset="0"/>
              </a:rPr>
              <a:t>当一个存储字的字长高于</a:t>
            </a:r>
            <a:r>
              <a:rPr lang="en-US" altLang="zh-CN" sz="2400" smtClean="0">
                <a:latin typeface="Times New Roman" pitchFamily="18" charset="0"/>
              </a:rPr>
              <a:t>8</a:t>
            </a:r>
            <a:r>
              <a:rPr lang="zh-CN" altLang="en-US" sz="2400" smtClean="0">
                <a:latin typeface="Times New Roman" pitchFamily="18" charset="0"/>
              </a:rPr>
              <a:t>位时，就存在一个存储字内部的多字节的排列顺序问题，其排列方式称为</a:t>
            </a:r>
            <a:r>
              <a:rPr lang="zh-CN" altLang="en-US" sz="2400" b="1" smtClean="0">
                <a:solidFill>
                  <a:srgbClr val="FF0000"/>
                </a:solidFill>
                <a:latin typeface="Times New Roman" pitchFamily="18" charset="0"/>
              </a:rPr>
              <a:t>端模式</a:t>
            </a:r>
            <a:r>
              <a:rPr lang="zh-CN" altLang="en-US" sz="2400" smtClean="0">
                <a:latin typeface="Times New Roman" pitchFamily="18" charset="0"/>
              </a:rPr>
              <a:t>。</a:t>
            </a:r>
            <a:endParaRPr lang="en-US" altLang="zh-CN" sz="2400" smtClean="0">
              <a:latin typeface="Times New Roman" pitchFamily="18" charset="0"/>
            </a:endParaRPr>
          </a:p>
          <a:p>
            <a:pPr marL="0" indent="342900" eaLnBrk="1" hangingPunct="1">
              <a:buFontTx/>
              <a:buNone/>
            </a:pPr>
            <a:r>
              <a:rPr lang="zh-CN" altLang="en-US" sz="2400" smtClean="0">
                <a:latin typeface="Times New Roman" pitchFamily="18" charset="0"/>
              </a:rPr>
              <a:t>假设一个字由四个字节组成，我们使用</a:t>
            </a:r>
            <a:r>
              <a:rPr lang="en-US" altLang="zh-CN" sz="2400" smtClean="0">
                <a:latin typeface="Times New Roman" pitchFamily="18" charset="0"/>
              </a:rPr>
              <a:t>B</a:t>
            </a:r>
            <a:r>
              <a:rPr lang="en-US" altLang="zh-CN" sz="2400" baseline="-30000" smtClean="0">
                <a:latin typeface="Times New Roman" pitchFamily="18" charset="0"/>
              </a:rPr>
              <a:t>3</a:t>
            </a:r>
            <a:r>
              <a:rPr lang="zh-CN" altLang="en-US" sz="2400" smtClean="0">
                <a:latin typeface="Times New Roman" pitchFamily="18" charset="0"/>
              </a:rPr>
              <a:t>、</a:t>
            </a:r>
            <a:r>
              <a:rPr lang="en-US" altLang="zh-CN" sz="2400" smtClean="0">
                <a:latin typeface="Times New Roman" pitchFamily="18" charset="0"/>
              </a:rPr>
              <a:t>B</a:t>
            </a:r>
            <a:r>
              <a:rPr lang="en-US" altLang="zh-CN" sz="2400" baseline="-30000" smtClean="0">
                <a:latin typeface="Times New Roman" pitchFamily="18" charset="0"/>
              </a:rPr>
              <a:t>2</a:t>
            </a:r>
            <a:r>
              <a:rPr lang="zh-CN" altLang="en-US" sz="2400" smtClean="0">
                <a:latin typeface="Times New Roman" pitchFamily="18" charset="0"/>
              </a:rPr>
              <a:t>、</a:t>
            </a:r>
            <a:r>
              <a:rPr lang="en-US" altLang="zh-CN" sz="2400" smtClean="0">
                <a:latin typeface="Times New Roman" pitchFamily="18" charset="0"/>
              </a:rPr>
              <a:t>B</a:t>
            </a:r>
            <a:r>
              <a:rPr lang="en-US" altLang="zh-CN" sz="2400" baseline="-30000" smtClean="0">
                <a:latin typeface="Times New Roman" pitchFamily="18" charset="0"/>
              </a:rPr>
              <a:t>1</a:t>
            </a:r>
            <a:r>
              <a:rPr lang="zh-CN" altLang="en-US" sz="2400" smtClean="0">
                <a:latin typeface="Times New Roman" pitchFamily="18" charset="0"/>
              </a:rPr>
              <a:t>、</a:t>
            </a:r>
            <a:r>
              <a:rPr lang="en-US" altLang="zh-CN" sz="2400" smtClean="0">
                <a:latin typeface="Times New Roman" pitchFamily="18" charset="0"/>
              </a:rPr>
              <a:t>B</a:t>
            </a:r>
            <a:r>
              <a:rPr lang="en-US" altLang="zh-CN" sz="2400" baseline="-30000" smtClean="0">
                <a:latin typeface="Times New Roman" pitchFamily="18" charset="0"/>
              </a:rPr>
              <a:t>0</a:t>
            </a:r>
            <a:r>
              <a:rPr lang="zh-CN" altLang="en-US" sz="2400" smtClean="0">
                <a:latin typeface="Times New Roman" pitchFamily="18" charset="0"/>
              </a:rPr>
              <a:t>来分别表示这四个字节，其中</a:t>
            </a:r>
            <a:r>
              <a:rPr lang="en-US" altLang="zh-CN" sz="2400" smtClean="0">
                <a:latin typeface="Times New Roman" pitchFamily="18" charset="0"/>
              </a:rPr>
              <a:t>B</a:t>
            </a:r>
            <a:r>
              <a:rPr lang="en-US" altLang="zh-CN" sz="2400" baseline="-30000" smtClean="0">
                <a:latin typeface="Times New Roman" pitchFamily="18" charset="0"/>
              </a:rPr>
              <a:t>3</a:t>
            </a:r>
            <a:r>
              <a:rPr lang="zh-CN" altLang="en-US" sz="2400" smtClean="0">
                <a:latin typeface="Times New Roman" pitchFamily="18" charset="0"/>
              </a:rPr>
              <a:t>是字的最高有效字节，</a:t>
            </a:r>
            <a:r>
              <a:rPr lang="en-US" altLang="zh-CN" sz="2400" smtClean="0">
                <a:latin typeface="Times New Roman" pitchFamily="18" charset="0"/>
              </a:rPr>
              <a:t>B</a:t>
            </a:r>
            <a:r>
              <a:rPr lang="en-US" altLang="zh-CN" sz="2400" baseline="-30000" smtClean="0">
                <a:latin typeface="Times New Roman" pitchFamily="18" charset="0"/>
              </a:rPr>
              <a:t>0</a:t>
            </a:r>
            <a:r>
              <a:rPr lang="zh-CN" altLang="en-US" sz="2400" smtClean="0">
                <a:latin typeface="Times New Roman" pitchFamily="18" charset="0"/>
              </a:rPr>
              <a:t>是最低有效字节。字节编址计算机的主存地址安排有两种方案，但字地址总是等于</a:t>
            </a:r>
            <a:r>
              <a:rPr lang="en-US" altLang="zh-CN" sz="2400" smtClean="0">
                <a:latin typeface="Times New Roman" pitchFamily="18" charset="0"/>
              </a:rPr>
              <a:t>4</a:t>
            </a:r>
            <a:r>
              <a:rPr lang="zh-CN" altLang="en-US" sz="2400" smtClean="0">
                <a:latin typeface="Times New Roman" pitchFamily="18" charset="0"/>
              </a:rPr>
              <a:t>的整数倍。</a:t>
            </a:r>
          </a:p>
        </p:txBody>
      </p:sp>
      <p:graphicFrame>
        <p:nvGraphicFramePr>
          <p:cNvPr id="19459" name="Object 1070"/>
          <p:cNvGraphicFramePr>
            <a:graphicFrameLocks noChangeAspect="1"/>
          </p:cNvGraphicFramePr>
          <p:nvPr/>
        </p:nvGraphicFramePr>
        <p:xfrm>
          <a:off x="1547813" y="4243388"/>
          <a:ext cx="4751387" cy="2159000"/>
        </p:xfrm>
        <a:graphic>
          <a:graphicData uri="http://schemas.openxmlformats.org/presentationml/2006/ole">
            <mc:AlternateContent xmlns:mc="http://schemas.openxmlformats.org/markup-compatibility/2006">
              <mc:Choice xmlns:v="urn:schemas-microsoft-com:vml" Requires="v">
                <p:oleObj spid="_x0000_s19485" r:id="rId3" imgW="3467100" imgH="1544320" progId="Visio.Drawing.6">
                  <p:embed/>
                </p:oleObj>
              </mc:Choice>
              <mc:Fallback>
                <p:oleObj r:id="rId3" imgW="3467100" imgH="1544320" progId="Visio.Drawing.6">
                  <p:embed/>
                  <p:pic>
                    <p:nvPicPr>
                      <p:cNvPr id="0" name="Object 10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4243388"/>
                        <a:ext cx="4751387"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CC615CA-9F2D-4533-81B5-33302A0531F0}" type="slidenum">
              <a:rPr lang="en-US" altLang="zh-CN" smtClean="0">
                <a:solidFill>
                  <a:srgbClr val="FF0000"/>
                </a:solidFill>
              </a:rPr>
              <a:pPr eaLnBrk="1" hangingPunct="1"/>
              <a:t>17</a:t>
            </a:fld>
            <a:endParaRPr lang="en-US" altLang="zh-CN" smtClean="0">
              <a:solidFill>
                <a:srgbClr val="FF0000"/>
              </a:solidFill>
            </a:endParaRPr>
          </a:p>
        </p:txBody>
      </p:sp>
      <p:sp>
        <p:nvSpPr>
          <p:cNvPr id="1946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18E7F20-C0FC-4D0A-A1F2-D12BAF585568}" type="datetime11">
              <a:rPr lang="zh-CN" altLang="en-US" smtClean="0"/>
              <a:pPr eaLnBrk="1" hangingPunct="1"/>
              <a:t>09:28:36</a:t>
            </a:fld>
            <a:endParaRPr lang="en-US" altLang="zh-CN" smtClean="0"/>
          </a:p>
        </p:txBody>
      </p:sp>
      <p:sp>
        <p:nvSpPr>
          <p:cNvPr id="19462" name="TextBox 1"/>
          <p:cNvSpPr txBox="1">
            <a:spLocks noChangeArrowheads="1"/>
          </p:cNvSpPr>
          <p:nvPr/>
        </p:nvSpPr>
        <p:spPr bwMode="auto">
          <a:xfrm>
            <a:off x="6673850" y="4292600"/>
            <a:ext cx="1150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solidFill>
                  <a:srgbClr val="FF0000"/>
                </a:solidFill>
              </a:rPr>
              <a:t>小端方案</a:t>
            </a:r>
          </a:p>
        </p:txBody>
      </p:sp>
      <p:sp>
        <p:nvSpPr>
          <p:cNvPr id="19463" name="TextBox 6"/>
          <p:cNvSpPr txBox="1">
            <a:spLocks noChangeArrowheads="1"/>
          </p:cNvSpPr>
          <p:nvPr/>
        </p:nvSpPr>
        <p:spPr bwMode="auto">
          <a:xfrm>
            <a:off x="6705600" y="5373688"/>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b="1">
                <a:solidFill>
                  <a:srgbClr val="FF0000"/>
                </a:solidFill>
              </a:rPr>
              <a:t>大端方案</a:t>
            </a:r>
          </a:p>
        </p:txBody>
      </p:sp>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323850" y="692150"/>
            <a:ext cx="2819400" cy="725488"/>
          </a:xfrm>
        </p:spPr>
        <p:txBody>
          <a:bodyPr/>
          <a:lstStyle/>
          <a:p>
            <a:pPr eaLnBrk="1" hangingPunct="1"/>
            <a:r>
              <a:rPr lang="zh-CN" altLang="en-US" smtClean="0"/>
              <a:t>复习提纲</a:t>
            </a:r>
          </a:p>
        </p:txBody>
      </p:sp>
      <p:sp>
        <p:nvSpPr>
          <p:cNvPr id="172035" name="Rectangle 3"/>
          <p:cNvSpPr>
            <a:spLocks noGrp="1" noChangeArrowheads="1"/>
          </p:cNvSpPr>
          <p:nvPr>
            <p:ph type="body" idx="1"/>
          </p:nvPr>
        </p:nvSpPr>
        <p:spPr>
          <a:xfrm>
            <a:off x="428625" y="1500188"/>
            <a:ext cx="8229600" cy="4808537"/>
          </a:xfrm>
        </p:spPr>
        <p:txBody>
          <a:bodyPr/>
          <a:lstStyle/>
          <a:p>
            <a:pPr marL="0" indent="0">
              <a:buFont typeface="Wingdings" pitchFamily="2" charset="2"/>
              <a:buNone/>
            </a:pPr>
            <a:r>
              <a:rPr lang="en-US" altLang="zh-CN" sz="2000" smtClean="0"/>
              <a:t>1</a:t>
            </a:r>
            <a:r>
              <a:rPr lang="zh-CN" altLang="en-US" sz="2000" smtClean="0"/>
              <a:t>、程序的局部性原理和多级存储系统的组成</a:t>
            </a:r>
            <a:endParaRPr lang="en-US" altLang="zh-CN" sz="2000" smtClean="0"/>
          </a:p>
          <a:p>
            <a:pPr marL="0" indent="0">
              <a:buFont typeface="Wingdings" pitchFamily="2" charset="2"/>
              <a:buNone/>
            </a:pPr>
            <a:r>
              <a:rPr lang="en-US" altLang="zh-CN" sz="2000" smtClean="0"/>
              <a:t>2</a:t>
            </a:r>
            <a:r>
              <a:rPr lang="zh-CN" altLang="en-US" sz="2000" smtClean="0"/>
              <a:t>、存储器的编址、端模式</a:t>
            </a:r>
            <a:endParaRPr lang="en-US" altLang="zh-CN" sz="2000" smtClean="0"/>
          </a:p>
          <a:p>
            <a:pPr marL="0" indent="0">
              <a:buFont typeface="Wingdings" pitchFamily="2" charset="2"/>
              <a:buNone/>
            </a:pPr>
            <a:r>
              <a:rPr lang="en-US" altLang="zh-CN" sz="2000" smtClean="0"/>
              <a:t>3</a:t>
            </a:r>
            <a:r>
              <a:rPr lang="zh-CN" altLang="en-US" sz="2000" smtClean="0"/>
              <a:t>、存储器的技术指标</a:t>
            </a:r>
            <a:endParaRPr lang="en-US" altLang="zh-CN" sz="2000" smtClean="0"/>
          </a:p>
          <a:p>
            <a:pPr marL="0" indent="0">
              <a:buFont typeface="Wingdings" pitchFamily="2" charset="2"/>
              <a:buNone/>
            </a:pPr>
            <a:r>
              <a:rPr lang="en-US" altLang="zh-CN" sz="2000" smtClean="0"/>
              <a:t>4</a:t>
            </a:r>
            <a:r>
              <a:rPr lang="zh-CN" altLang="en-US" sz="2000" smtClean="0"/>
              <a:t>、存储器容量的扩充</a:t>
            </a:r>
            <a:endParaRPr lang="en-US" altLang="zh-CN" sz="2000" smtClean="0"/>
          </a:p>
          <a:p>
            <a:pPr marL="0" indent="0">
              <a:buFont typeface="Wingdings" pitchFamily="2" charset="2"/>
              <a:buNone/>
            </a:pPr>
            <a:r>
              <a:rPr lang="en-US" altLang="zh-CN" sz="2000" smtClean="0"/>
              <a:t>5</a:t>
            </a:r>
            <a:r>
              <a:rPr lang="zh-CN" altLang="en-US" sz="2000" smtClean="0"/>
              <a:t>、</a:t>
            </a:r>
            <a:r>
              <a:rPr lang="en-US" altLang="zh-CN" sz="2000" smtClean="0"/>
              <a:t>DRAM</a:t>
            </a:r>
            <a:r>
              <a:rPr lang="zh-CN" altLang="en-US" sz="2000" smtClean="0"/>
              <a:t>芯片的逻辑结构和刷新操作</a:t>
            </a:r>
            <a:endParaRPr lang="en-US" altLang="zh-CN" sz="2000" smtClean="0"/>
          </a:p>
          <a:p>
            <a:pPr marL="0" indent="0">
              <a:buFont typeface="Wingdings" pitchFamily="2" charset="2"/>
              <a:buNone/>
            </a:pPr>
            <a:r>
              <a:rPr lang="en-US" altLang="zh-CN" sz="2000" smtClean="0"/>
              <a:t>6</a:t>
            </a:r>
            <a:r>
              <a:rPr lang="zh-CN" altLang="en-US" sz="2000" smtClean="0"/>
              <a:t>、提升</a:t>
            </a:r>
            <a:r>
              <a:rPr lang="en-US" altLang="zh-CN" sz="2000" smtClean="0"/>
              <a:t>DRAM</a:t>
            </a:r>
            <a:r>
              <a:rPr lang="zh-CN" altLang="en-US" sz="2000" smtClean="0"/>
              <a:t>访问速度的技术（突发传输技术、</a:t>
            </a:r>
            <a:r>
              <a:rPr lang="en-US" altLang="zh-CN" sz="2000" smtClean="0"/>
              <a:t>SDRAM</a:t>
            </a:r>
            <a:r>
              <a:rPr lang="zh-CN" altLang="en-US" sz="2000" smtClean="0"/>
              <a:t>、</a:t>
            </a:r>
            <a:r>
              <a:rPr lang="en-US" altLang="zh-CN" sz="2000" smtClean="0"/>
              <a:t>CDRAM</a:t>
            </a:r>
            <a:r>
              <a:rPr lang="zh-CN" altLang="en-US" sz="2000" smtClean="0"/>
              <a:t>、并行存储器技术）</a:t>
            </a:r>
            <a:endParaRPr lang="en-US" altLang="zh-CN" sz="2000" smtClean="0"/>
          </a:p>
          <a:p>
            <a:pPr marL="0" indent="0">
              <a:buFont typeface="Wingdings" pitchFamily="2" charset="2"/>
              <a:buNone/>
            </a:pPr>
            <a:r>
              <a:rPr lang="en-US" altLang="zh-CN" sz="2000" smtClean="0"/>
              <a:t>7</a:t>
            </a:r>
            <a:r>
              <a:rPr lang="zh-CN" altLang="en-US" sz="2000" smtClean="0"/>
              <a:t>、</a:t>
            </a:r>
            <a:r>
              <a:rPr lang="en-US" altLang="zh-CN" sz="2000" smtClean="0"/>
              <a:t>cache</a:t>
            </a:r>
            <a:r>
              <a:rPr lang="zh-CN" altLang="en-US" sz="2000" smtClean="0"/>
              <a:t>的基本原理、主存与</a:t>
            </a:r>
            <a:r>
              <a:rPr lang="en-US" altLang="zh-CN" sz="2000" smtClean="0"/>
              <a:t>cache</a:t>
            </a:r>
            <a:r>
              <a:rPr lang="zh-CN" altLang="en-US" sz="2000" smtClean="0"/>
              <a:t>的地址映射方式</a:t>
            </a:r>
            <a:endParaRPr lang="en-US" altLang="zh-CN" sz="2000" smtClean="0"/>
          </a:p>
          <a:p>
            <a:pPr marL="0" indent="0">
              <a:buFont typeface="Wingdings" pitchFamily="2" charset="2"/>
              <a:buNone/>
            </a:pPr>
            <a:r>
              <a:rPr lang="en-US" altLang="zh-CN" sz="2000" smtClean="0"/>
              <a:t>8</a:t>
            </a:r>
            <a:r>
              <a:rPr lang="zh-CN" altLang="en-US" sz="2000" smtClean="0"/>
              <a:t>、</a:t>
            </a:r>
            <a:r>
              <a:rPr lang="en-US" altLang="zh-CN" sz="2000" smtClean="0"/>
              <a:t>cache</a:t>
            </a:r>
            <a:r>
              <a:rPr lang="zh-CN" altLang="en-US" sz="2000" smtClean="0"/>
              <a:t>的命中率、平均访问时间、访问效率的计算</a:t>
            </a:r>
            <a:endParaRPr lang="en-US" altLang="zh-CN" sz="2000" smtClean="0"/>
          </a:p>
          <a:p>
            <a:pPr marL="0" indent="0">
              <a:buFont typeface="Wingdings" pitchFamily="2" charset="2"/>
              <a:buNone/>
            </a:pPr>
            <a:r>
              <a:rPr lang="en-US" altLang="zh-CN" sz="2000" smtClean="0"/>
              <a:t>9</a:t>
            </a:r>
            <a:r>
              <a:rPr lang="zh-CN" altLang="en-US" sz="2000" smtClean="0"/>
              <a:t>、</a:t>
            </a:r>
            <a:r>
              <a:rPr lang="en-US" altLang="zh-CN" sz="2000" smtClean="0"/>
              <a:t>cache</a:t>
            </a:r>
            <a:r>
              <a:rPr lang="zh-CN" altLang="en-US" sz="2000" smtClean="0"/>
              <a:t>的替换策略和写操作策略</a:t>
            </a:r>
            <a:endParaRPr lang="en-US" altLang="zh-CN" sz="2000" smtClean="0"/>
          </a:p>
          <a:p>
            <a:pPr marL="0" indent="0">
              <a:buFont typeface="Wingdings" pitchFamily="2" charset="2"/>
              <a:buNone/>
            </a:pPr>
            <a:r>
              <a:rPr lang="en-US" altLang="zh-CN" sz="2000" smtClean="0"/>
              <a:t>10</a:t>
            </a:r>
            <a:r>
              <a:rPr lang="zh-CN" altLang="en-US" sz="2000" smtClean="0"/>
              <a:t>、虚拟存储器的访问过程和地址映射方式</a:t>
            </a:r>
            <a:endParaRPr lang="en-US" altLang="zh-CN" sz="2000" smtClean="0"/>
          </a:p>
          <a:p>
            <a:pPr marL="0" indent="0">
              <a:buFont typeface="Wingdings" pitchFamily="2" charset="2"/>
              <a:buNone/>
            </a:pPr>
            <a:r>
              <a:rPr lang="en-US" altLang="zh-CN" sz="2000" smtClean="0"/>
              <a:t>11</a:t>
            </a:r>
            <a:r>
              <a:rPr lang="zh-CN" altLang="en-US" sz="2000" smtClean="0"/>
              <a:t>、虚存的替换算法</a:t>
            </a:r>
            <a:endParaRPr lang="en-US" altLang="zh-CN" sz="2000" smtClean="0"/>
          </a:p>
          <a:p>
            <a:pPr marL="0" indent="0">
              <a:buFont typeface="Wingdings" pitchFamily="2" charset="2"/>
              <a:buNone/>
            </a:pPr>
            <a:r>
              <a:rPr lang="en-US" altLang="zh-CN" sz="2000" smtClean="0"/>
              <a:t>12</a:t>
            </a:r>
            <a:r>
              <a:rPr lang="zh-CN" altLang="en-US" sz="2000" smtClean="0"/>
              <a:t>、存储管理部件的主要功能和工作流程</a:t>
            </a:r>
            <a:endParaRPr lang="zh-CN" sz="2000" smtClean="0"/>
          </a:p>
        </p:txBody>
      </p:sp>
      <p:sp>
        <p:nvSpPr>
          <p:cNvPr id="172036"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17203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1E20DE3-58D2-4C6F-96B8-4FCDE007B1CF}" type="slidenum">
              <a:rPr lang="en-US" altLang="zh-CN" smtClean="0">
                <a:solidFill>
                  <a:srgbClr val="FF0000"/>
                </a:solidFill>
              </a:rPr>
              <a:pPr eaLnBrk="1" hangingPunct="1"/>
              <a:t>170</a:t>
            </a:fld>
            <a:endParaRPr lang="en-US" altLang="zh-CN" smtClean="0">
              <a:solidFill>
                <a:srgbClr val="FF0000"/>
              </a:solidFill>
            </a:endParaRPr>
          </a:p>
        </p:txBody>
      </p:sp>
      <p:sp>
        <p:nvSpPr>
          <p:cNvPr id="17203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52DD507-BBAE-4EAC-9C92-819F8EBE76E5}" type="datetime11">
              <a:rPr lang="zh-CN" altLang="en-US" smtClean="0"/>
              <a:pPr eaLnBrk="1" hangingPunct="1"/>
              <a:t>09:28:56</a:t>
            </a:fld>
            <a:endParaRPr lang="en-US" altLang="zh-CN"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45"/>
          <p:cNvSpPr>
            <a:spLocks noGrp="1" noChangeArrowheads="1"/>
          </p:cNvSpPr>
          <p:nvPr>
            <p:ph type="body" idx="1"/>
          </p:nvPr>
        </p:nvSpPr>
        <p:spPr>
          <a:xfrm>
            <a:off x="395288" y="1773238"/>
            <a:ext cx="8382000" cy="4032250"/>
          </a:xfrm>
        </p:spPr>
        <p:txBody>
          <a:bodyPr/>
          <a:lstStyle/>
          <a:p>
            <a:pPr marL="0" indent="457200" eaLnBrk="1" hangingPunct="1">
              <a:buFontTx/>
              <a:buNone/>
            </a:pPr>
            <a:r>
              <a:rPr lang="zh-CN" altLang="en-US" sz="2800" smtClean="0">
                <a:latin typeface="Times New Roman" pitchFamily="18" charset="0"/>
              </a:rPr>
              <a:t>图</a:t>
            </a:r>
            <a:r>
              <a:rPr lang="zh-CN" altLang="en-US" sz="2800" smtClean="0">
                <a:latin typeface="Times New Roman" pitchFamily="18" charset="0"/>
                <a:cs typeface="Times New Roman" pitchFamily="18" charset="0"/>
              </a:rPr>
              <a:t> </a:t>
            </a:r>
            <a:r>
              <a:rPr lang="en-US" altLang="zh-CN" sz="2800" smtClean="0">
                <a:latin typeface="Times New Roman" pitchFamily="18" charset="0"/>
                <a:cs typeface="Times New Roman" pitchFamily="18" charset="0"/>
              </a:rPr>
              <a:t>(a)</a:t>
            </a:r>
            <a:r>
              <a:rPr lang="zh-CN" altLang="en-US" sz="2800" smtClean="0">
                <a:latin typeface="Times New Roman" pitchFamily="18" charset="0"/>
              </a:rPr>
              <a:t>称为小端方案。假设字地址为</a:t>
            </a:r>
            <a:r>
              <a:rPr lang="en-US" altLang="zh-CN" sz="2800" smtClean="0">
                <a:latin typeface="Times New Roman" pitchFamily="18" charset="0"/>
                <a:cs typeface="Times New Roman" pitchFamily="18" charset="0"/>
              </a:rPr>
              <a:t>N</a:t>
            </a:r>
            <a:r>
              <a:rPr lang="zh-CN" altLang="en-US" sz="2800" smtClean="0">
                <a:latin typeface="Times New Roman" pitchFamily="18" charset="0"/>
              </a:rPr>
              <a:t>，则字节</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3</a:t>
            </a:r>
            <a:r>
              <a:rPr lang="zh-CN" altLang="en-US" sz="2800" smtClean="0">
                <a:latin typeface="Times New Roman" pitchFamily="18" charset="0"/>
              </a:rPr>
              <a:t>、</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2</a:t>
            </a:r>
            <a:r>
              <a:rPr lang="zh-CN" altLang="en-US" sz="2800" smtClean="0">
                <a:latin typeface="Times New Roman" pitchFamily="18" charset="0"/>
              </a:rPr>
              <a:t>、</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1</a:t>
            </a:r>
            <a:r>
              <a:rPr lang="zh-CN" altLang="en-US" sz="2800" smtClean="0">
                <a:latin typeface="Times New Roman" pitchFamily="18" charset="0"/>
              </a:rPr>
              <a:t>、</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0</a:t>
            </a:r>
            <a:r>
              <a:rPr lang="zh-CN" altLang="en-US" sz="2800" smtClean="0">
                <a:latin typeface="Times New Roman" pitchFamily="18" charset="0"/>
              </a:rPr>
              <a:t>依次存放在地址为</a:t>
            </a:r>
            <a:r>
              <a:rPr lang="en-US" altLang="zh-CN" sz="2800" smtClean="0">
                <a:latin typeface="Times New Roman" pitchFamily="18" charset="0"/>
                <a:cs typeface="Times New Roman" pitchFamily="18" charset="0"/>
              </a:rPr>
              <a:t>N+3</a:t>
            </a:r>
            <a:r>
              <a:rPr lang="zh-CN" altLang="en-US" sz="2800" smtClean="0">
                <a:latin typeface="Times New Roman" pitchFamily="18" charset="0"/>
              </a:rPr>
              <a:t>、</a:t>
            </a:r>
            <a:r>
              <a:rPr lang="en-US" altLang="zh-CN" sz="2800" smtClean="0">
                <a:latin typeface="Times New Roman" pitchFamily="18" charset="0"/>
                <a:cs typeface="Times New Roman" pitchFamily="18" charset="0"/>
              </a:rPr>
              <a:t>N+2</a:t>
            </a:r>
            <a:r>
              <a:rPr lang="zh-CN" altLang="en-US" sz="2800" smtClean="0">
                <a:latin typeface="Times New Roman" pitchFamily="18" charset="0"/>
              </a:rPr>
              <a:t>、</a:t>
            </a:r>
            <a:r>
              <a:rPr lang="en-US" altLang="zh-CN" sz="2800" smtClean="0">
                <a:latin typeface="Times New Roman" pitchFamily="18" charset="0"/>
                <a:cs typeface="Times New Roman" pitchFamily="18" charset="0"/>
              </a:rPr>
              <a:t>N+1</a:t>
            </a:r>
            <a:r>
              <a:rPr lang="zh-CN" altLang="en-US" sz="2800" smtClean="0">
                <a:latin typeface="Times New Roman" pitchFamily="18" charset="0"/>
              </a:rPr>
              <a:t>、</a:t>
            </a:r>
            <a:r>
              <a:rPr lang="en-US" altLang="zh-CN" sz="2800" smtClean="0">
                <a:latin typeface="Times New Roman" pitchFamily="18" charset="0"/>
                <a:cs typeface="Times New Roman" pitchFamily="18" charset="0"/>
              </a:rPr>
              <a:t>N+0</a:t>
            </a:r>
            <a:r>
              <a:rPr lang="zh-CN" altLang="en-US" sz="2800" smtClean="0">
                <a:latin typeface="Times New Roman" pitchFamily="18" charset="0"/>
              </a:rPr>
              <a:t>的存储单元，即字地址等于最低有效字节地址。采用小端方案的计算机有</a:t>
            </a:r>
            <a:r>
              <a:rPr lang="en-US" altLang="zh-CN" sz="2800" smtClean="0">
                <a:latin typeface="Times New Roman" pitchFamily="18" charset="0"/>
                <a:cs typeface="Times New Roman" pitchFamily="18" charset="0"/>
              </a:rPr>
              <a:t>Intel 80X86</a:t>
            </a:r>
            <a:r>
              <a:rPr lang="zh-CN" altLang="en-US" sz="2800" smtClean="0">
                <a:latin typeface="Times New Roman" pitchFamily="18" charset="0"/>
              </a:rPr>
              <a:t>、</a:t>
            </a:r>
            <a:r>
              <a:rPr lang="en-US" altLang="zh-CN" sz="2800" smtClean="0">
                <a:latin typeface="Times New Roman" pitchFamily="18" charset="0"/>
                <a:cs typeface="Times New Roman" pitchFamily="18" charset="0"/>
              </a:rPr>
              <a:t>DEC VAX</a:t>
            </a:r>
            <a:r>
              <a:rPr lang="zh-CN" altLang="en-US" sz="2800" smtClean="0">
                <a:latin typeface="Times New Roman" pitchFamily="18" charset="0"/>
              </a:rPr>
              <a:t>等。</a:t>
            </a:r>
          </a:p>
          <a:p>
            <a:pPr marL="0" indent="457200" eaLnBrk="1" hangingPunct="1">
              <a:buFontTx/>
              <a:buNone/>
            </a:pPr>
            <a:r>
              <a:rPr lang="zh-CN" altLang="en-US" sz="2800" smtClean="0">
                <a:latin typeface="Times New Roman" pitchFamily="18" charset="0"/>
              </a:rPr>
              <a:t>图</a:t>
            </a:r>
            <a:r>
              <a:rPr lang="zh-CN" altLang="en-US" sz="2800" smtClean="0">
                <a:latin typeface="Times New Roman" pitchFamily="18" charset="0"/>
                <a:cs typeface="Times New Roman" pitchFamily="18" charset="0"/>
              </a:rPr>
              <a:t> </a:t>
            </a:r>
            <a:r>
              <a:rPr lang="en-US" altLang="zh-CN" sz="2800" smtClean="0">
                <a:latin typeface="Times New Roman" pitchFamily="18" charset="0"/>
                <a:cs typeface="Times New Roman" pitchFamily="18" charset="0"/>
              </a:rPr>
              <a:t>(b)</a:t>
            </a:r>
            <a:r>
              <a:rPr lang="zh-CN" altLang="en-US" sz="2800" smtClean="0">
                <a:latin typeface="Times New Roman" pitchFamily="18" charset="0"/>
              </a:rPr>
              <a:t>称为大端方案。假设字地址为</a:t>
            </a:r>
            <a:r>
              <a:rPr lang="en-US" altLang="zh-CN" sz="2800" smtClean="0">
                <a:latin typeface="Times New Roman" pitchFamily="18" charset="0"/>
                <a:cs typeface="Times New Roman" pitchFamily="18" charset="0"/>
              </a:rPr>
              <a:t>N</a:t>
            </a:r>
            <a:r>
              <a:rPr lang="zh-CN" altLang="en-US" sz="2800" smtClean="0">
                <a:latin typeface="Times New Roman" pitchFamily="18" charset="0"/>
              </a:rPr>
              <a:t>，则字节</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3</a:t>
            </a:r>
            <a:r>
              <a:rPr lang="zh-CN" altLang="en-US" sz="2800" smtClean="0">
                <a:latin typeface="Times New Roman" pitchFamily="18" charset="0"/>
              </a:rPr>
              <a:t>、</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2</a:t>
            </a:r>
            <a:r>
              <a:rPr lang="zh-CN" altLang="en-US" sz="2800" smtClean="0">
                <a:latin typeface="Times New Roman" pitchFamily="18" charset="0"/>
              </a:rPr>
              <a:t>、</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1</a:t>
            </a:r>
            <a:r>
              <a:rPr lang="zh-CN" altLang="en-US" sz="2800" smtClean="0">
                <a:latin typeface="Times New Roman" pitchFamily="18" charset="0"/>
              </a:rPr>
              <a:t>、</a:t>
            </a:r>
            <a:r>
              <a:rPr lang="en-US" altLang="zh-CN" sz="2800" smtClean="0">
                <a:latin typeface="Times New Roman" pitchFamily="18" charset="0"/>
                <a:cs typeface="Times New Roman" pitchFamily="18" charset="0"/>
              </a:rPr>
              <a:t>B</a:t>
            </a:r>
            <a:r>
              <a:rPr lang="en-US" altLang="zh-CN" sz="2800" baseline="-30000" smtClean="0">
                <a:latin typeface="Times New Roman" pitchFamily="18" charset="0"/>
                <a:cs typeface="Times New Roman" pitchFamily="18" charset="0"/>
              </a:rPr>
              <a:t>0</a:t>
            </a:r>
            <a:r>
              <a:rPr lang="zh-CN" altLang="en-US" sz="2800" smtClean="0">
                <a:latin typeface="Times New Roman" pitchFamily="18" charset="0"/>
              </a:rPr>
              <a:t>依次存放在地址为</a:t>
            </a:r>
            <a:r>
              <a:rPr lang="en-US" altLang="zh-CN" sz="2800" smtClean="0">
                <a:latin typeface="Times New Roman" pitchFamily="18" charset="0"/>
                <a:cs typeface="Times New Roman" pitchFamily="18" charset="0"/>
              </a:rPr>
              <a:t>N+0</a:t>
            </a:r>
            <a:r>
              <a:rPr lang="zh-CN" altLang="en-US" sz="2800" smtClean="0">
                <a:latin typeface="Times New Roman" pitchFamily="18" charset="0"/>
              </a:rPr>
              <a:t>、</a:t>
            </a:r>
            <a:r>
              <a:rPr lang="en-US" altLang="zh-CN" sz="2800" smtClean="0">
                <a:latin typeface="Times New Roman" pitchFamily="18" charset="0"/>
                <a:cs typeface="Times New Roman" pitchFamily="18" charset="0"/>
              </a:rPr>
              <a:t>N+1</a:t>
            </a:r>
            <a:r>
              <a:rPr lang="zh-CN" altLang="en-US" sz="2800" smtClean="0">
                <a:latin typeface="Times New Roman" pitchFamily="18" charset="0"/>
              </a:rPr>
              <a:t>、</a:t>
            </a:r>
            <a:r>
              <a:rPr lang="en-US" altLang="zh-CN" sz="2800" smtClean="0">
                <a:latin typeface="Times New Roman" pitchFamily="18" charset="0"/>
                <a:cs typeface="Times New Roman" pitchFamily="18" charset="0"/>
              </a:rPr>
              <a:t>N+2</a:t>
            </a:r>
            <a:r>
              <a:rPr lang="zh-CN" altLang="en-US" sz="2800" smtClean="0">
                <a:latin typeface="Times New Roman" pitchFamily="18" charset="0"/>
              </a:rPr>
              <a:t>、</a:t>
            </a:r>
            <a:r>
              <a:rPr lang="en-US" altLang="zh-CN" sz="2800" smtClean="0">
                <a:latin typeface="Times New Roman" pitchFamily="18" charset="0"/>
                <a:cs typeface="Times New Roman" pitchFamily="18" charset="0"/>
              </a:rPr>
              <a:t>N+3</a:t>
            </a:r>
            <a:r>
              <a:rPr lang="zh-CN" altLang="en-US" sz="2800" smtClean="0">
                <a:latin typeface="Times New Roman" pitchFamily="18" charset="0"/>
              </a:rPr>
              <a:t>的存储单元，即字地址等于最高有效字节地址。采用大端方案的计算机有</a:t>
            </a:r>
            <a:r>
              <a:rPr lang="en-US" altLang="zh-CN" sz="2800" smtClean="0">
                <a:latin typeface="Times New Roman" pitchFamily="18" charset="0"/>
                <a:cs typeface="Times New Roman" pitchFamily="18" charset="0"/>
              </a:rPr>
              <a:t>IBM360/370</a:t>
            </a:r>
            <a:r>
              <a:rPr lang="zh-CN" altLang="en-US" sz="2800" smtClean="0">
                <a:latin typeface="Times New Roman" pitchFamily="18" charset="0"/>
              </a:rPr>
              <a:t>、</a:t>
            </a:r>
            <a:r>
              <a:rPr lang="en-US" altLang="zh-CN" sz="2800" smtClean="0">
                <a:latin typeface="Times New Roman" pitchFamily="18" charset="0"/>
                <a:cs typeface="Times New Roman" pitchFamily="18" charset="0"/>
              </a:rPr>
              <a:t>Motorola 68000</a:t>
            </a:r>
            <a:r>
              <a:rPr lang="zh-CN" altLang="en-US" sz="2800" smtClean="0">
                <a:latin typeface="Times New Roman" pitchFamily="18" charset="0"/>
              </a:rPr>
              <a:t>等。</a:t>
            </a:r>
          </a:p>
        </p:txBody>
      </p:sp>
      <p:sp>
        <p:nvSpPr>
          <p:cNvPr id="2048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6E8CCEF-BA72-4992-B439-846757FC5BC7}" type="slidenum">
              <a:rPr lang="en-US" altLang="zh-CN" smtClean="0">
                <a:solidFill>
                  <a:srgbClr val="FF0000"/>
                </a:solidFill>
              </a:rPr>
              <a:pPr eaLnBrk="1" hangingPunct="1"/>
              <a:t>18</a:t>
            </a:fld>
            <a:endParaRPr lang="en-US" altLang="zh-CN" smtClean="0">
              <a:solidFill>
                <a:srgbClr val="FF0000"/>
              </a:solidFill>
            </a:endParaRPr>
          </a:p>
        </p:txBody>
      </p:sp>
      <p:sp>
        <p:nvSpPr>
          <p:cNvPr id="2048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283E8DD-57CF-4EEE-82A8-730964F79FBC}" type="datetime11">
              <a:rPr lang="zh-CN" altLang="en-US" smtClean="0"/>
              <a:pPr eaLnBrk="1" hangingPunct="1"/>
              <a:t>09:28:36</a:t>
            </a:fld>
            <a:endParaRPr lang="en-US" altLang="zh-CN"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45"/>
          <p:cNvSpPr>
            <a:spLocks noGrp="1" noChangeArrowheads="1"/>
          </p:cNvSpPr>
          <p:nvPr>
            <p:ph type="body" idx="1"/>
          </p:nvPr>
        </p:nvSpPr>
        <p:spPr>
          <a:xfrm>
            <a:off x="611188" y="2060575"/>
            <a:ext cx="7921625" cy="3168650"/>
          </a:xfrm>
        </p:spPr>
        <p:txBody>
          <a:bodyPr/>
          <a:lstStyle/>
          <a:p>
            <a:pPr marL="0" indent="342900" eaLnBrk="1" hangingPunct="1">
              <a:buFontTx/>
              <a:buNone/>
            </a:pPr>
            <a:r>
              <a:rPr lang="zh-CN" altLang="zh-CN" sz="2800" smtClean="0">
                <a:latin typeface="Times New Roman" pitchFamily="18" charset="0"/>
                <a:cs typeface="Times New Roman" pitchFamily="18" charset="0"/>
              </a:rPr>
              <a:t>大端方案将高字节（</a:t>
            </a:r>
            <a:r>
              <a:rPr lang="en-US" altLang="zh-CN" sz="2800" smtClean="0">
                <a:latin typeface="Times New Roman" pitchFamily="18" charset="0"/>
                <a:cs typeface="Times New Roman" pitchFamily="18" charset="0"/>
              </a:rPr>
              <a:t>MSB</a:t>
            </a:r>
            <a:r>
              <a:rPr lang="zh-CN" altLang="zh-CN" sz="2800" smtClean="0">
                <a:latin typeface="Times New Roman" pitchFamily="18" charset="0"/>
                <a:cs typeface="Times New Roman" pitchFamily="18" charset="0"/>
              </a:rPr>
              <a:t>）存放在低地址，小端方案将高字节存放在高地址。采用大端方案进行数据存放符合人类的正常思维，而采用小端方案进行数据存放利于计算机处理。到目前为止，采用大端或者小端进行数据存放，其孰优孰劣也没有定论。大端与小端方案的差别体现在一个处理器的寄存器、指令集、数据总线等各个层次中。</a:t>
            </a:r>
            <a:endParaRPr lang="zh-CN" altLang="en-US" sz="2800" smtClean="0">
              <a:latin typeface="Times New Roman" pitchFamily="18" charset="0"/>
              <a:cs typeface="Times New Roman" pitchFamily="18" charset="0"/>
            </a:endParaRPr>
          </a:p>
        </p:txBody>
      </p:sp>
      <p:sp>
        <p:nvSpPr>
          <p:cNvPr id="2150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61C72F0-E4F5-4C37-8A58-0DB20B719031}" type="slidenum">
              <a:rPr lang="en-US" altLang="zh-CN" smtClean="0">
                <a:solidFill>
                  <a:srgbClr val="FF0000"/>
                </a:solidFill>
              </a:rPr>
              <a:pPr eaLnBrk="1" hangingPunct="1"/>
              <a:t>19</a:t>
            </a:fld>
            <a:endParaRPr lang="en-US" altLang="zh-CN" smtClean="0">
              <a:solidFill>
                <a:srgbClr val="FF0000"/>
              </a:solidFill>
            </a:endParaRPr>
          </a:p>
        </p:txBody>
      </p:sp>
      <p:sp>
        <p:nvSpPr>
          <p:cNvPr id="2150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80FC8D1-1F18-4971-932B-96BA12CD3BA1}" type="datetime11">
              <a:rPr lang="zh-CN" altLang="en-US" smtClean="0"/>
              <a:pPr eaLnBrk="1" hangingPunct="1"/>
              <a:t>09:28:36</a:t>
            </a:fld>
            <a:endParaRPr lang="en-US" altLang="zh-CN"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548680"/>
            <a:ext cx="4186808" cy="868958"/>
          </a:xfrm>
        </p:spPr>
        <p:txBody>
          <a:bodyPr/>
          <a:lstStyle/>
          <a:p>
            <a:pPr eaLnBrk="1" hangingPunct="1"/>
            <a:r>
              <a:rPr lang="en-US" altLang="zh-CN" smtClean="0"/>
              <a:t>3.1 </a:t>
            </a:r>
            <a:r>
              <a:rPr lang="zh-CN" altLang="en-US" smtClean="0"/>
              <a:t>存储系统概述</a:t>
            </a:r>
            <a:endParaRPr lang="zh-CN" altLang="en-US" smtClean="0">
              <a:ea typeface="华文行楷" pitchFamily="2" charset="-122"/>
            </a:endParaRPr>
          </a:p>
        </p:txBody>
      </p:sp>
      <p:sp>
        <p:nvSpPr>
          <p:cNvPr id="4099" name="Rectangle 3"/>
          <p:cNvSpPr>
            <a:spLocks noGrp="1" noChangeArrowheads="1"/>
          </p:cNvSpPr>
          <p:nvPr>
            <p:ph type="body" idx="1"/>
          </p:nvPr>
        </p:nvSpPr>
        <p:spPr/>
        <p:txBody>
          <a:bodyPr/>
          <a:lstStyle/>
          <a:p>
            <a:pPr eaLnBrk="1" hangingPunct="1">
              <a:buFont typeface="Wingdings" pitchFamily="2" charset="2"/>
              <a:buNone/>
            </a:pPr>
            <a:r>
              <a:rPr lang="en-US" altLang="zh-CN" smtClean="0"/>
              <a:t>3.1.1 </a:t>
            </a:r>
            <a:r>
              <a:rPr lang="zh-CN" altLang="en-US" smtClean="0"/>
              <a:t>存储系统的层次结构</a:t>
            </a:r>
            <a:endParaRPr lang="en-US" altLang="zh-CN" smtClean="0"/>
          </a:p>
          <a:p>
            <a:pPr eaLnBrk="1" hangingPunct="1">
              <a:buFont typeface="Wingdings" pitchFamily="2" charset="2"/>
              <a:buNone/>
            </a:pPr>
            <a:r>
              <a:rPr lang="en-US" altLang="zh-CN" smtClean="0"/>
              <a:t>3.1.2 </a:t>
            </a:r>
            <a:r>
              <a:rPr lang="zh-CN" altLang="en-US" smtClean="0"/>
              <a:t>存储器的分类</a:t>
            </a:r>
            <a:endParaRPr lang="en-US" altLang="zh-CN" smtClean="0"/>
          </a:p>
          <a:p>
            <a:pPr eaLnBrk="1" hangingPunct="1">
              <a:buFont typeface="Wingdings" pitchFamily="2" charset="2"/>
              <a:buNone/>
            </a:pPr>
            <a:r>
              <a:rPr lang="en-US" altLang="zh-CN" smtClean="0"/>
              <a:t>3.1.3 </a:t>
            </a:r>
            <a:r>
              <a:rPr lang="zh-CN" altLang="en-US" smtClean="0"/>
              <a:t>主存储器的存储单元</a:t>
            </a:r>
            <a:endParaRPr lang="en-US" altLang="zh-CN" smtClean="0"/>
          </a:p>
          <a:p>
            <a:pPr eaLnBrk="1" hangingPunct="1">
              <a:buFont typeface="Wingdings" pitchFamily="2" charset="2"/>
              <a:buNone/>
            </a:pPr>
            <a:r>
              <a:rPr lang="en-US" altLang="zh-CN" smtClean="0"/>
              <a:t>3.1.4 </a:t>
            </a:r>
            <a:r>
              <a:rPr lang="zh-CN" altLang="en-US" smtClean="0"/>
              <a:t>主存储器的技术指标</a:t>
            </a:r>
            <a:endParaRPr lang="en-US" altLang="zh-CN" smtClean="0"/>
          </a:p>
          <a:p>
            <a:pPr eaLnBrk="1" hangingPunct="1">
              <a:buFont typeface="Wingdings" pitchFamily="2" charset="2"/>
              <a:buNone/>
            </a:pPr>
            <a:r>
              <a:rPr lang="en-US" altLang="zh-CN" smtClean="0"/>
              <a:t>3.1.5 </a:t>
            </a:r>
            <a:r>
              <a:rPr lang="zh-CN" altLang="en-US" smtClean="0"/>
              <a:t>数据在主存中的存放</a:t>
            </a:r>
            <a:br>
              <a:rPr lang="zh-CN" altLang="en-US" smtClean="0"/>
            </a:br>
            <a:endParaRPr lang="en-US" altLang="zh-CN" smtClean="0"/>
          </a:p>
        </p:txBody>
      </p:sp>
      <p:sp>
        <p:nvSpPr>
          <p:cNvPr id="4100" name="AutoShape 4">
            <a:hlinkClick r:id="" action="ppaction://hlinkshowjump?jump=endshow" highlightClick="1"/>
          </p:cNvPr>
          <p:cNvSpPr>
            <a:spLocks noChangeArrowheads="1"/>
          </p:cNvSpPr>
          <p:nvPr/>
        </p:nvSpPr>
        <p:spPr bwMode="auto">
          <a:xfrm>
            <a:off x="7812088" y="6092825"/>
            <a:ext cx="431800" cy="431800"/>
          </a:xfrm>
          <a:prstGeom prst="actionButtonHome">
            <a:avLst/>
          </a:prstGeom>
          <a:solidFill>
            <a:srgbClr val="008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1400">
                <a:ea typeface="隶书" pitchFamily="49" charset="-122"/>
              </a:rPr>
              <a:t>返回</a:t>
            </a:r>
          </a:p>
        </p:txBody>
      </p:sp>
      <p:sp>
        <p:nvSpPr>
          <p:cNvPr id="410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1580652-E664-4FC1-AE38-6E00F8D87273}" type="slidenum">
              <a:rPr lang="en-US" altLang="zh-CN" smtClean="0">
                <a:solidFill>
                  <a:srgbClr val="FF0000"/>
                </a:solidFill>
              </a:rPr>
              <a:pPr eaLnBrk="1" hangingPunct="1"/>
              <a:t>2</a:t>
            </a:fld>
            <a:endParaRPr lang="en-US" altLang="zh-CN" smtClean="0">
              <a:solidFill>
                <a:srgbClr val="FF0000"/>
              </a:solidFill>
            </a:endParaRPr>
          </a:p>
        </p:txBody>
      </p:sp>
      <p:sp>
        <p:nvSpPr>
          <p:cNvPr id="410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DAFFCF0-0EA1-4327-81C4-61E0A693B631}" type="datetime11">
              <a:rPr lang="zh-CN" altLang="en-US" smtClean="0"/>
              <a:pPr eaLnBrk="1" hangingPunct="1"/>
              <a:t>09:28:34</a:t>
            </a:fld>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3" name="Rectangle 3"/>
          <p:cNvSpPr>
            <a:spLocks noGrp="1" noChangeArrowheads="1"/>
          </p:cNvSpPr>
          <p:nvPr>
            <p:ph type="body" idx="1"/>
          </p:nvPr>
        </p:nvSpPr>
        <p:spPr>
          <a:xfrm>
            <a:off x="251520" y="1772816"/>
            <a:ext cx="8264525" cy="4386262"/>
          </a:xfrm>
        </p:spPr>
        <p:txBody>
          <a:bodyPr/>
          <a:lstStyle/>
          <a:p>
            <a:pPr eaLnBrk="1" hangingPunct="1">
              <a:lnSpc>
                <a:spcPct val="110000"/>
              </a:lnSpc>
              <a:buFontTx/>
              <a:buNone/>
            </a:pPr>
            <a:r>
              <a:rPr lang="en-US" altLang="zh-CN" smtClean="0">
                <a:latin typeface="Times New Roman" pitchFamily="18" charset="0"/>
              </a:rPr>
              <a:t>1.</a:t>
            </a:r>
            <a:r>
              <a:rPr lang="zh-CN" altLang="en-US" smtClean="0">
                <a:latin typeface="Times New Roman" pitchFamily="18" charset="0"/>
              </a:rPr>
              <a:t>存储容量</a:t>
            </a:r>
          </a:p>
          <a:p>
            <a:pPr eaLnBrk="1" hangingPunct="1">
              <a:lnSpc>
                <a:spcPct val="110000"/>
              </a:lnSpc>
              <a:buFontTx/>
              <a:buNone/>
            </a:pPr>
            <a:r>
              <a:rPr lang="zh-CN" altLang="en-US" smtClean="0">
                <a:latin typeface="Times New Roman" pitchFamily="18" charset="0"/>
              </a:rPr>
              <a:t>            存储容量是指</a:t>
            </a:r>
            <a:r>
              <a:rPr lang="zh-CN" altLang="en-US" smtClean="0">
                <a:solidFill>
                  <a:srgbClr val="FF3300"/>
                </a:solidFill>
                <a:latin typeface="Times New Roman" pitchFamily="18" charset="0"/>
              </a:rPr>
              <a:t>主存所能容纳的二进制信息总量</a:t>
            </a:r>
            <a:r>
              <a:rPr lang="zh-CN" altLang="en-US" smtClean="0">
                <a:latin typeface="Times New Roman" pitchFamily="18" charset="0"/>
              </a:rPr>
              <a:t>。对于字节编址的计算机，以字节数来表示容量；对于字编址的计算机，以字数与其字长的乘积来表示容量。</a:t>
            </a:r>
          </a:p>
          <a:p>
            <a:pPr eaLnBrk="1" hangingPunct="1">
              <a:lnSpc>
                <a:spcPct val="110000"/>
              </a:lnSpc>
              <a:buFontTx/>
              <a:buNone/>
            </a:pPr>
            <a:r>
              <a:rPr lang="zh-CN" altLang="en-US" smtClean="0">
                <a:latin typeface="Times New Roman" pitchFamily="18" charset="0"/>
              </a:rPr>
              <a:t>            如某计算机的容量为</a:t>
            </a:r>
            <a:r>
              <a:rPr lang="en-US" altLang="zh-CN" smtClean="0">
                <a:latin typeface="Times New Roman" pitchFamily="18" charset="0"/>
              </a:rPr>
              <a:t>64K×16</a:t>
            </a:r>
            <a:r>
              <a:rPr lang="zh-CN" altLang="en-US" smtClean="0">
                <a:latin typeface="Times New Roman" pitchFamily="18" charset="0"/>
              </a:rPr>
              <a:t>，表示它有</a:t>
            </a:r>
            <a:r>
              <a:rPr lang="en-US" altLang="zh-CN" smtClean="0">
                <a:latin typeface="Times New Roman" pitchFamily="18" charset="0"/>
              </a:rPr>
              <a:t>64K</a:t>
            </a:r>
            <a:r>
              <a:rPr lang="zh-CN" altLang="en-US" smtClean="0">
                <a:latin typeface="Times New Roman" pitchFamily="18" charset="0"/>
              </a:rPr>
              <a:t>个字，每个字的字长为</a:t>
            </a:r>
            <a:r>
              <a:rPr lang="en-US" altLang="zh-CN" smtClean="0">
                <a:latin typeface="Times New Roman" pitchFamily="18" charset="0"/>
              </a:rPr>
              <a:t>16</a:t>
            </a:r>
            <a:r>
              <a:rPr lang="zh-CN" altLang="en-US" smtClean="0">
                <a:latin typeface="Times New Roman" pitchFamily="18" charset="0"/>
              </a:rPr>
              <a:t>位，若用字节数表示，则可记为</a:t>
            </a:r>
            <a:r>
              <a:rPr lang="en-US" altLang="zh-CN" smtClean="0">
                <a:latin typeface="Times New Roman" pitchFamily="18" charset="0"/>
              </a:rPr>
              <a:t>128K</a:t>
            </a:r>
            <a:r>
              <a:rPr lang="zh-CN" altLang="en-US" smtClean="0">
                <a:latin typeface="Times New Roman" pitchFamily="18" charset="0"/>
              </a:rPr>
              <a:t>字节（</a:t>
            </a:r>
            <a:r>
              <a:rPr lang="en-US" altLang="zh-CN" smtClean="0">
                <a:latin typeface="Times New Roman" pitchFamily="18" charset="0"/>
              </a:rPr>
              <a:t>128KB</a:t>
            </a:r>
            <a:r>
              <a:rPr lang="zh-CN" altLang="en-US" smtClean="0">
                <a:latin typeface="Times New Roman" pitchFamily="18" charset="0"/>
              </a:rPr>
              <a:t>）。</a:t>
            </a:r>
          </a:p>
        </p:txBody>
      </p:sp>
      <p:sp>
        <p:nvSpPr>
          <p:cNvPr id="22531" name="Rectangle 2"/>
          <p:cNvSpPr>
            <a:spLocks noGrp="1" noChangeArrowheads="1"/>
          </p:cNvSpPr>
          <p:nvPr>
            <p:ph type="title"/>
          </p:nvPr>
        </p:nvSpPr>
        <p:spPr>
          <a:xfrm>
            <a:off x="395536" y="620688"/>
            <a:ext cx="5986463" cy="754062"/>
          </a:xfrm>
        </p:spPr>
        <p:txBody>
          <a:bodyPr/>
          <a:lstStyle/>
          <a:p>
            <a:pPr eaLnBrk="1" hangingPunct="1"/>
            <a:r>
              <a:rPr lang="en-US" altLang="zh-CN" smtClean="0">
                <a:cs typeface="Times New Roman" pitchFamily="18" charset="0"/>
              </a:rPr>
              <a:t>3</a:t>
            </a:r>
            <a:r>
              <a:rPr lang="en-US" altLang="zh-CN" smtClean="0"/>
              <a:t>.1.4</a:t>
            </a:r>
            <a:r>
              <a:rPr lang="zh-CN" altLang="en-US" smtClean="0"/>
              <a:t>主存储器的技术指标</a:t>
            </a:r>
          </a:p>
        </p:txBody>
      </p:sp>
      <p:sp>
        <p:nvSpPr>
          <p:cNvPr id="2253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5E0DE83-EB3E-4C55-9C62-2EB438C401DE}" type="slidenum">
              <a:rPr lang="en-US" altLang="zh-CN" smtClean="0">
                <a:solidFill>
                  <a:srgbClr val="FF0000"/>
                </a:solidFill>
              </a:rPr>
              <a:pPr eaLnBrk="1" hangingPunct="1"/>
              <a:t>20</a:t>
            </a:fld>
            <a:endParaRPr lang="en-US" altLang="zh-CN" smtClean="0">
              <a:solidFill>
                <a:srgbClr val="FF0000"/>
              </a:solidFill>
            </a:endParaRPr>
          </a:p>
        </p:txBody>
      </p:sp>
      <p:sp>
        <p:nvSpPr>
          <p:cNvPr id="2253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57CA5AE-956E-4602-9D43-BA7206CAEDFF}"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3"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a:xfrm>
            <a:off x="323850" y="1628775"/>
            <a:ext cx="8321675" cy="4608513"/>
          </a:xfrm>
        </p:spPr>
        <p:txBody>
          <a:bodyPr/>
          <a:lstStyle/>
          <a:p>
            <a:pPr marL="0" indent="0" eaLnBrk="1" hangingPunct="1">
              <a:spcBef>
                <a:spcPts val="600"/>
              </a:spcBef>
              <a:buFontTx/>
              <a:buNone/>
            </a:pPr>
            <a:r>
              <a:rPr lang="en-US" altLang="zh-CN" smtClean="0">
                <a:latin typeface="Times New Roman" pitchFamily="18" charset="0"/>
              </a:rPr>
              <a:t>2.</a:t>
            </a:r>
            <a:r>
              <a:rPr lang="zh-CN" altLang="en-US" smtClean="0">
                <a:latin typeface="Times New Roman" pitchFamily="18" charset="0"/>
              </a:rPr>
              <a:t> 存取时间</a:t>
            </a:r>
            <a:r>
              <a:rPr lang="en-US" altLang="zh-CN" smtClean="0">
                <a:latin typeface="Times New Roman" pitchFamily="18" charset="0"/>
              </a:rPr>
              <a:t>T</a:t>
            </a:r>
            <a:r>
              <a:rPr lang="en-US" altLang="zh-CN" baseline="-25000" smtClean="0">
                <a:latin typeface="Times New Roman" pitchFamily="18" charset="0"/>
              </a:rPr>
              <a:t>a</a:t>
            </a:r>
            <a:r>
              <a:rPr lang="en-US" altLang="zh-CN" smtClean="0">
                <a:latin typeface="Times New Roman" pitchFamily="18" charset="0"/>
              </a:rPr>
              <a:t> </a:t>
            </a:r>
          </a:p>
          <a:p>
            <a:pPr marL="0" indent="0" eaLnBrk="1" hangingPunct="1">
              <a:spcBef>
                <a:spcPts val="600"/>
              </a:spcBef>
              <a:buFontTx/>
              <a:buNone/>
            </a:pPr>
            <a:r>
              <a:rPr lang="en-US" altLang="zh-CN" smtClean="0">
                <a:latin typeface="Times New Roman" pitchFamily="18" charset="0"/>
              </a:rPr>
              <a:t>	</a:t>
            </a:r>
            <a:r>
              <a:rPr lang="zh-CN" altLang="en-US" smtClean="0">
                <a:latin typeface="Times New Roman" pitchFamily="18" charset="0"/>
              </a:rPr>
              <a:t>存取时间又称为访问时间或读</a:t>
            </a:r>
            <a:r>
              <a:rPr lang="en-US" altLang="zh-CN" smtClean="0">
                <a:latin typeface="Times New Roman" pitchFamily="18" charset="0"/>
              </a:rPr>
              <a:t>/</a:t>
            </a:r>
            <a:r>
              <a:rPr lang="zh-CN" altLang="en-US" smtClean="0">
                <a:latin typeface="Times New Roman" pitchFamily="18" charset="0"/>
              </a:rPr>
              <a:t>写时间，它是指</a:t>
            </a:r>
            <a:r>
              <a:rPr lang="zh-CN" altLang="en-US" smtClean="0">
                <a:solidFill>
                  <a:srgbClr val="FF3300"/>
                </a:solidFill>
                <a:latin typeface="Times New Roman" pitchFamily="18" charset="0"/>
              </a:rPr>
              <a:t>从启动一次存储器操作到完成该操作所经历的时间</a:t>
            </a:r>
            <a:r>
              <a:rPr lang="zh-CN" altLang="en-US" smtClean="0">
                <a:latin typeface="Times New Roman" pitchFamily="18" charset="0"/>
              </a:rPr>
              <a:t>。</a:t>
            </a:r>
            <a:endParaRPr lang="en-US" altLang="zh-CN" smtClean="0">
              <a:latin typeface="Times New Roman" pitchFamily="18" charset="0"/>
            </a:endParaRPr>
          </a:p>
          <a:p>
            <a:pPr marL="0" indent="0" eaLnBrk="1" hangingPunct="1">
              <a:spcBef>
                <a:spcPts val="600"/>
              </a:spcBef>
              <a:buFontTx/>
              <a:buNone/>
            </a:pPr>
            <a:r>
              <a:rPr lang="en-US" altLang="zh-CN" smtClean="0">
                <a:latin typeface="Times New Roman" pitchFamily="18" charset="0"/>
              </a:rPr>
              <a:t>3.</a:t>
            </a:r>
            <a:r>
              <a:rPr lang="zh-CN" altLang="en-US" smtClean="0">
                <a:latin typeface="Times New Roman" pitchFamily="18" charset="0"/>
              </a:rPr>
              <a:t> 存取周期</a:t>
            </a:r>
            <a:r>
              <a:rPr lang="en-US" altLang="zh-CN" smtClean="0">
                <a:latin typeface="Times New Roman" pitchFamily="18" charset="0"/>
              </a:rPr>
              <a:t>T</a:t>
            </a:r>
            <a:r>
              <a:rPr lang="en-US" altLang="zh-CN" baseline="-25000" smtClean="0">
                <a:latin typeface="Times New Roman" pitchFamily="18" charset="0"/>
              </a:rPr>
              <a:t>m</a:t>
            </a:r>
          </a:p>
          <a:p>
            <a:pPr marL="0" indent="0" eaLnBrk="1" hangingPunct="1">
              <a:spcBef>
                <a:spcPts val="600"/>
              </a:spcBef>
              <a:buFontTx/>
              <a:buNone/>
            </a:pPr>
            <a:r>
              <a:rPr lang="en-US" altLang="zh-CN" smtClean="0">
                <a:latin typeface="Times New Roman" pitchFamily="18" charset="0"/>
              </a:rPr>
              <a:t>	</a:t>
            </a:r>
            <a:r>
              <a:rPr lang="zh-CN" altLang="en-US" smtClean="0">
                <a:latin typeface="Times New Roman" pitchFamily="18" charset="0"/>
              </a:rPr>
              <a:t>存取周期又可称作读写周期、访存周期，它是指</a:t>
            </a:r>
            <a:r>
              <a:rPr lang="zh-CN" altLang="en-US" smtClean="0">
                <a:solidFill>
                  <a:srgbClr val="FF3300"/>
                </a:solidFill>
                <a:latin typeface="Times New Roman" pitchFamily="18" charset="0"/>
              </a:rPr>
              <a:t>存储器进行一次完整的读写操作所需的全部时间，即连续两次访问存储器操作之间所需要的最短时间</a:t>
            </a:r>
            <a:r>
              <a:rPr lang="zh-CN" altLang="en-US" smtClean="0">
                <a:latin typeface="Times New Roman" pitchFamily="18" charset="0"/>
              </a:rPr>
              <a:t>。 </a:t>
            </a:r>
          </a:p>
          <a:p>
            <a:pPr marL="0" indent="0" eaLnBrk="1" hangingPunct="1">
              <a:spcBef>
                <a:spcPts val="600"/>
              </a:spcBef>
              <a:buFontTx/>
              <a:buNone/>
            </a:pPr>
            <a:endParaRPr lang="zh-CN" altLang="en-US" smtClean="0">
              <a:latin typeface="Times New Roman" pitchFamily="18" charset="0"/>
            </a:endParaRPr>
          </a:p>
        </p:txBody>
      </p:sp>
      <p:sp>
        <p:nvSpPr>
          <p:cNvPr id="2355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C3C429F-212D-4DDD-B0F4-8BD2EB3A8514}" type="slidenum">
              <a:rPr lang="en-US" altLang="zh-CN" smtClean="0">
                <a:solidFill>
                  <a:srgbClr val="FF0000"/>
                </a:solidFill>
              </a:rPr>
              <a:pPr eaLnBrk="1" hangingPunct="1"/>
              <a:t>21</a:t>
            </a:fld>
            <a:endParaRPr lang="en-US" altLang="zh-CN" smtClean="0">
              <a:solidFill>
                <a:srgbClr val="FF0000"/>
              </a:solidFill>
            </a:endParaRPr>
          </a:p>
        </p:txBody>
      </p:sp>
      <p:sp>
        <p:nvSpPr>
          <p:cNvPr id="2355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8DDFF2F-6BEF-4B5D-99EC-C57DF157231B}" type="datetime11">
              <a:rPr lang="zh-CN" altLang="en-US" smtClean="0"/>
              <a:pPr eaLnBrk="1" hangingPunct="1"/>
              <a:t>09:28:40</a:t>
            </a:fld>
            <a:endParaRPr lang="en-US" altLang="zh-CN" smtClean="0"/>
          </a:p>
        </p:txBody>
      </p:sp>
      <p:sp>
        <p:nvSpPr>
          <p:cNvPr id="23557" name="Rectangle 2"/>
          <p:cNvSpPr>
            <a:spLocks noGrp="1" noChangeArrowheads="1"/>
          </p:cNvSpPr>
          <p:nvPr>
            <p:ph type="title"/>
          </p:nvPr>
        </p:nvSpPr>
        <p:spPr>
          <a:xfrm>
            <a:off x="457200" y="404813"/>
            <a:ext cx="5986463" cy="754062"/>
          </a:xfrm>
        </p:spPr>
        <p:txBody>
          <a:bodyPr/>
          <a:lstStyle/>
          <a:p>
            <a:pPr eaLnBrk="1" hangingPunct="1"/>
            <a:r>
              <a:rPr lang="en-US" altLang="zh-CN" smtClean="0">
                <a:cs typeface="Times New Roman" pitchFamily="18" charset="0"/>
              </a:rPr>
              <a:t>3</a:t>
            </a:r>
            <a:r>
              <a:rPr lang="en-US" altLang="zh-CN" smtClean="0"/>
              <a:t>.1.4</a:t>
            </a:r>
            <a:r>
              <a:rPr lang="zh-CN" altLang="en-US" smtClean="0"/>
              <a:t>主存储器的技术指标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8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8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85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8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a:xfrm>
            <a:off x="468313" y="2205038"/>
            <a:ext cx="8077200" cy="2951162"/>
          </a:xfrm>
        </p:spPr>
        <p:txBody>
          <a:bodyPr/>
          <a:lstStyle/>
          <a:p>
            <a:pPr marL="0" indent="342900" eaLnBrk="1" hangingPunct="1">
              <a:spcBef>
                <a:spcPts val="600"/>
              </a:spcBef>
              <a:buFontTx/>
              <a:buNone/>
            </a:pPr>
            <a:r>
              <a:rPr lang="zh-CN" altLang="en-US" smtClean="0">
                <a:latin typeface="Times New Roman" pitchFamily="18" charset="0"/>
                <a:cs typeface="Times New Roman" pitchFamily="18" charset="0"/>
              </a:rPr>
              <a:t>显然，一般情况下，</a:t>
            </a:r>
            <a:r>
              <a:rPr lang="en-US" altLang="zh-CN" smtClean="0">
                <a:solidFill>
                  <a:srgbClr val="FF3300"/>
                </a:solidFill>
                <a:latin typeface="Times New Roman" pitchFamily="18" charset="0"/>
                <a:cs typeface="Times New Roman" pitchFamily="18" charset="0"/>
              </a:rPr>
              <a:t>T</a:t>
            </a:r>
            <a:r>
              <a:rPr lang="en-US" altLang="zh-CN" baseline="-25000" smtClean="0">
                <a:solidFill>
                  <a:srgbClr val="FF3300"/>
                </a:solidFill>
                <a:latin typeface="Times New Roman" pitchFamily="18" charset="0"/>
                <a:cs typeface="Times New Roman" pitchFamily="18" charset="0"/>
              </a:rPr>
              <a:t>m</a:t>
            </a:r>
            <a:r>
              <a:rPr lang="en-US" altLang="zh-CN" smtClean="0">
                <a:solidFill>
                  <a:srgbClr val="FF3300"/>
                </a:solidFill>
                <a:latin typeface="Times New Roman" pitchFamily="18" charset="0"/>
                <a:cs typeface="Times New Roman" pitchFamily="18" charset="0"/>
                <a:sym typeface="Symbol" pitchFamily="18" charset="2"/>
              </a:rPr>
              <a:t></a:t>
            </a:r>
            <a:r>
              <a:rPr lang="en-US" altLang="zh-CN" smtClean="0">
                <a:solidFill>
                  <a:srgbClr val="FF3300"/>
                </a:solidFill>
                <a:latin typeface="Times New Roman" pitchFamily="18" charset="0"/>
                <a:cs typeface="Times New Roman" pitchFamily="18" charset="0"/>
              </a:rPr>
              <a:t>T</a:t>
            </a:r>
            <a:r>
              <a:rPr lang="en-US" altLang="zh-CN" baseline="-25000" smtClean="0">
                <a:solidFill>
                  <a:srgbClr val="FF3300"/>
                </a:solidFill>
                <a:latin typeface="Times New Roman" pitchFamily="18" charset="0"/>
                <a:cs typeface="Times New Roman" pitchFamily="18" charset="0"/>
              </a:rPr>
              <a:t>a</a:t>
            </a:r>
            <a:r>
              <a:rPr lang="en-US" altLang="zh-CN" baseline="-25000" smtClean="0">
                <a:latin typeface="Times New Roman" pitchFamily="18" charset="0"/>
                <a:cs typeface="Times New Roman" pitchFamily="18" charset="0"/>
              </a:rPr>
              <a:t> </a:t>
            </a:r>
            <a:r>
              <a:rPr lang="zh-CN" altLang="en-US" smtClean="0">
                <a:latin typeface="Times New Roman" pitchFamily="18" charset="0"/>
                <a:cs typeface="Times New Roman" pitchFamily="18" charset="0"/>
              </a:rPr>
              <a:t>。这是因为对任何一种存储器，在读写操作之后，总要有一段恢复内部状态的复原时间。对于破坏性读出的存储器，存取周期往往比存取时间要大得多，甚至可以达到</a:t>
            </a:r>
            <a:r>
              <a:rPr lang="en-US" altLang="zh-CN" smtClean="0">
                <a:latin typeface="Times New Roman" pitchFamily="18" charset="0"/>
                <a:cs typeface="Times New Roman" pitchFamily="18" charset="0"/>
              </a:rPr>
              <a:t>T</a:t>
            </a:r>
            <a:r>
              <a:rPr lang="en-US" altLang="zh-CN" baseline="-25000" smtClean="0">
                <a:latin typeface="Times New Roman" pitchFamily="18" charset="0"/>
                <a:cs typeface="Times New Roman" pitchFamily="18" charset="0"/>
              </a:rPr>
              <a:t>m</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2T</a:t>
            </a:r>
            <a:r>
              <a:rPr lang="en-US" altLang="zh-CN" baseline="-25000" smtClean="0">
                <a:latin typeface="Times New Roman" pitchFamily="18" charset="0"/>
                <a:cs typeface="Times New Roman" pitchFamily="18" charset="0"/>
              </a:rPr>
              <a:t>a</a:t>
            </a:r>
            <a:r>
              <a:rPr lang="zh-CN" altLang="en-US" smtClean="0">
                <a:latin typeface="Times New Roman" pitchFamily="18" charset="0"/>
                <a:cs typeface="Times New Roman" pitchFamily="18" charset="0"/>
              </a:rPr>
              <a:t>，这是因为存储器中的信息读出后需要马上进行重写（再生）。</a:t>
            </a:r>
          </a:p>
        </p:txBody>
      </p:sp>
      <p:sp>
        <p:nvSpPr>
          <p:cNvPr id="2457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FD12C7D-EE78-4CA3-A514-97AF5AF178C0}" type="slidenum">
              <a:rPr lang="en-US" altLang="zh-CN" smtClean="0">
                <a:solidFill>
                  <a:srgbClr val="FF0000"/>
                </a:solidFill>
              </a:rPr>
              <a:pPr eaLnBrk="1" hangingPunct="1"/>
              <a:t>22</a:t>
            </a:fld>
            <a:endParaRPr lang="en-US" altLang="zh-CN" smtClean="0">
              <a:solidFill>
                <a:srgbClr val="FF0000"/>
              </a:solidFill>
            </a:endParaRPr>
          </a:p>
        </p:txBody>
      </p:sp>
      <p:sp>
        <p:nvSpPr>
          <p:cNvPr id="2458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EB821B0-5ED7-493B-B2D4-D4DF3D318DA6}" type="datetime11">
              <a:rPr lang="zh-CN" altLang="en-US" smtClean="0"/>
              <a:pPr eaLnBrk="1" hangingPunct="1"/>
              <a:t>09:28:40</a:t>
            </a:fld>
            <a:endParaRPr lang="en-US" altLang="zh-CN" smtClean="0"/>
          </a:p>
        </p:txBody>
      </p:sp>
      <p:sp>
        <p:nvSpPr>
          <p:cNvPr id="24581" name="Rectangle 2"/>
          <p:cNvSpPr>
            <a:spLocks noGrp="1" noChangeArrowheads="1"/>
          </p:cNvSpPr>
          <p:nvPr>
            <p:ph type="title"/>
          </p:nvPr>
        </p:nvSpPr>
        <p:spPr>
          <a:xfrm>
            <a:off x="457200" y="404813"/>
            <a:ext cx="5986463" cy="754062"/>
          </a:xfrm>
        </p:spPr>
        <p:txBody>
          <a:bodyPr/>
          <a:lstStyle/>
          <a:p>
            <a:pPr eaLnBrk="1" hangingPunct="1"/>
            <a:r>
              <a:rPr lang="en-US" altLang="zh-CN" smtClean="0">
                <a:cs typeface="Times New Roman" pitchFamily="18" charset="0"/>
              </a:rPr>
              <a:t>3</a:t>
            </a:r>
            <a:r>
              <a:rPr lang="en-US" altLang="zh-CN" smtClean="0"/>
              <a:t>.1.4</a:t>
            </a:r>
            <a:r>
              <a:rPr lang="zh-CN" altLang="en-US" smtClean="0"/>
              <a:t>主存储器的技术指标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95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7" name="Rectangle 2051"/>
          <p:cNvSpPr>
            <a:spLocks noGrp="1" noRot="1" noChangeAspect="1" noMove="1" noResize="1" noEditPoints="1" noAdjustHandles="1" noChangeArrowheads="1" noChangeShapeType="1" noTextEdit="1"/>
          </p:cNvSpPr>
          <p:nvPr>
            <p:ph type="body" idx="1"/>
          </p:nvPr>
        </p:nvSpPr>
        <p:spPr>
          <a:xfrm>
            <a:off x="179512" y="2204864"/>
            <a:ext cx="8784976" cy="3168352"/>
          </a:xfrm>
          <a:blipFill rotWithShape="1">
            <a:blip r:embed="rId2"/>
            <a:stretch>
              <a:fillRect l="-1595" t="-3083"/>
            </a:stretch>
          </a:blipFill>
          <a:extLst/>
        </p:spPr>
        <p:txBody>
          <a:bodyPr/>
          <a:lstStyle/>
          <a:p>
            <a:r>
              <a:rPr lang="zh-CN" altLang="en-US">
                <a:noFill/>
              </a:rPr>
              <a:t> </a:t>
            </a:r>
          </a:p>
        </p:txBody>
      </p:sp>
      <p:sp>
        <p:nvSpPr>
          <p:cNvPr id="2560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0AC4840-6F3B-484F-AD5A-B6382B5B6120}" type="slidenum">
              <a:rPr lang="en-US" altLang="zh-CN" smtClean="0">
                <a:solidFill>
                  <a:srgbClr val="FF0000"/>
                </a:solidFill>
              </a:rPr>
              <a:pPr eaLnBrk="1" hangingPunct="1"/>
              <a:t>23</a:t>
            </a:fld>
            <a:endParaRPr lang="en-US" altLang="zh-CN" smtClean="0">
              <a:solidFill>
                <a:srgbClr val="FF0000"/>
              </a:solidFill>
            </a:endParaRPr>
          </a:p>
        </p:txBody>
      </p:sp>
      <p:sp>
        <p:nvSpPr>
          <p:cNvPr id="2560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9DB398F-61B2-4B45-A905-F047598AFD39}" type="datetime11">
              <a:rPr lang="zh-CN" altLang="en-US" smtClean="0"/>
              <a:pPr eaLnBrk="1" hangingPunct="1"/>
              <a:t>09:28:40</a:t>
            </a:fld>
            <a:endParaRPr lang="en-US" altLang="zh-CN" smtClean="0"/>
          </a:p>
        </p:txBody>
      </p:sp>
      <p:sp>
        <p:nvSpPr>
          <p:cNvPr id="25605" name="Rectangle 2"/>
          <p:cNvSpPr>
            <a:spLocks noGrp="1" noChangeArrowheads="1"/>
          </p:cNvSpPr>
          <p:nvPr>
            <p:ph type="title"/>
          </p:nvPr>
        </p:nvSpPr>
        <p:spPr>
          <a:xfrm>
            <a:off x="457200" y="404813"/>
            <a:ext cx="5986463" cy="754062"/>
          </a:xfrm>
        </p:spPr>
        <p:txBody>
          <a:bodyPr/>
          <a:lstStyle/>
          <a:p>
            <a:pPr eaLnBrk="1" hangingPunct="1"/>
            <a:r>
              <a:rPr lang="en-US" altLang="zh-CN" smtClean="0">
                <a:cs typeface="Times New Roman" pitchFamily="18" charset="0"/>
              </a:rPr>
              <a:t>3</a:t>
            </a:r>
            <a:r>
              <a:rPr lang="en-US" altLang="zh-CN" smtClean="0"/>
              <a:t>.1.4</a:t>
            </a:r>
            <a:r>
              <a:rPr lang="zh-CN" altLang="en-US" smtClean="0"/>
              <a:t>主存储器的技术指标</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051"/>
          <p:cNvSpPr>
            <a:spLocks noGrp="1" noChangeArrowheads="1"/>
          </p:cNvSpPr>
          <p:nvPr>
            <p:ph type="body" idx="1"/>
          </p:nvPr>
        </p:nvSpPr>
        <p:spPr>
          <a:xfrm>
            <a:off x="395288" y="1916113"/>
            <a:ext cx="8188325" cy="3367087"/>
          </a:xfrm>
        </p:spPr>
        <p:txBody>
          <a:bodyPr/>
          <a:lstStyle/>
          <a:p>
            <a:pPr marL="0" indent="457200" eaLnBrk="1" hangingPunct="1">
              <a:lnSpc>
                <a:spcPct val="90000"/>
              </a:lnSpc>
              <a:buFontTx/>
              <a:buNone/>
            </a:pPr>
            <a:r>
              <a:rPr lang="zh-CN" altLang="en-US" smtClean="0">
                <a:latin typeface="Times New Roman" pitchFamily="18" charset="0"/>
              </a:rPr>
              <a:t>目前，主存提供信息的速度还跟不上</a:t>
            </a:r>
            <a:r>
              <a:rPr lang="en-US" altLang="zh-CN" smtClean="0">
                <a:latin typeface="Times New Roman" pitchFamily="18" charset="0"/>
                <a:cs typeface="Times New Roman" pitchFamily="18" charset="0"/>
              </a:rPr>
              <a:t>CPU</a:t>
            </a:r>
            <a:r>
              <a:rPr lang="zh-CN" altLang="en-US" smtClean="0">
                <a:latin typeface="Times New Roman" pitchFamily="18" charset="0"/>
              </a:rPr>
              <a:t>处理指令和数据的速度，所以，主存的带宽是改善计算机系统瓶颈的一个关键因素。为了提高主存的带宽，可以采取的措施有：</a:t>
            </a:r>
            <a:endParaRPr lang="zh-CN" altLang="en-US" smtClean="0">
              <a:latin typeface="宋体" pitchFamily="2" charset="-122"/>
            </a:endParaRPr>
          </a:p>
          <a:p>
            <a:pPr eaLnBrk="1" hangingPunct="1">
              <a:lnSpc>
                <a:spcPct val="90000"/>
              </a:lnSpc>
              <a:buFont typeface="Wingdings" pitchFamily="2" charset="2"/>
              <a:buChar char="n"/>
            </a:pPr>
            <a:r>
              <a:rPr lang="zh-CN" altLang="en-US" smtClean="0">
                <a:latin typeface="Times New Roman" pitchFamily="18" charset="0"/>
              </a:rPr>
              <a:t>缩短存取周期；</a:t>
            </a:r>
            <a:endParaRPr lang="zh-CN" altLang="en-US" smtClean="0">
              <a:latin typeface="宋体" pitchFamily="2" charset="-122"/>
            </a:endParaRPr>
          </a:p>
          <a:p>
            <a:pPr eaLnBrk="1" hangingPunct="1">
              <a:lnSpc>
                <a:spcPct val="90000"/>
              </a:lnSpc>
              <a:buFont typeface="Wingdings" pitchFamily="2" charset="2"/>
              <a:buChar char="n"/>
            </a:pPr>
            <a:r>
              <a:rPr lang="zh-CN" altLang="en-US" smtClean="0">
                <a:latin typeface="Times New Roman" pitchFamily="18" charset="0"/>
              </a:rPr>
              <a:t>增加存储字长；</a:t>
            </a:r>
            <a:endParaRPr lang="zh-CN" altLang="en-US" smtClean="0">
              <a:latin typeface="宋体" pitchFamily="2" charset="-122"/>
            </a:endParaRPr>
          </a:p>
          <a:p>
            <a:pPr eaLnBrk="1" hangingPunct="1">
              <a:lnSpc>
                <a:spcPct val="90000"/>
              </a:lnSpc>
              <a:buFont typeface="Wingdings" pitchFamily="2" charset="2"/>
              <a:buChar char="n"/>
            </a:pPr>
            <a:r>
              <a:rPr lang="zh-CN" altLang="en-US" smtClean="0">
                <a:latin typeface="宋体" pitchFamily="2" charset="-122"/>
              </a:rPr>
              <a:t>增加存储体（多体交叉技术）。</a:t>
            </a:r>
            <a:r>
              <a:rPr lang="zh-CN" altLang="en-US" smtClean="0">
                <a:latin typeface="Times New Roman" pitchFamily="18" charset="0"/>
                <a:cs typeface="Times New Roman" pitchFamily="18" charset="0"/>
              </a:rPr>
              <a:t> </a:t>
            </a:r>
          </a:p>
        </p:txBody>
      </p:sp>
      <p:sp>
        <p:nvSpPr>
          <p:cNvPr id="2662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D848E4B-11F3-4A3D-AAAC-6ADA9AE9D15A}" type="slidenum">
              <a:rPr lang="en-US" altLang="zh-CN" smtClean="0">
                <a:solidFill>
                  <a:srgbClr val="FF0000"/>
                </a:solidFill>
              </a:rPr>
              <a:pPr eaLnBrk="1" hangingPunct="1"/>
              <a:t>24</a:t>
            </a:fld>
            <a:endParaRPr lang="en-US" altLang="zh-CN" smtClean="0">
              <a:solidFill>
                <a:srgbClr val="FF0000"/>
              </a:solidFill>
            </a:endParaRPr>
          </a:p>
        </p:txBody>
      </p:sp>
      <p:sp>
        <p:nvSpPr>
          <p:cNvPr id="2662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906543D-5971-4E42-A762-7409CE473002}" type="datetime11">
              <a:rPr lang="zh-CN" altLang="en-US" smtClean="0"/>
              <a:pPr eaLnBrk="1" hangingPunct="1"/>
              <a:t>09:28:40</a:t>
            </a:fld>
            <a:endParaRPr lang="en-US" altLang="zh-CN" smtClean="0"/>
          </a:p>
        </p:txBody>
      </p:sp>
      <p:sp>
        <p:nvSpPr>
          <p:cNvPr id="26629" name="Rectangle 2"/>
          <p:cNvSpPr>
            <a:spLocks noGrp="1" noChangeArrowheads="1"/>
          </p:cNvSpPr>
          <p:nvPr>
            <p:ph type="title"/>
          </p:nvPr>
        </p:nvSpPr>
        <p:spPr>
          <a:xfrm>
            <a:off x="457200" y="404813"/>
            <a:ext cx="5986463" cy="754062"/>
          </a:xfrm>
        </p:spPr>
        <p:txBody>
          <a:bodyPr/>
          <a:lstStyle/>
          <a:p>
            <a:pPr eaLnBrk="1" hangingPunct="1"/>
            <a:r>
              <a:rPr lang="en-US" altLang="zh-CN" smtClean="0">
                <a:cs typeface="Times New Roman" pitchFamily="18" charset="0"/>
              </a:rPr>
              <a:t>3</a:t>
            </a:r>
            <a:r>
              <a:rPr lang="en-US" altLang="zh-CN" smtClean="0"/>
              <a:t>.1.4</a:t>
            </a:r>
            <a:r>
              <a:rPr lang="zh-CN" altLang="en-US" smtClean="0"/>
              <a:t>主存储器的技术指标</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3.2 SRAM</a:t>
            </a:r>
            <a:r>
              <a:rPr lang="zh-CN" altLang="en-US" smtClean="0"/>
              <a:t>存储器</a:t>
            </a:r>
          </a:p>
        </p:txBody>
      </p:sp>
      <p:sp>
        <p:nvSpPr>
          <p:cNvPr id="27651" name="Rectangle 3"/>
          <p:cNvSpPr>
            <a:spLocks noGrp="1" noChangeArrowheads="1"/>
          </p:cNvSpPr>
          <p:nvPr>
            <p:ph type="body" idx="1"/>
          </p:nvPr>
        </p:nvSpPr>
        <p:spPr>
          <a:xfrm>
            <a:off x="323850" y="1628775"/>
            <a:ext cx="8229600" cy="4411663"/>
          </a:xfrm>
        </p:spPr>
        <p:txBody>
          <a:bodyPr/>
          <a:lstStyle/>
          <a:p>
            <a:pPr eaLnBrk="1" hangingPunct="1">
              <a:buFont typeface="Wingdings" pitchFamily="2" charset="2"/>
              <a:buNone/>
            </a:pPr>
            <a:r>
              <a:rPr lang="en-US" altLang="zh-CN" smtClean="0"/>
              <a:t>3.2.1 </a:t>
            </a:r>
            <a:r>
              <a:rPr lang="zh-CN" altLang="en-US" smtClean="0"/>
              <a:t>基本的静态存储元阵列</a:t>
            </a:r>
            <a:endParaRPr lang="en-US" altLang="zh-CN" smtClean="0"/>
          </a:p>
          <a:p>
            <a:pPr eaLnBrk="1" hangingPunct="1">
              <a:buFont typeface="Wingdings" pitchFamily="2" charset="2"/>
              <a:buNone/>
            </a:pPr>
            <a:r>
              <a:rPr lang="en-US" altLang="zh-CN" smtClean="0"/>
              <a:t>3.2.2 </a:t>
            </a:r>
            <a:r>
              <a:rPr lang="zh-CN" altLang="en-US" smtClean="0"/>
              <a:t>基本的</a:t>
            </a:r>
            <a:r>
              <a:rPr lang="en-US" altLang="zh-CN" smtClean="0"/>
              <a:t>SRAM</a:t>
            </a:r>
            <a:r>
              <a:rPr lang="zh-CN" altLang="en-US" smtClean="0"/>
              <a:t>逻辑结构</a:t>
            </a:r>
            <a:endParaRPr lang="en-US" altLang="zh-CN" smtClean="0"/>
          </a:p>
          <a:p>
            <a:pPr eaLnBrk="1" hangingPunct="1">
              <a:buFont typeface="Wingdings" pitchFamily="2" charset="2"/>
              <a:buNone/>
            </a:pPr>
            <a:r>
              <a:rPr lang="en-US" altLang="zh-CN" smtClean="0"/>
              <a:t>3.2.3 </a:t>
            </a:r>
            <a:r>
              <a:rPr lang="zh-CN" altLang="en-US" smtClean="0"/>
              <a:t>读</a:t>
            </a:r>
            <a:r>
              <a:rPr lang="en-US" altLang="zh-CN" smtClean="0"/>
              <a:t>/</a:t>
            </a:r>
            <a:r>
              <a:rPr lang="zh-CN" altLang="en-US" smtClean="0"/>
              <a:t>写周期波形图</a:t>
            </a:r>
            <a:br>
              <a:rPr lang="zh-CN" altLang="en-US" smtClean="0"/>
            </a:br>
            <a:r>
              <a:rPr lang="zh-CN" altLang="en-US" smtClean="0"/>
              <a:t> </a:t>
            </a:r>
          </a:p>
        </p:txBody>
      </p:sp>
      <p:sp>
        <p:nvSpPr>
          <p:cNvPr id="2765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7FFF406-7FE0-4EDC-9286-A7518616A062}" type="slidenum">
              <a:rPr lang="en-US" altLang="zh-CN" smtClean="0">
                <a:solidFill>
                  <a:srgbClr val="FF0000"/>
                </a:solidFill>
              </a:rPr>
              <a:pPr eaLnBrk="1" hangingPunct="1"/>
              <a:t>25</a:t>
            </a:fld>
            <a:endParaRPr lang="en-US" altLang="zh-CN" smtClean="0">
              <a:solidFill>
                <a:srgbClr val="FF0000"/>
              </a:solidFill>
            </a:endParaRPr>
          </a:p>
        </p:txBody>
      </p:sp>
      <p:sp>
        <p:nvSpPr>
          <p:cNvPr id="2765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34F0FC6-DDFE-4D83-82AF-CD63B7A75AA7}"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zh-CN" smtClean="0"/>
              <a:t>3.2 SRAM</a:t>
            </a:r>
            <a:r>
              <a:rPr lang="zh-CN" altLang="en-US" smtClean="0"/>
              <a:t>存储器</a:t>
            </a:r>
          </a:p>
        </p:txBody>
      </p:sp>
      <p:sp>
        <p:nvSpPr>
          <p:cNvPr id="28675" name="Rectangle 3"/>
          <p:cNvSpPr>
            <a:spLocks noGrp="1" noChangeArrowheads="1"/>
          </p:cNvSpPr>
          <p:nvPr>
            <p:ph type="body" idx="1"/>
          </p:nvPr>
        </p:nvSpPr>
        <p:spPr>
          <a:xfrm>
            <a:off x="323850" y="1628775"/>
            <a:ext cx="8229600" cy="2736850"/>
          </a:xfrm>
        </p:spPr>
        <p:txBody>
          <a:bodyPr/>
          <a:lstStyle/>
          <a:p>
            <a:pPr marL="0" indent="457200" eaLnBrk="1" hangingPunct="1">
              <a:spcBef>
                <a:spcPts val="600"/>
              </a:spcBef>
              <a:buFont typeface="Wingdings" pitchFamily="2" charset="2"/>
              <a:buNone/>
            </a:pPr>
            <a:r>
              <a:rPr lang="zh-CN" altLang="en-US" smtClean="0"/>
              <a:t>主存（内部存储器）是半导体存储器。根据信息存储的机理不同可以分为两类：</a:t>
            </a:r>
          </a:p>
          <a:p>
            <a:pPr lvl="1" eaLnBrk="1" hangingPunct="1"/>
            <a:r>
              <a:rPr lang="zh-CN" altLang="en-US" smtClean="0"/>
              <a:t>静态读写存储器</a:t>
            </a:r>
            <a:r>
              <a:rPr lang="en-US" altLang="zh-CN" smtClean="0"/>
              <a:t>(SRAM)</a:t>
            </a:r>
            <a:r>
              <a:rPr lang="zh-CN" altLang="en-US" smtClean="0"/>
              <a:t>：存取速度快，存储容量不如</a:t>
            </a:r>
            <a:r>
              <a:rPr lang="en-US" altLang="zh-CN" smtClean="0"/>
              <a:t>DRAM</a:t>
            </a:r>
            <a:r>
              <a:rPr lang="zh-CN" altLang="en-US" smtClean="0"/>
              <a:t>大。</a:t>
            </a:r>
          </a:p>
          <a:p>
            <a:pPr lvl="1" eaLnBrk="1" hangingPunct="1"/>
            <a:r>
              <a:rPr lang="zh-CN" altLang="en-US" smtClean="0"/>
              <a:t>动态读写存储器</a:t>
            </a:r>
            <a:r>
              <a:rPr lang="en-US" altLang="zh-CN" smtClean="0"/>
              <a:t>(DRAM)</a:t>
            </a:r>
            <a:r>
              <a:rPr lang="zh-CN" altLang="en-US" smtClean="0"/>
              <a:t>：存取速度相对慢，但存储容量大。</a:t>
            </a:r>
            <a:endParaRPr lang="en-US" altLang="zh-CN" smtClean="0"/>
          </a:p>
        </p:txBody>
      </p:sp>
      <p:sp>
        <p:nvSpPr>
          <p:cNvPr id="286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6BE1D40-07CF-4F1E-94DA-6F3A0755D451}" type="slidenum">
              <a:rPr lang="en-US" altLang="zh-CN" smtClean="0">
                <a:solidFill>
                  <a:srgbClr val="FF0000"/>
                </a:solidFill>
              </a:rPr>
              <a:pPr eaLnBrk="1" hangingPunct="1"/>
              <a:t>26</a:t>
            </a:fld>
            <a:endParaRPr lang="en-US" altLang="zh-CN" smtClean="0">
              <a:solidFill>
                <a:srgbClr val="FF0000"/>
              </a:solidFill>
            </a:endParaRPr>
          </a:p>
        </p:txBody>
      </p:sp>
      <p:sp>
        <p:nvSpPr>
          <p:cNvPr id="2867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AF850A9-ACDC-46B7-BCC3-2AA084DC4B96}"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620713"/>
            <a:ext cx="6562725" cy="796925"/>
          </a:xfrm>
        </p:spPr>
        <p:txBody>
          <a:bodyPr/>
          <a:lstStyle/>
          <a:p>
            <a:pPr eaLnBrk="1" hangingPunct="1"/>
            <a:r>
              <a:rPr lang="en-US" altLang="zh-CN" smtClean="0"/>
              <a:t>3.2.1 </a:t>
            </a:r>
            <a:r>
              <a:rPr lang="zh-CN" altLang="en-US" smtClean="0"/>
              <a:t>基本的静态存储元阵列</a:t>
            </a:r>
          </a:p>
        </p:txBody>
      </p:sp>
      <p:sp>
        <p:nvSpPr>
          <p:cNvPr id="29699" name="Rectangle 3"/>
          <p:cNvSpPr>
            <a:spLocks noGrp="1" noChangeArrowheads="1"/>
          </p:cNvSpPr>
          <p:nvPr>
            <p:ph type="body" idx="1"/>
          </p:nvPr>
        </p:nvSpPr>
        <p:spPr>
          <a:xfrm>
            <a:off x="179512" y="2664618"/>
            <a:ext cx="2890838" cy="2733675"/>
          </a:xfrm>
        </p:spPr>
        <p:txBody>
          <a:bodyPr/>
          <a:lstStyle/>
          <a:p>
            <a:pPr eaLnBrk="1" hangingPunct="1">
              <a:buFont typeface="Wingdings" pitchFamily="2" charset="2"/>
              <a:buNone/>
            </a:pPr>
            <a:r>
              <a:rPr lang="en-US" altLang="zh-CN" smtClean="0"/>
              <a:t>1</a:t>
            </a:r>
            <a:r>
              <a:rPr lang="zh-CN" altLang="en-US" smtClean="0"/>
              <a:t>、存储位元</a:t>
            </a:r>
          </a:p>
          <a:p>
            <a:pPr eaLnBrk="1" hangingPunct="1">
              <a:buFont typeface="Wingdings" pitchFamily="2" charset="2"/>
              <a:buNone/>
            </a:pPr>
            <a:r>
              <a:rPr lang="en-US" altLang="zh-CN" smtClean="0"/>
              <a:t>2</a:t>
            </a:r>
            <a:r>
              <a:rPr lang="zh-CN" altLang="en-US" smtClean="0"/>
              <a:t>、三组信号线</a:t>
            </a:r>
          </a:p>
          <a:p>
            <a:pPr lvl="1" eaLnBrk="1" hangingPunct="1"/>
            <a:r>
              <a:rPr lang="zh-CN" altLang="en-US" smtClean="0"/>
              <a:t>地址线</a:t>
            </a:r>
          </a:p>
          <a:p>
            <a:pPr lvl="1" eaLnBrk="1" hangingPunct="1"/>
            <a:r>
              <a:rPr lang="zh-CN" altLang="en-US" smtClean="0"/>
              <a:t>数据线</a:t>
            </a:r>
          </a:p>
          <a:p>
            <a:pPr lvl="1" eaLnBrk="1" hangingPunct="1"/>
            <a:r>
              <a:rPr lang="zh-CN" altLang="en-US" smtClean="0"/>
              <a:t>控制线</a:t>
            </a:r>
          </a:p>
        </p:txBody>
      </p:sp>
      <p:pic>
        <p:nvPicPr>
          <p:cNvPr id="29700" name="Picture 4" descr="3a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1989137"/>
            <a:ext cx="536575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DA19899-FDAA-4543-B2E6-744DC73DE7CD}" type="slidenum">
              <a:rPr lang="en-US" altLang="zh-CN" smtClean="0">
                <a:solidFill>
                  <a:srgbClr val="FF0000"/>
                </a:solidFill>
              </a:rPr>
              <a:pPr eaLnBrk="1" hangingPunct="1"/>
              <a:t>27</a:t>
            </a:fld>
            <a:endParaRPr lang="en-US" altLang="zh-CN" smtClean="0">
              <a:solidFill>
                <a:srgbClr val="FF0000"/>
              </a:solidFill>
            </a:endParaRPr>
          </a:p>
        </p:txBody>
      </p:sp>
      <p:sp>
        <p:nvSpPr>
          <p:cNvPr id="2970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5E0D973-00EF-4756-B30B-4F8DA7ADA801}"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395288" y="1557338"/>
            <a:ext cx="8207375" cy="4679950"/>
          </a:xfrm>
        </p:spPr>
        <p:txBody>
          <a:bodyPr/>
          <a:lstStyle/>
          <a:p>
            <a:pPr marL="0" indent="0" eaLnBrk="1" hangingPunct="1">
              <a:spcBef>
                <a:spcPts val="600"/>
              </a:spcBef>
              <a:buFontTx/>
              <a:buNone/>
            </a:pPr>
            <a:r>
              <a:rPr lang="en-US" altLang="zh-CN" sz="2800" smtClean="0">
                <a:latin typeface="Times New Roman" pitchFamily="18" charset="0"/>
              </a:rPr>
              <a:t>3.</a:t>
            </a:r>
            <a:r>
              <a:rPr lang="zh-CN" altLang="en-US" sz="2800" smtClean="0">
                <a:latin typeface="Times New Roman" pitchFamily="18" charset="0"/>
              </a:rPr>
              <a:t>地址译码方式</a:t>
            </a:r>
          </a:p>
          <a:p>
            <a:pPr marL="0" indent="0" eaLnBrk="1" hangingPunct="1">
              <a:spcBef>
                <a:spcPts val="600"/>
              </a:spcBef>
              <a:buFontTx/>
              <a:buNone/>
            </a:pPr>
            <a:r>
              <a:rPr lang="en-US" altLang="zh-CN" sz="2800" smtClean="0">
                <a:latin typeface="Times New Roman" pitchFamily="18" charset="0"/>
              </a:rPr>
              <a:t>	</a:t>
            </a:r>
            <a:r>
              <a:rPr lang="zh-CN" altLang="en-US" sz="2800" smtClean="0">
                <a:latin typeface="Times New Roman" pitchFamily="18" charset="0"/>
              </a:rPr>
              <a:t>地址译码电路能把地址线送来的地址信号翻译成对应存储单元的选择信号。</a:t>
            </a:r>
          </a:p>
          <a:p>
            <a:pPr marL="0" indent="0" eaLnBrk="1" hangingPunct="1">
              <a:spcBef>
                <a:spcPts val="600"/>
              </a:spcBef>
              <a:buFontTx/>
              <a:buNone/>
            </a:pPr>
            <a:r>
              <a:rPr lang="en-US" altLang="zh-CN" sz="2800" smtClean="0">
                <a:latin typeface="Times New Roman" pitchFamily="18" charset="0"/>
              </a:rPr>
              <a:t>(1)</a:t>
            </a:r>
            <a:r>
              <a:rPr lang="zh-CN" altLang="en-US" sz="2800" smtClean="0">
                <a:latin typeface="Times New Roman" pitchFamily="18" charset="0"/>
              </a:rPr>
              <a:t>单译码方式</a:t>
            </a:r>
          </a:p>
          <a:p>
            <a:pPr marL="0" indent="0" eaLnBrk="1" hangingPunct="1">
              <a:spcBef>
                <a:spcPts val="600"/>
              </a:spcBef>
              <a:buFontTx/>
              <a:buNone/>
            </a:pPr>
            <a:r>
              <a:rPr lang="en-US" altLang="zh-CN" sz="2800" smtClean="0">
                <a:latin typeface="Times New Roman" pitchFamily="18" charset="0"/>
              </a:rPr>
              <a:t>	</a:t>
            </a:r>
            <a:r>
              <a:rPr lang="zh-CN" altLang="en-US" sz="2800" smtClean="0">
                <a:latin typeface="Times New Roman" pitchFamily="18" charset="0"/>
              </a:rPr>
              <a:t>单译码方式又称字选法，它所对应的存储器结构是字结构的，容量为</a:t>
            </a:r>
            <a:r>
              <a:rPr lang="en-US" altLang="zh-CN" sz="2800" smtClean="0">
                <a:latin typeface="Times New Roman" pitchFamily="18" charset="0"/>
              </a:rPr>
              <a:t>M</a:t>
            </a:r>
            <a:r>
              <a:rPr lang="zh-CN" altLang="en-US" sz="2800" smtClean="0">
                <a:latin typeface="Times New Roman" pitchFamily="18" charset="0"/>
              </a:rPr>
              <a:t>个字的存储器（</a:t>
            </a:r>
            <a:r>
              <a:rPr lang="en-US" altLang="zh-CN" sz="2800" smtClean="0">
                <a:latin typeface="Times New Roman" pitchFamily="18" charset="0"/>
              </a:rPr>
              <a:t>M</a:t>
            </a:r>
            <a:r>
              <a:rPr lang="zh-CN" altLang="en-US" sz="2800" smtClean="0">
                <a:latin typeface="Times New Roman" pitchFamily="18" charset="0"/>
              </a:rPr>
              <a:t>个字，每字</a:t>
            </a:r>
            <a:r>
              <a:rPr lang="en-US" altLang="zh-CN" sz="2800" smtClean="0">
                <a:latin typeface="Times New Roman" pitchFamily="18" charset="0"/>
              </a:rPr>
              <a:t>b</a:t>
            </a:r>
            <a:r>
              <a:rPr lang="zh-CN" altLang="en-US" sz="2800" smtClean="0">
                <a:latin typeface="Times New Roman" pitchFamily="18" charset="0"/>
              </a:rPr>
              <a:t>位），排列成</a:t>
            </a:r>
            <a:r>
              <a:rPr lang="en-US" altLang="zh-CN" sz="2800" smtClean="0">
                <a:latin typeface="Times New Roman" pitchFamily="18" charset="0"/>
              </a:rPr>
              <a:t>M</a:t>
            </a:r>
            <a:r>
              <a:rPr lang="zh-CN" altLang="en-US" sz="2800" smtClean="0">
                <a:latin typeface="Times New Roman" pitchFamily="18" charset="0"/>
              </a:rPr>
              <a:t>行</a:t>
            </a:r>
            <a:r>
              <a:rPr lang="en-US" altLang="zh-CN" sz="2800" smtClean="0">
                <a:latin typeface="Times New Roman" pitchFamily="18" charset="0"/>
              </a:rPr>
              <a:t>×b</a:t>
            </a:r>
            <a:r>
              <a:rPr lang="zh-CN" altLang="en-US" sz="2800" smtClean="0">
                <a:latin typeface="Times New Roman" pitchFamily="18" charset="0"/>
              </a:rPr>
              <a:t>列的矩阵，矩阵的每一行对应一个字，有一条公用的选择线</a:t>
            </a:r>
            <a:r>
              <a:rPr lang="en-US" altLang="zh-CN" sz="2800" smtClean="0">
                <a:latin typeface="Times New Roman" pitchFamily="18" charset="0"/>
              </a:rPr>
              <a:t>w</a:t>
            </a:r>
            <a:r>
              <a:rPr lang="en-US" altLang="zh-CN" sz="2800" baseline="-25000" smtClean="0">
                <a:latin typeface="Times New Roman" pitchFamily="18" charset="0"/>
              </a:rPr>
              <a:t>i</a:t>
            </a:r>
            <a:r>
              <a:rPr lang="zh-CN" altLang="en-US" sz="2800" smtClean="0">
                <a:latin typeface="Times New Roman" pitchFamily="18" charset="0"/>
              </a:rPr>
              <a:t>（字线）。字线选中某一行时，同一行中的各位就都被选中，由读写电路对被选中的各位实施读出或写入操作。</a:t>
            </a:r>
          </a:p>
        </p:txBody>
      </p:sp>
      <p:sp>
        <p:nvSpPr>
          <p:cNvPr id="3072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469DD32-8C48-4659-B26E-22DFF89504EF}" type="slidenum">
              <a:rPr lang="en-US" altLang="zh-CN" smtClean="0">
                <a:solidFill>
                  <a:srgbClr val="FF0000"/>
                </a:solidFill>
              </a:rPr>
              <a:pPr eaLnBrk="1" hangingPunct="1"/>
              <a:t>28</a:t>
            </a:fld>
            <a:endParaRPr lang="en-US" altLang="zh-CN" smtClean="0">
              <a:solidFill>
                <a:srgbClr val="FF0000"/>
              </a:solidFill>
            </a:endParaRPr>
          </a:p>
        </p:txBody>
      </p:sp>
      <p:sp>
        <p:nvSpPr>
          <p:cNvPr id="3072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AC5AD3B-5E98-437C-B2E7-D2B842B74241}"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395288" y="1989138"/>
            <a:ext cx="8359775" cy="2514600"/>
          </a:xfrm>
        </p:spPr>
        <p:txBody>
          <a:bodyPr/>
          <a:lstStyle/>
          <a:p>
            <a:pPr marL="0" indent="342900" eaLnBrk="1" hangingPunct="1">
              <a:spcBef>
                <a:spcPts val="600"/>
              </a:spcBef>
              <a:buFontTx/>
              <a:buNone/>
            </a:pPr>
            <a:r>
              <a:rPr lang="zh-CN" altLang="en-US" smtClean="0">
                <a:latin typeface="Times New Roman" pitchFamily="18" charset="0"/>
              </a:rPr>
              <a:t>字结构的优点是结构简单，缺点是使用的外围电路多，成本昂贵。更严重的是，当字数大大超过位数时，存储器会形成纵向很长而横向很窄的不合理结构，所以这种方式只适用于容量不大的存储器。</a:t>
            </a:r>
          </a:p>
        </p:txBody>
      </p:sp>
      <p:sp>
        <p:nvSpPr>
          <p:cNvPr id="3174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865B09B-CD19-472A-97AD-90FBB769CB4B}" type="slidenum">
              <a:rPr lang="en-US" altLang="zh-CN" smtClean="0">
                <a:solidFill>
                  <a:srgbClr val="FF0000"/>
                </a:solidFill>
              </a:rPr>
              <a:pPr eaLnBrk="1" hangingPunct="1"/>
              <a:t>29</a:t>
            </a:fld>
            <a:endParaRPr lang="en-US" altLang="zh-CN" smtClean="0">
              <a:solidFill>
                <a:srgbClr val="FF0000"/>
              </a:solidFill>
            </a:endParaRPr>
          </a:p>
        </p:txBody>
      </p:sp>
      <p:sp>
        <p:nvSpPr>
          <p:cNvPr id="3174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B6B65D8-28EA-41E5-A03F-F494B773839C}"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t>3.1.1</a:t>
            </a:r>
            <a:r>
              <a:rPr lang="zh-CN" altLang="en-US" smtClean="0"/>
              <a:t>存储系统的层次结构</a:t>
            </a:r>
          </a:p>
        </p:txBody>
      </p:sp>
      <p:sp>
        <p:nvSpPr>
          <p:cNvPr id="5123" name="Rectangle 3"/>
          <p:cNvSpPr>
            <a:spLocks noGrp="1" noChangeArrowheads="1"/>
          </p:cNvSpPr>
          <p:nvPr>
            <p:ph type="body" idx="1"/>
          </p:nvPr>
        </p:nvSpPr>
        <p:spPr>
          <a:xfrm>
            <a:off x="468313" y="1773238"/>
            <a:ext cx="8229600" cy="4392612"/>
          </a:xfrm>
        </p:spPr>
        <p:txBody>
          <a:bodyPr/>
          <a:lstStyle/>
          <a:p>
            <a:pPr marL="0" indent="0" eaLnBrk="1" hangingPunct="1">
              <a:spcBef>
                <a:spcPct val="0"/>
              </a:spcBef>
              <a:buClrTx/>
              <a:buSzTx/>
              <a:buFontTx/>
              <a:buNone/>
            </a:pPr>
            <a:r>
              <a:rPr kumimoji="1" lang="zh-CN" altLang="en-US" sz="2800" smtClean="0"/>
              <a:t>目前存储器的特点是：</a:t>
            </a:r>
          </a:p>
          <a:p>
            <a:pPr marL="457200" lvl="2" indent="-457200" eaLnBrk="1" hangingPunct="1">
              <a:spcBef>
                <a:spcPct val="0"/>
              </a:spcBef>
              <a:buClrTx/>
              <a:buSzTx/>
              <a:buFont typeface="Wingdings" pitchFamily="2" charset="2"/>
              <a:buChar char="n"/>
            </a:pPr>
            <a:r>
              <a:rPr kumimoji="1" lang="zh-CN" altLang="en-US" sz="2800" smtClean="0"/>
              <a:t>速度快的存储器价格贵，容量小；</a:t>
            </a:r>
          </a:p>
          <a:p>
            <a:pPr marL="457200" lvl="2" indent="-457200" eaLnBrk="1" hangingPunct="1">
              <a:spcBef>
                <a:spcPct val="0"/>
              </a:spcBef>
              <a:buClrTx/>
              <a:buSzTx/>
              <a:buFont typeface="Wingdings" pitchFamily="2" charset="2"/>
              <a:buChar char="n"/>
            </a:pPr>
            <a:r>
              <a:rPr kumimoji="1" lang="zh-CN" altLang="en-US" sz="2800" smtClean="0"/>
              <a:t>价格低的存储器速度慢，容量大。</a:t>
            </a:r>
          </a:p>
          <a:p>
            <a:pPr marL="0" indent="0" eaLnBrk="1" hangingPunct="1">
              <a:spcBef>
                <a:spcPct val="0"/>
              </a:spcBef>
              <a:buClrTx/>
              <a:buSzTx/>
              <a:buFontTx/>
              <a:buNone/>
            </a:pPr>
            <a:r>
              <a:rPr kumimoji="1" lang="zh-CN" altLang="en-US" sz="2800" smtClean="0"/>
              <a:t>         在计算机存储器体系结构设计时，我们希望存储器系统的性能高、价格低，那么在存储器系统设计时，应当在存储器容量，速度和价格方面的因素作折中考虑，建立了分层次的存储器体系结构。即利用不同容量、成本、功耗和速度的多种存储器构成有机结合的多级存储系统。其依据就是程序的局部性原理。</a:t>
            </a:r>
          </a:p>
        </p:txBody>
      </p:sp>
      <p:sp>
        <p:nvSpPr>
          <p:cNvPr id="512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1F4CB86-B916-45A4-AF06-8829DDA04AAF}" type="slidenum">
              <a:rPr lang="en-US" altLang="zh-CN" smtClean="0">
                <a:solidFill>
                  <a:srgbClr val="FF0000"/>
                </a:solidFill>
              </a:rPr>
              <a:pPr eaLnBrk="1" hangingPunct="1"/>
              <a:t>3</a:t>
            </a:fld>
            <a:endParaRPr lang="en-US" altLang="zh-CN" smtClean="0">
              <a:solidFill>
                <a:srgbClr val="FF0000"/>
              </a:solidFill>
            </a:endParaRPr>
          </a:p>
        </p:txBody>
      </p:sp>
      <p:sp>
        <p:nvSpPr>
          <p:cNvPr id="512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8B2D4E6-2596-4085-BB9C-D5419F2F263F}" type="datetime11">
              <a:rPr lang="zh-CN" altLang="en-US" smtClean="0"/>
              <a:pPr eaLnBrk="1" hangingPunct="1"/>
              <a:t>09:28:34</a:t>
            </a:fld>
            <a:endParaRPr lang="en-US" altLang="zh-CN"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395288" y="2060575"/>
            <a:ext cx="8359775" cy="3311525"/>
          </a:xfrm>
        </p:spPr>
        <p:txBody>
          <a:bodyPr/>
          <a:lstStyle/>
          <a:p>
            <a:pPr marL="0" indent="0" eaLnBrk="1" hangingPunct="1">
              <a:buFontTx/>
              <a:buNone/>
            </a:pPr>
            <a:r>
              <a:rPr lang="en-US" altLang="zh-CN" sz="2800" smtClean="0">
                <a:latin typeface="Times New Roman" pitchFamily="18" charset="0"/>
              </a:rPr>
              <a:t>(2)</a:t>
            </a:r>
            <a:r>
              <a:rPr lang="zh-CN" altLang="en-US" sz="2800" smtClean="0">
                <a:latin typeface="Times New Roman" pitchFamily="18" charset="0"/>
              </a:rPr>
              <a:t>双译码方式</a:t>
            </a:r>
          </a:p>
          <a:p>
            <a:pPr marL="0" indent="0" eaLnBrk="1" hangingPunct="1">
              <a:buFontTx/>
              <a:buNone/>
            </a:pPr>
            <a:r>
              <a:rPr lang="en-US" altLang="zh-CN" sz="2800" smtClean="0">
                <a:latin typeface="Times New Roman" pitchFamily="18" charset="0"/>
              </a:rPr>
              <a:t>	</a:t>
            </a:r>
            <a:r>
              <a:rPr lang="zh-CN" altLang="en-US" sz="2800" smtClean="0">
                <a:latin typeface="Times New Roman" pitchFamily="18" charset="0"/>
              </a:rPr>
              <a:t>双译码方式又称为重合法。这种译码方式的实质是采用了二级译码，通常是把</a:t>
            </a:r>
            <a:r>
              <a:rPr lang="en-US" altLang="zh-CN" sz="2800" smtClean="0">
                <a:latin typeface="Times New Roman" pitchFamily="18" charset="0"/>
              </a:rPr>
              <a:t>K</a:t>
            </a:r>
            <a:r>
              <a:rPr lang="zh-CN" altLang="en-US" sz="2800" smtClean="0">
                <a:latin typeface="Times New Roman" pitchFamily="18" charset="0"/>
              </a:rPr>
              <a:t>位地址码分成接近相等的两段</a:t>
            </a:r>
            <a:r>
              <a:rPr lang="en-US" altLang="zh-CN" sz="2800" smtClean="0">
                <a:latin typeface="Times New Roman" pitchFamily="18" charset="0"/>
              </a:rPr>
              <a:t>x</a:t>
            </a:r>
            <a:r>
              <a:rPr lang="zh-CN" altLang="en-US" sz="2800" smtClean="0">
                <a:latin typeface="Times New Roman" pitchFamily="18" charset="0"/>
              </a:rPr>
              <a:t>向和</a:t>
            </a:r>
            <a:r>
              <a:rPr lang="en-US" altLang="zh-CN" sz="2800" smtClean="0">
                <a:latin typeface="Times New Roman" pitchFamily="18" charset="0"/>
              </a:rPr>
              <a:t>y</a:t>
            </a:r>
            <a:r>
              <a:rPr lang="zh-CN" altLang="en-US" sz="2800" smtClean="0">
                <a:latin typeface="Times New Roman" pitchFamily="18" charset="0"/>
              </a:rPr>
              <a:t>向，第一级进行</a:t>
            </a:r>
            <a:r>
              <a:rPr lang="en-US" altLang="zh-CN" sz="2800" smtClean="0">
                <a:latin typeface="Times New Roman" pitchFamily="18" charset="0"/>
              </a:rPr>
              <a:t>x</a:t>
            </a:r>
            <a:r>
              <a:rPr lang="zh-CN" altLang="en-US" sz="2800" smtClean="0">
                <a:latin typeface="Times New Roman" pitchFamily="18" charset="0"/>
              </a:rPr>
              <a:t>向（行译码）和</a:t>
            </a:r>
            <a:r>
              <a:rPr lang="en-US" altLang="zh-CN" sz="2800" smtClean="0">
                <a:latin typeface="Times New Roman" pitchFamily="18" charset="0"/>
              </a:rPr>
              <a:t>y</a:t>
            </a:r>
            <a:r>
              <a:rPr lang="zh-CN" altLang="en-US" sz="2800" smtClean="0">
                <a:latin typeface="Times New Roman" pitchFamily="18" charset="0"/>
              </a:rPr>
              <a:t>向（列译码）的独立译码，然后在存储阵列中完成第二级的交叉译码。数据宽度有</a:t>
            </a:r>
            <a:r>
              <a:rPr lang="en-US" altLang="zh-CN" sz="2800" smtClean="0">
                <a:latin typeface="Times New Roman" pitchFamily="18" charset="0"/>
              </a:rPr>
              <a:t>1</a:t>
            </a:r>
            <a:r>
              <a:rPr lang="zh-CN" altLang="en-US" sz="2800" smtClean="0">
                <a:latin typeface="Times New Roman" pitchFamily="18" charset="0"/>
              </a:rPr>
              <a:t>位、</a:t>
            </a:r>
            <a:r>
              <a:rPr lang="en-US" altLang="zh-CN" sz="2800" smtClean="0">
                <a:latin typeface="Times New Roman" pitchFamily="18" charset="0"/>
              </a:rPr>
              <a:t>4</a:t>
            </a:r>
            <a:r>
              <a:rPr lang="zh-CN" altLang="en-US" sz="2800" smtClean="0">
                <a:latin typeface="Times New Roman" pitchFamily="18" charset="0"/>
              </a:rPr>
              <a:t>位、</a:t>
            </a:r>
            <a:r>
              <a:rPr lang="en-US" altLang="zh-CN" sz="2800" smtClean="0">
                <a:latin typeface="Times New Roman" pitchFamily="18" charset="0"/>
              </a:rPr>
              <a:t>8</a:t>
            </a:r>
            <a:r>
              <a:rPr lang="zh-CN" altLang="en-US" sz="2800" smtClean="0">
                <a:latin typeface="Times New Roman" pitchFamily="18" charset="0"/>
              </a:rPr>
              <a:t>位，甚至有更多的字节。</a:t>
            </a:r>
          </a:p>
        </p:txBody>
      </p:sp>
      <p:sp>
        <p:nvSpPr>
          <p:cNvPr id="3277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9B79284-1D3A-4A88-9199-F899358FD320}" type="slidenum">
              <a:rPr lang="en-US" altLang="zh-CN" smtClean="0">
                <a:solidFill>
                  <a:srgbClr val="FF0000"/>
                </a:solidFill>
              </a:rPr>
              <a:pPr eaLnBrk="1" hangingPunct="1"/>
              <a:t>30</a:t>
            </a:fld>
            <a:endParaRPr lang="en-US" altLang="zh-CN" smtClean="0">
              <a:solidFill>
                <a:srgbClr val="FF0000"/>
              </a:solidFill>
            </a:endParaRPr>
          </a:p>
        </p:txBody>
      </p:sp>
      <p:sp>
        <p:nvSpPr>
          <p:cNvPr id="3277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1EE519-BB8E-4466-9327-B0C6BFB32B41}"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5395" name="Rectangle 3"/>
          <p:cNvSpPr>
            <a:spLocks noGrp="1" noChangeArrowheads="1"/>
          </p:cNvSpPr>
          <p:nvPr>
            <p:ph type="body" idx="1"/>
          </p:nvPr>
        </p:nvSpPr>
        <p:spPr>
          <a:xfrm>
            <a:off x="555625" y="3716338"/>
            <a:ext cx="8151813" cy="865187"/>
          </a:xfrm>
        </p:spPr>
        <p:txBody>
          <a:bodyPr/>
          <a:lstStyle/>
          <a:p>
            <a:pPr marL="0" indent="0" eaLnBrk="1" hangingPunct="1">
              <a:lnSpc>
                <a:spcPct val="90000"/>
              </a:lnSpc>
              <a:buFontTx/>
              <a:buNone/>
            </a:pPr>
            <a:r>
              <a:rPr lang="zh-CN" altLang="en-US" sz="2600" smtClean="0">
                <a:latin typeface="Times New Roman" pitchFamily="18" charset="0"/>
              </a:rPr>
              <a:t>双译码方式与单译码方式相比，减少了选择线数目和驱动器数目。存储容量越大，这两种方式的差异越明显。</a:t>
            </a:r>
          </a:p>
        </p:txBody>
      </p:sp>
      <p:sp>
        <p:nvSpPr>
          <p:cNvPr id="3379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9ACC4DA-A743-47CD-BEF3-0D2B1C9C7DF3}" type="slidenum">
              <a:rPr lang="en-US" altLang="zh-CN" smtClean="0">
                <a:solidFill>
                  <a:srgbClr val="FF0000"/>
                </a:solidFill>
              </a:rPr>
              <a:pPr eaLnBrk="1" hangingPunct="1"/>
              <a:t>31</a:t>
            </a:fld>
            <a:endParaRPr lang="en-US" altLang="zh-CN" smtClean="0">
              <a:solidFill>
                <a:srgbClr val="FF0000"/>
              </a:solidFill>
            </a:endParaRPr>
          </a:p>
        </p:txBody>
      </p:sp>
      <p:sp>
        <p:nvSpPr>
          <p:cNvPr id="3379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F014B45-AB36-4759-9727-EDFE436AAB04}" type="datetime11">
              <a:rPr lang="zh-CN" altLang="en-US" smtClean="0"/>
              <a:pPr eaLnBrk="1" hangingPunct="1"/>
              <a:t>09:28:40</a:t>
            </a:fld>
            <a:endParaRPr lang="en-US" altLang="zh-CN" smtClean="0"/>
          </a:p>
        </p:txBody>
      </p:sp>
      <p:grpSp>
        <p:nvGrpSpPr>
          <p:cNvPr id="26" name="Group 4"/>
          <p:cNvGrpSpPr>
            <a:grpSpLocks/>
          </p:cNvGrpSpPr>
          <p:nvPr/>
        </p:nvGrpSpPr>
        <p:grpSpPr bwMode="auto">
          <a:xfrm>
            <a:off x="1258888" y="4724400"/>
            <a:ext cx="6648450" cy="1450975"/>
            <a:chOff x="612" y="2494"/>
            <a:chExt cx="4188" cy="914"/>
          </a:xfrm>
        </p:grpSpPr>
        <p:sp>
          <p:nvSpPr>
            <p:cNvPr id="33799" name="Rectangle 5"/>
            <p:cNvSpPr>
              <a:spLocks noChangeArrowheads="1"/>
            </p:cNvSpPr>
            <p:nvPr/>
          </p:nvSpPr>
          <p:spPr bwMode="auto">
            <a:xfrm>
              <a:off x="3870" y="3068"/>
              <a:ext cx="93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en-US" altLang="zh-CN" sz="2400" b="1"/>
                <a:t>256 256</a:t>
              </a:r>
            </a:p>
          </p:txBody>
        </p:sp>
        <p:sp>
          <p:nvSpPr>
            <p:cNvPr id="33800" name="Rectangle 6"/>
            <p:cNvSpPr>
              <a:spLocks noChangeArrowheads="1"/>
            </p:cNvSpPr>
            <p:nvPr/>
          </p:nvSpPr>
          <p:spPr bwMode="auto">
            <a:xfrm>
              <a:off x="2736" y="3068"/>
              <a:ext cx="113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en-US" altLang="zh-CN" sz="2400" b="1"/>
                <a:t>256    256</a:t>
              </a:r>
            </a:p>
          </p:txBody>
        </p:sp>
        <p:sp>
          <p:nvSpPr>
            <p:cNvPr id="33801" name="Rectangle 7"/>
            <p:cNvSpPr>
              <a:spLocks noChangeArrowheads="1"/>
            </p:cNvSpPr>
            <p:nvPr/>
          </p:nvSpPr>
          <p:spPr bwMode="auto">
            <a:xfrm>
              <a:off x="1548" y="3068"/>
              <a:ext cx="118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en-US" altLang="zh-CN" sz="2400" b="1"/>
                <a:t>8         8</a:t>
              </a:r>
            </a:p>
          </p:txBody>
        </p:sp>
        <p:sp>
          <p:nvSpPr>
            <p:cNvPr id="33802" name="Rectangle 8"/>
            <p:cNvSpPr>
              <a:spLocks noChangeArrowheads="1"/>
            </p:cNvSpPr>
            <p:nvPr/>
          </p:nvSpPr>
          <p:spPr bwMode="auto">
            <a:xfrm>
              <a:off x="612" y="3068"/>
              <a:ext cx="936"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zh-CN" altLang="en-US" sz="2400" b="1"/>
                <a:t>双译码</a:t>
              </a:r>
            </a:p>
          </p:txBody>
        </p:sp>
        <p:sp>
          <p:nvSpPr>
            <p:cNvPr id="33803" name="Rectangle 9"/>
            <p:cNvSpPr>
              <a:spLocks noChangeArrowheads="1"/>
            </p:cNvSpPr>
            <p:nvPr/>
          </p:nvSpPr>
          <p:spPr bwMode="auto">
            <a:xfrm>
              <a:off x="3870" y="2781"/>
              <a:ext cx="93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en-US" altLang="zh-CN" sz="2400" b="1"/>
                <a:t>65536</a:t>
              </a:r>
            </a:p>
          </p:txBody>
        </p:sp>
        <p:sp>
          <p:nvSpPr>
            <p:cNvPr id="33804" name="Rectangle 10"/>
            <p:cNvSpPr>
              <a:spLocks noChangeArrowheads="1"/>
            </p:cNvSpPr>
            <p:nvPr/>
          </p:nvSpPr>
          <p:spPr bwMode="auto">
            <a:xfrm>
              <a:off x="2736" y="2781"/>
              <a:ext cx="113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en-US" altLang="zh-CN" sz="2400" b="1"/>
                <a:t>65536</a:t>
              </a:r>
            </a:p>
          </p:txBody>
        </p:sp>
        <p:sp>
          <p:nvSpPr>
            <p:cNvPr id="33805" name="Rectangle 11"/>
            <p:cNvSpPr>
              <a:spLocks noChangeArrowheads="1"/>
            </p:cNvSpPr>
            <p:nvPr/>
          </p:nvSpPr>
          <p:spPr bwMode="auto">
            <a:xfrm>
              <a:off x="1548" y="2781"/>
              <a:ext cx="118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en-US" altLang="zh-CN" sz="2400" b="1"/>
                <a:t>16</a:t>
              </a:r>
            </a:p>
          </p:txBody>
        </p:sp>
        <p:sp>
          <p:nvSpPr>
            <p:cNvPr id="33806" name="Rectangle 12"/>
            <p:cNvSpPr>
              <a:spLocks noChangeArrowheads="1"/>
            </p:cNvSpPr>
            <p:nvPr/>
          </p:nvSpPr>
          <p:spPr bwMode="auto">
            <a:xfrm>
              <a:off x="612" y="2781"/>
              <a:ext cx="93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zh-CN" altLang="en-US" sz="2400" b="1"/>
                <a:t>单译码</a:t>
              </a:r>
            </a:p>
          </p:txBody>
        </p:sp>
        <p:sp>
          <p:nvSpPr>
            <p:cNvPr id="33807" name="Rectangle 13"/>
            <p:cNvSpPr>
              <a:spLocks noChangeArrowheads="1"/>
            </p:cNvSpPr>
            <p:nvPr/>
          </p:nvSpPr>
          <p:spPr bwMode="auto">
            <a:xfrm>
              <a:off x="3870" y="2494"/>
              <a:ext cx="93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zh-CN" altLang="en-US" sz="2400" b="1"/>
                <a:t>驱动器数</a:t>
              </a:r>
            </a:p>
          </p:txBody>
        </p:sp>
        <p:sp>
          <p:nvSpPr>
            <p:cNvPr id="33808" name="Rectangle 14"/>
            <p:cNvSpPr>
              <a:spLocks noChangeArrowheads="1"/>
            </p:cNvSpPr>
            <p:nvPr/>
          </p:nvSpPr>
          <p:spPr bwMode="auto">
            <a:xfrm>
              <a:off x="2736" y="2494"/>
              <a:ext cx="113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zh-CN" altLang="en-US" sz="2400" b="1"/>
                <a:t>选择线数</a:t>
              </a:r>
            </a:p>
          </p:txBody>
        </p:sp>
        <p:sp>
          <p:nvSpPr>
            <p:cNvPr id="33809" name="Rectangle 15"/>
            <p:cNvSpPr>
              <a:spLocks noChangeArrowheads="1"/>
            </p:cNvSpPr>
            <p:nvPr/>
          </p:nvSpPr>
          <p:spPr bwMode="auto">
            <a:xfrm>
              <a:off x="1548" y="2494"/>
              <a:ext cx="118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zh-CN" altLang="en-US" sz="2400" b="1"/>
                <a:t>占用地址位</a:t>
              </a:r>
            </a:p>
          </p:txBody>
        </p:sp>
        <p:sp>
          <p:nvSpPr>
            <p:cNvPr id="33810" name="Rectangle 16"/>
            <p:cNvSpPr>
              <a:spLocks noChangeArrowheads="1"/>
            </p:cNvSpPr>
            <p:nvPr/>
          </p:nvSpPr>
          <p:spPr bwMode="auto">
            <a:xfrm>
              <a:off x="612" y="2494"/>
              <a:ext cx="93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spcBef>
                  <a:spcPct val="20000"/>
                </a:spcBef>
                <a:buSzPct val="90000"/>
              </a:pPr>
              <a:r>
                <a:rPr lang="zh-CN" altLang="en-US" sz="2400" b="1"/>
                <a:t>译码方式</a:t>
              </a:r>
            </a:p>
          </p:txBody>
        </p:sp>
        <p:sp>
          <p:nvSpPr>
            <p:cNvPr id="33811" name="Line 17"/>
            <p:cNvSpPr>
              <a:spLocks noChangeShapeType="1"/>
            </p:cNvSpPr>
            <p:nvPr/>
          </p:nvSpPr>
          <p:spPr bwMode="auto">
            <a:xfrm>
              <a:off x="612" y="2781"/>
              <a:ext cx="418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2" name="Line 18"/>
            <p:cNvSpPr>
              <a:spLocks noChangeShapeType="1"/>
            </p:cNvSpPr>
            <p:nvPr/>
          </p:nvSpPr>
          <p:spPr bwMode="auto">
            <a:xfrm>
              <a:off x="612" y="3068"/>
              <a:ext cx="418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3" name="Line 19"/>
            <p:cNvSpPr>
              <a:spLocks noChangeShapeType="1"/>
            </p:cNvSpPr>
            <p:nvPr/>
          </p:nvSpPr>
          <p:spPr bwMode="auto">
            <a:xfrm>
              <a:off x="612" y="3408"/>
              <a:ext cx="4188"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4" name="Line 20"/>
            <p:cNvSpPr>
              <a:spLocks noChangeShapeType="1"/>
            </p:cNvSpPr>
            <p:nvPr/>
          </p:nvSpPr>
          <p:spPr bwMode="auto">
            <a:xfrm>
              <a:off x="612" y="2494"/>
              <a:ext cx="0" cy="91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5" name="Line 21"/>
            <p:cNvSpPr>
              <a:spLocks noChangeShapeType="1"/>
            </p:cNvSpPr>
            <p:nvPr/>
          </p:nvSpPr>
          <p:spPr bwMode="auto">
            <a:xfrm>
              <a:off x="1548" y="2494"/>
              <a:ext cx="0" cy="9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6" name="Line 22"/>
            <p:cNvSpPr>
              <a:spLocks noChangeShapeType="1"/>
            </p:cNvSpPr>
            <p:nvPr/>
          </p:nvSpPr>
          <p:spPr bwMode="auto">
            <a:xfrm>
              <a:off x="2736" y="2494"/>
              <a:ext cx="0" cy="9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7" name="Line 23"/>
            <p:cNvSpPr>
              <a:spLocks noChangeShapeType="1"/>
            </p:cNvSpPr>
            <p:nvPr/>
          </p:nvSpPr>
          <p:spPr bwMode="auto">
            <a:xfrm>
              <a:off x="3870" y="2494"/>
              <a:ext cx="0" cy="91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8" name="Line 24"/>
            <p:cNvSpPr>
              <a:spLocks noChangeShapeType="1"/>
            </p:cNvSpPr>
            <p:nvPr/>
          </p:nvSpPr>
          <p:spPr bwMode="auto">
            <a:xfrm>
              <a:off x="4800" y="2494"/>
              <a:ext cx="0" cy="914"/>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19" name="Line 25"/>
            <p:cNvSpPr>
              <a:spLocks noChangeShapeType="1"/>
            </p:cNvSpPr>
            <p:nvPr/>
          </p:nvSpPr>
          <p:spPr bwMode="auto">
            <a:xfrm>
              <a:off x="1548" y="2494"/>
              <a:ext cx="118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0" name="Line 26"/>
            <p:cNvSpPr>
              <a:spLocks noChangeShapeType="1"/>
            </p:cNvSpPr>
            <p:nvPr/>
          </p:nvSpPr>
          <p:spPr bwMode="auto">
            <a:xfrm>
              <a:off x="612" y="2494"/>
              <a:ext cx="936"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1" name="Line 27"/>
            <p:cNvSpPr>
              <a:spLocks noChangeShapeType="1"/>
            </p:cNvSpPr>
            <p:nvPr/>
          </p:nvSpPr>
          <p:spPr bwMode="auto">
            <a:xfrm>
              <a:off x="2736" y="2494"/>
              <a:ext cx="2064"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2" name="Line 28"/>
            <p:cNvSpPr>
              <a:spLocks noChangeShapeType="1"/>
            </p:cNvSpPr>
            <p:nvPr/>
          </p:nvSpPr>
          <p:spPr bwMode="auto">
            <a:xfrm>
              <a:off x="3300" y="3072"/>
              <a:ext cx="0" cy="336"/>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3" name="Line 29"/>
            <p:cNvSpPr>
              <a:spLocks noChangeShapeType="1"/>
            </p:cNvSpPr>
            <p:nvPr/>
          </p:nvSpPr>
          <p:spPr bwMode="auto">
            <a:xfrm>
              <a:off x="4344" y="3072"/>
              <a:ext cx="0" cy="33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24" name="Line 30"/>
            <p:cNvSpPr>
              <a:spLocks noChangeShapeType="1"/>
            </p:cNvSpPr>
            <p:nvPr/>
          </p:nvSpPr>
          <p:spPr bwMode="auto">
            <a:xfrm>
              <a:off x="2160" y="3072"/>
              <a:ext cx="0" cy="336"/>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6434" y="692696"/>
            <a:ext cx="4052888"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5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5"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50825" y="260350"/>
            <a:ext cx="6480175" cy="725488"/>
          </a:xfrm>
        </p:spPr>
        <p:txBody>
          <a:bodyPr/>
          <a:lstStyle/>
          <a:p>
            <a:pPr eaLnBrk="1" hangingPunct="1"/>
            <a:r>
              <a:rPr lang="en-US" altLang="zh-CN" smtClean="0"/>
              <a:t>3.2.2 </a:t>
            </a:r>
            <a:r>
              <a:rPr lang="zh-CN" altLang="en-US" smtClean="0"/>
              <a:t>基本的</a:t>
            </a:r>
            <a:r>
              <a:rPr lang="en-US" altLang="zh-CN" smtClean="0"/>
              <a:t>SRAM</a:t>
            </a:r>
            <a:r>
              <a:rPr lang="zh-CN" altLang="en-US" smtClean="0"/>
              <a:t>逻辑结构</a:t>
            </a:r>
          </a:p>
        </p:txBody>
      </p:sp>
      <p:sp>
        <p:nvSpPr>
          <p:cNvPr id="15364" name="Rectangle 3"/>
          <p:cNvSpPr>
            <a:spLocks noGrp="1" noChangeArrowheads="1"/>
          </p:cNvSpPr>
          <p:nvPr>
            <p:ph type="body" idx="1"/>
          </p:nvPr>
        </p:nvSpPr>
        <p:spPr>
          <a:xfrm>
            <a:off x="11113" y="2654300"/>
            <a:ext cx="4608512" cy="3222625"/>
          </a:xfrm>
        </p:spPr>
        <p:txBody>
          <a:bodyPr/>
          <a:lstStyle/>
          <a:p>
            <a:pPr marL="457200" indent="-457200" eaLnBrk="1" hangingPunct="1">
              <a:lnSpc>
                <a:spcPct val="90000"/>
              </a:lnSpc>
              <a:defRPr/>
            </a:pPr>
            <a:r>
              <a:rPr lang="zh-CN" altLang="en-US" sz="2400" smtClean="0"/>
              <a:t>存储体（</a:t>
            </a:r>
            <a:r>
              <a:rPr lang="en-US" altLang="zh-CN" sz="2400" smtClean="0"/>
              <a:t>256×128×8</a:t>
            </a:r>
            <a:r>
              <a:rPr lang="zh-CN" altLang="en-US" sz="2400" smtClean="0"/>
              <a:t>）</a:t>
            </a:r>
            <a:endParaRPr lang="en-US" altLang="zh-CN" sz="2400" smtClean="0"/>
          </a:p>
          <a:p>
            <a:pPr marL="0" indent="0" eaLnBrk="1" hangingPunct="1">
              <a:lnSpc>
                <a:spcPct val="90000"/>
              </a:lnSpc>
              <a:buFont typeface="Wingdings" pitchFamily="2" charset="2"/>
              <a:buNone/>
              <a:defRPr/>
            </a:pPr>
            <a:r>
              <a:rPr lang="zh-CN" altLang="en-US" sz="2400" smtClean="0"/>
              <a:t>存储阵列为三维结构，即</a:t>
            </a:r>
            <a:r>
              <a:rPr lang="en-US" altLang="zh-CN" sz="2400" smtClean="0"/>
              <a:t>256</a:t>
            </a:r>
            <a:r>
              <a:rPr lang="zh-CN" altLang="en-US" sz="2400" smtClean="0"/>
              <a:t>行</a:t>
            </a:r>
            <a:r>
              <a:rPr lang="en-US" altLang="zh-CN" sz="2400" smtClean="0"/>
              <a:t>×128</a:t>
            </a:r>
            <a:r>
              <a:rPr lang="zh-CN" altLang="en-US" sz="2400" smtClean="0"/>
              <a:t>列</a:t>
            </a:r>
            <a:r>
              <a:rPr lang="en-US" altLang="zh-CN" sz="2400" smtClean="0"/>
              <a:t>×8</a:t>
            </a:r>
            <a:r>
              <a:rPr lang="zh-CN" altLang="en-US" sz="2400" smtClean="0"/>
              <a:t>位</a:t>
            </a:r>
          </a:p>
          <a:p>
            <a:pPr marL="457200" indent="-457200" eaLnBrk="1" hangingPunct="1">
              <a:lnSpc>
                <a:spcPct val="90000"/>
              </a:lnSpc>
              <a:defRPr/>
            </a:pPr>
            <a:r>
              <a:rPr lang="zh-CN" altLang="en-US" sz="2400" smtClean="0"/>
              <a:t>地址译码器</a:t>
            </a:r>
            <a:endParaRPr lang="en-US" altLang="zh-CN" sz="2400" smtClean="0"/>
          </a:p>
          <a:p>
            <a:pPr marL="1027113" lvl="1" indent="-455613" eaLnBrk="1" hangingPunct="1">
              <a:lnSpc>
                <a:spcPct val="90000"/>
              </a:lnSpc>
              <a:defRPr/>
            </a:pPr>
            <a:r>
              <a:rPr lang="zh-CN" altLang="en-US" sz="2400" smtClean="0"/>
              <a:t>采用双译码的方式</a:t>
            </a:r>
          </a:p>
          <a:p>
            <a:pPr marL="1027113" lvl="1" indent="-455613" eaLnBrk="1" hangingPunct="1">
              <a:lnSpc>
                <a:spcPct val="90000"/>
              </a:lnSpc>
              <a:defRPr/>
            </a:pPr>
            <a:r>
              <a:rPr lang="en-US" altLang="zh-CN" sz="2400" smtClean="0"/>
              <a:t>A0~A7</a:t>
            </a:r>
            <a:r>
              <a:rPr lang="zh-CN" altLang="en-US" sz="2400" smtClean="0"/>
              <a:t>为行地址译码线</a:t>
            </a:r>
          </a:p>
          <a:p>
            <a:pPr marL="1027113" lvl="1" indent="-455613" eaLnBrk="1" hangingPunct="1">
              <a:lnSpc>
                <a:spcPct val="90000"/>
              </a:lnSpc>
              <a:defRPr/>
            </a:pPr>
            <a:r>
              <a:rPr lang="en-US" altLang="zh-CN" sz="2400" smtClean="0"/>
              <a:t>A8~A14</a:t>
            </a:r>
            <a:r>
              <a:rPr lang="zh-CN" altLang="en-US" sz="2400" smtClean="0"/>
              <a:t>为列地址译码线</a:t>
            </a:r>
            <a:endParaRPr lang="en-US" altLang="zh-CN" sz="2400" smtClean="0"/>
          </a:p>
          <a:p>
            <a:pPr marL="457200" lvl="1" indent="-457200" eaLnBrk="1" hangingPunct="1">
              <a:lnSpc>
                <a:spcPct val="90000"/>
              </a:lnSpc>
              <a:buClr>
                <a:schemeClr val="tx2"/>
              </a:buClr>
              <a:defRPr/>
            </a:pPr>
            <a:r>
              <a:rPr lang="zh-CN" altLang="en-US" sz="2400"/>
              <a:t>双向数据线</a:t>
            </a:r>
            <a:r>
              <a:rPr lang="en-US" altLang="zh-CN" sz="2400"/>
              <a:t>I/O</a:t>
            </a:r>
            <a:r>
              <a:rPr lang="en-US" altLang="zh-CN" sz="2400" baseline="-25000"/>
              <a:t>0</a:t>
            </a:r>
            <a:r>
              <a:rPr lang="en-US" altLang="zh-CN" sz="2400"/>
              <a:t>-I/O</a:t>
            </a:r>
            <a:r>
              <a:rPr lang="en-US" altLang="zh-CN" sz="2400" baseline="-25000"/>
              <a:t>7</a:t>
            </a:r>
            <a:r>
              <a:rPr lang="en-US" altLang="zh-CN" sz="2400"/>
              <a:t> </a:t>
            </a:r>
          </a:p>
          <a:p>
            <a:pPr marL="0" indent="0" eaLnBrk="1" hangingPunct="1">
              <a:lnSpc>
                <a:spcPct val="90000"/>
              </a:lnSpc>
              <a:buFont typeface="Wingdings" pitchFamily="2" charset="2"/>
              <a:buNone/>
              <a:defRPr/>
            </a:pPr>
            <a:endParaRPr lang="zh-CN" altLang="en-US" sz="2400" smtClean="0"/>
          </a:p>
        </p:txBody>
      </p:sp>
      <p:pic>
        <p:nvPicPr>
          <p:cNvPr id="34820" name="Picture 4" descr="3A3">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2924175"/>
            <a:ext cx="46466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3"/>
          <p:cNvSpPr txBox="1">
            <a:spLocks noChangeArrowheads="1"/>
          </p:cNvSpPr>
          <p:nvPr/>
        </p:nvSpPr>
        <p:spPr bwMode="auto">
          <a:xfrm>
            <a:off x="395288" y="1196975"/>
            <a:ext cx="69850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20000"/>
              </a:spcBef>
              <a:buClr>
                <a:schemeClr val="tx2"/>
              </a:buClr>
              <a:buSzPct val="70000"/>
              <a:buFont typeface="Wingdings" pitchFamily="2" charset="2"/>
              <a:buNone/>
            </a:pPr>
            <a:r>
              <a:rPr lang="zh-CN" altLang="en-US" sz="2800" b="1"/>
              <a:t>目前</a:t>
            </a:r>
            <a:r>
              <a:rPr lang="en-US" altLang="zh-CN" sz="2800" b="1"/>
              <a:t>SRAM</a:t>
            </a:r>
            <a:r>
              <a:rPr lang="zh-CN" altLang="en-US" sz="2800" b="1"/>
              <a:t>芯片大多采用双译码方式，以便组织更大的存储容量。</a:t>
            </a:r>
            <a:endParaRPr lang="en-US" altLang="zh-CN" sz="2800" b="1"/>
          </a:p>
        </p:txBody>
      </p:sp>
      <p:sp>
        <p:nvSpPr>
          <p:cNvPr id="348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915B134-4EC4-4269-A760-CBB9AF07C9E1}" type="slidenum">
              <a:rPr lang="en-US" altLang="zh-CN" smtClean="0">
                <a:solidFill>
                  <a:srgbClr val="FF0000"/>
                </a:solidFill>
              </a:rPr>
              <a:pPr eaLnBrk="1" hangingPunct="1"/>
              <a:t>32</a:t>
            </a:fld>
            <a:endParaRPr lang="en-US" altLang="zh-CN" smtClean="0">
              <a:solidFill>
                <a:srgbClr val="FF0000"/>
              </a:solidFill>
            </a:endParaRPr>
          </a:p>
        </p:txBody>
      </p:sp>
      <p:sp>
        <p:nvSpPr>
          <p:cNvPr id="3482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776DE53-FF80-4434-A679-D646A0934276}"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zh-CN" smtClean="0"/>
              <a:t>3.2.2 </a:t>
            </a:r>
            <a:r>
              <a:rPr lang="zh-CN" altLang="en-US" smtClean="0"/>
              <a:t>基本的</a:t>
            </a:r>
            <a:r>
              <a:rPr lang="en-US" altLang="zh-CN" smtClean="0"/>
              <a:t>SRAM</a:t>
            </a:r>
            <a:r>
              <a:rPr lang="zh-CN" altLang="en-US" smtClean="0"/>
              <a:t>逻辑结构</a:t>
            </a:r>
          </a:p>
        </p:txBody>
      </p:sp>
      <p:sp>
        <p:nvSpPr>
          <p:cNvPr id="35843" name="Rectangle 3"/>
          <p:cNvSpPr>
            <a:spLocks noGrp="1" noChangeArrowheads="1"/>
          </p:cNvSpPr>
          <p:nvPr>
            <p:ph type="body" idx="1"/>
          </p:nvPr>
        </p:nvSpPr>
        <p:spPr>
          <a:xfrm>
            <a:off x="395288" y="1484313"/>
            <a:ext cx="4824412" cy="4411662"/>
          </a:xfrm>
        </p:spPr>
        <p:txBody>
          <a:bodyPr/>
          <a:lstStyle/>
          <a:p>
            <a:pPr eaLnBrk="1" hangingPunct="1"/>
            <a:r>
              <a:rPr lang="zh-CN" altLang="en-US" sz="2200" smtClean="0"/>
              <a:t>读与写的互锁逻辑</a:t>
            </a:r>
          </a:p>
          <a:p>
            <a:pPr eaLnBrk="1" hangingPunct="1">
              <a:buFont typeface="Wingdings" pitchFamily="2" charset="2"/>
              <a:buNone/>
            </a:pPr>
            <a:r>
              <a:rPr lang="zh-CN" altLang="en-US" sz="2200" smtClean="0"/>
              <a:t>		控制信号中</a:t>
            </a:r>
            <a:r>
              <a:rPr lang="en-US" altLang="zh-CN" sz="2200" smtClean="0"/>
              <a:t>CS</a:t>
            </a:r>
            <a:r>
              <a:rPr lang="zh-CN" altLang="en-US" sz="2200" smtClean="0"/>
              <a:t>是片选信号，</a:t>
            </a:r>
            <a:r>
              <a:rPr lang="en-US" altLang="zh-CN" sz="2200" smtClean="0"/>
              <a:t>CS</a:t>
            </a:r>
            <a:r>
              <a:rPr lang="zh-CN" altLang="en-US" sz="2200" smtClean="0"/>
              <a:t>有效时（低电平），门</a:t>
            </a:r>
            <a:r>
              <a:rPr lang="en-US" altLang="zh-CN" sz="2200" smtClean="0"/>
              <a:t>G1</a:t>
            </a:r>
            <a:r>
              <a:rPr lang="zh-CN" altLang="en-US" sz="2200" smtClean="0"/>
              <a:t>、</a:t>
            </a:r>
            <a:r>
              <a:rPr lang="en-US" altLang="zh-CN" sz="2200" smtClean="0"/>
              <a:t>G2</a:t>
            </a:r>
            <a:r>
              <a:rPr lang="zh-CN" altLang="en-US" sz="2200" smtClean="0"/>
              <a:t>均被打开。</a:t>
            </a:r>
            <a:r>
              <a:rPr lang="en-US" altLang="zh-CN" sz="2200" smtClean="0"/>
              <a:t>OE</a:t>
            </a:r>
            <a:r>
              <a:rPr lang="zh-CN" altLang="en-US" sz="2200" smtClean="0"/>
              <a:t>为读出使能信号，</a:t>
            </a:r>
            <a:r>
              <a:rPr lang="en-US" altLang="zh-CN" sz="2200" smtClean="0"/>
              <a:t>OE</a:t>
            </a:r>
            <a:r>
              <a:rPr lang="zh-CN" altLang="en-US" sz="2200" smtClean="0"/>
              <a:t>有效时（低电平），门</a:t>
            </a:r>
            <a:r>
              <a:rPr lang="en-US" altLang="zh-CN" sz="2200" smtClean="0"/>
              <a:t>G2</a:t>
            </a:r>
            <a:r>
              <a:rPr lang="zh-CN" altLang="en-US" sz="2200" smtClean="0"/>
              <a:t>开启，当写命令</a:t>
            </a:r>
            <a:r>
              <a:rPr lang="en-US" altLang="zh-CN" sz="2200" smtClean="0"/>
              <a:t>WE=1</a:t>
            </a:r>
            <a:r>
              <a:rPr lang="zh-CN" altLang="en-US" sz="2200" smtClean="0"/>
              <a:t>时（高电平），门</a:t>
            </a:r>
            <a:r>
              <a:rPr lang="en-US" altLang="zh-CN" sz="2200" smtClean="0"/>
              <a:t>G1</a:t>
            </a:r>
            <a:r>
              <a:rPr lang="zh-CN" altLang="en-US" sz="2200" smtClean="0"/>
              <a:t>关闭，存储器进行读操作。写操作时，</a:t>
            </a:r>
            <a:r>
              <a:rPr lang="en-US" altLang="zh-CN" sz="2200" smtClean="0"/>
              <a:t>WE=0</a:t>
            </a:r>
            <a:r>
              <a:rPr lang="zh-CN" altLang="en-US" sz="2200" smtClean="0"/>
              <a:t>，门</a:t>
            </a:r>
            <a:r>
              <a:rPr lang="en-US" altLang="zh-CN" sz="2200" smtClean="0"/>
              <a:t>G1</a:t>
            </a:r>
            <a:r>
              <a:rPr lang="zh-CN" altLang="en-US" sz="2200" smtClean="0"/>
              <a:t>开启，门</a:t>
            </a:r>
            <a:r>
              <a:rPr lang="en-US" altLang="zh-CN" sz="2200" smtClean="0"/>
              <a:t>G2</a:t>
            </a:r>
            <a:r>
              <a:rPr lang="zh-CN" altLang="en-US" sz="2200" smtClean="0"/>
              <a:t>关闭。注意，门</a:t>
            </a:r>
            <a:r>
              <a:rPr lang="en-US" altLang="zh-CN" sz="2200" smtClean="0"/>
              <a:t>G1</a:t>
            </a:r>
            <a:r>
              <a:rPr lang="zh-CN" altLang="en-US" sz="2200" smtClean="0"/>
              <a:t>和</a:t>
            </a:r>
            <a:r>
              <a:rPr lang="en-US" altLang="zh-CN" sz="2200" smtClean="0"/>
              <a:t>G2</a:t>
            </a:r>
            <a:r>
              <a:rPr lang="zh-CN" altLang="en-US" sz="2200" smtClean="0"/>
              <a:t>是互锁的，一个开启时另一个必定关闭，这样保证了读时不写，写时不读。</a:t>
            </a:r>
          </a:p>
          <a:p>
            <a:pPr eaLnBrk="1" hangingPunct="1">
              <a:buFont typeface="Wingdings" pitchFamily="2" charset="2"/>
              <a:buNone/>
            </a:pPr>
            <a:endParaRPr lang="en-US" altLang="zh-CN" sz="2200" smtClean="0"/>
          </a:p>
        </p:txBody>
      </p:sp>
      <p:sp>
        <p:nvSpPr>
          <p:cNvPr id="35844" name="Rectangle 4"/>
          <p:cNvSpPr>
            <a:spLocks noChangeArrowheads="1"/>
          </p:cNvSpPr>
          <p:nvPr/>
        </p:nvSpPr>
        <p:spPr bwMode="auto">
          <a:xfrm>
            <a:off x="3238500" y="3019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p>
            <a:endParaRPr lang="zh-CN" altLang="en-US"/>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719388"/>
            <a:ext cx="17287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DCDF91E-6BF5-4F84-A86C-A851EEEFCC57}" type="slidenum">
              <a:rPr lang="en-US" altLang="zh-CN" smtClean="0">
                <a:solidFill>
                  <a:srgbClr val="FF0000"/>
                </a:solidFill>
              </a:rPr>
              <a:pPr eaLnBrk="1" hangingPunct="1"/>
              <a:t>33</a:t>
            </a:fld>
            <a:endParaRPr lang="en-US" altLang="zh-CN" smtClean="0">
              <a:solidFill>
                <a:srgbClr val="FF0000"/>
              </a:solidFill>
            </a:endParaRPr>
          </a:p>
        </p:txBody>
      </p:sp>
      <p:sp>
        <p:nvSpPr>
          <p:cNvPr id="3584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BAB9E45-5A40-4948-9505-896CBB715F52}"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smtClean="0"/>
              <a:t>3.2.3 </a:t>
            </a:r>
            <a:r>
              <a:rPr lang="zh-CN" altLang="en-US" smtClean="0"/>
              <a:t>读</a:t>
            </a:r>
            <a:r>
              <a:rPr lang="en-US" altLang="zh-CN" smtClean="0"/>
              <a:t>/</a:t>
            </a:r>
            <a:r>
              <a:rPr lang="zh-CN" altLang="en-US" smtClean="0"/>
              <a:t>写周期波形图</a:t>
            </a:r>
          </a:p>
        </p:txBody>
      </p:sp>
      <p:sp>
        <p:nvSpPr>
          <p:cNvPr id="17412" name="Rectangle 3"/>
          <p:cNvSpPr>
            <a:spLocks noGrp="1" noChangeArrowheads="1"/>
          </p:cNvSpPr>
          <p:nvPr>
            <p:ph type="body" idx="1"/>
          </p:nvPr>
        </p:nvSpPr>
        <p:spPr>
          <a:xfrm>
            <a:off x="539750" y="2205038"/>
            <a:ext cx="4097338" cy="3744912"/>
          </a:xfrm>
        </p:spPr>
        <p:txBody>
          <a:bodyPr/>
          <a:lstStyle/>
          <a:p>
            <a:pPr eaLnBrk="1" hangingPunct="1">
              <a:lnSpc>
                <a:spcPct val="90000"/>
              </a:lnSpc>
              <a:defRPr/>
            </a:pPr>
            <a:r>
              <a:rPr lang="zh-CN" altLang="en-US" sz="2400" smtClean="0"/>
              <a:t>读周期</a:t>
            </a:r>
            <a:endParaRPr lang="en-US" altLang="zh-CN" sz="2400" smtClean="0"/>
          </a:p>
          <a:p>
            <a:pPr marL="0" indent="0" eaLnBrk="1" hangingPunct="1">
              <a:lnSpc>
                <a:spcPct val="90000"/>
              </a:lnSpc>
              <a:buFont typeface="Wingdings" pitchFamily="2" charset="2"/>
              <a:buNone/>
              <a:defRPr/>
            </a:pPr>
            <a:r>
              <a:rPr lang="zh-CN" altLang="en-US" sz="2400"/>
              <a:t>地址</a:t>
            </a:r>
            <a:r>
              <a:rPr lang="zh-CN" altLang="en-US" sz="2400" smtClean="0"/>
              <a:t>线先有效，为了读出数据，片选信号</a:t>
            </a:r>
            <a:r>
              <a:rPr lang="en-US" altLang="zh-CN" sz="2400" smtClean="0"/>
              <a:t>CS</a:t>
            </a:r>
            <a:r>
              <a:rPr lang="zh-CN" altLang="en-US" sz="2400" smtClean="0"/>
              <a:t>和读出使能信号</a:t>
            </a:r>
            <a:r>
              <a:rPr lang="en-US" altLang="zh-CN" sz="2400" smtClean="0"/>
              <a:t>OE</a:t>
            </a:r>
            <a:r>
              <a:rPr lang="zh-CN" altLang="en-US" sz="2400" smtClean="0"/>
              <a:t>也必须有效。从地址开始有效经</a:t>
            </a:r>
            <a:r>
              <a:rPr lang="en-US" altLang="zh-CN" sz="2400" smtClean="0"/>
              <a:t>t</a:t>
            </a:r>
            <a:r>
              <a:rPr lang="en-US" altLang="zh-CN" sz="2400" baseline="-25000" smtClean="0"/>
              <a:t>AQ</a:t>
            </a:r>
            <a:r>
              <a:rPr lang="zh-CN" altLang="en-US" sz="2400" smtClean="0"/>
              <a:t>时间（读出时间），数据总线</a:t>
            </a:r>
            <a:r>
              <a:rPr lang="en-US" altLang="zh-CN" sz="2400" smtClean="0"/>
              <a:t>I/O</a:t>
            </a:r>
            <a:r>
              <a:rPr lang="zh-CN" altLang="en-US" sz="2400" smtClean="0"/>
              <a:t>上出现有效的读出数据。之后</a:t>
            </a:r>
            <a:r>
              <a:rPr lang="en-US" altLang="zh-CN" sz="2400" smtClean="0"/>
              <a:t>CS</a:t>
            </a:r>
            <a:r>
              <a:rPr lang="zh-CN" altLang="en-US" sz="2400" smtClean="0"/>
              <a:t>、</a:t>
            </a:r>
            <a:r>
              <a:rPr lang="en-US" altLang="zh-CN" sz="2400" smtClean="0"/>
              <a:t>OE</a:t>
            </a:r>
            <a:r>
              <a:rPr lang="zh-CN" altLang="en-US" sz="2400" smtClean="0"/>
              <a:t>信号恢复高电平，</a:t>
            </a:r>
            <a:r>
              <a:rPr lang="en-US" altLang="zh-CN" sz="2400" smtClean="0"/>
              <a:t> t</a:t>
            </a:r>
            <a:r>
              <a:rPr lang="en-US" altLang="zh-CN" sz="2400" baseline="-25000" smtClean="0"/>
              <a:t>RC</a:t>
            </a:r>
            <a:r>
              <a:rPr lang="zh-CN" altLang="en-US" sz="2400" smtClean="0"/>
              <a:t>以后才允许地址总线发生改变。</a:t>
            </a:r>
            <a:r>
              <a:rPr lang="en-US" altLang="zh-CN" sz="2400" smtClean="0"/>
              <a:t>t</a:t>
            </a:r>
            <a:r>
              <a:rPr lang="en-US" altLang="zh-CN" sz="2400" baseline="-25000" smtClean="0"/>
              <a:t>RC</a:t>
            </a:r>
            <a:r>
              <a:rPr lang="zh-CN" altLang="en-US" sz="2400" smtClean="0"/>
              <a:t>时间称为读周期时间。</a:t>
            </a:r>
            <a:endParaRPr lang="en-US" altLang="zh-CN" sz="2400" smtClean="0"/>
          </a:p>
        </p:txBody>
      </p:sp>
      <p:pic>
        <p:nvPicPr>
          <p:cNvPr id="3686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2852738"/>
            <a:ext cx="417671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4B51D95-57AF-4DDC-9CAD-F70ECF233EA1}" type="slidenum">
              <a:rPr lang="en-US" altLang="zh-CN" smtClean="0">
                <a:solidFill>
                  <a:srgbClr val="FF0000"/>
                </a:solidFill>
              </a:rPr>
              <a:pPr eaLnBrk="1" hangingPunct="1"/>
              <a:t>34</a:t>
            </a:fld>
            <a:endParaRPr lang="en-US" altLang="zh-CN" smtClean="0">
              <a:solidFill>
                <a:srgbClr val="FF0000"/>
              </a:solidFill>
            </a:endParaRPr>
          </a:p>
        </p:txBody>
      </p:sp>
      <p:sp>
        <p:nvSpPr>
          <p:cNvPr id="3687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807F319-4654-40FE-AACC-09ACFF8E8D71}"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t>3.2.3 </a:t>
            </a:r>
            <a:r>
              <a:rPr lang="zh-CN" altLang="en-US" smtClean="0"/>
              <a:t>读</a:t>
            </a:r>
            <a:r>
              <a:rPr lang="en-US" altLang="zh-CN" smtClean="0"/>
              <a:t>/</a:t>
            </a:r>
            <a:r>
              <a:rPr lang="zh-CN" altLang="en-US" smtClean="0"/>
              <a:t>写周期波形图</a:t>
            </a:r>
          </a:p>
        </p:txBody>
      </p:sp>
      <p:sp>
        <p:nvSpPr>
          <p:cNvPr id="17412" name="Rectangle 3"/>
          <p:cNvSpPr>
            <a:spLocks noGrp="1" noChangeArrowheads="1"/>
          </p:cNvSpPr>
          <p:nvPr>
            <p:ph type="body" idx="1"/>
          </p:nvPr>
        </p:nvSpPr>
        <p:spPr>
          <a:xfrm>
            <a:off x="107950" y="1773238"/>
            <a:ext cx="4529138" cy="4411662"/>
          </a:xfrm>
        </p:spPr>
        <p:txBody>
          <a:bodyPr/>
          <a:lstStyle/>
          <a:p>
            <a:pPr eaLnBrk="1" hangingPunct="1">
              <a:lnSpc>
                <a:spcPct val="90000"/>
              </a:lnSpc>
              <a:defRPr/>
            </a:pPr>
            <a:r>
              <a:rPr lang="zh-CN" altLang="en-US" sz="2400" smtClean="0"/>
              <a:t>写周期</a:t>
            </a:r>
            <a:endParaRPr lang="en-US" altLang="zh-CN" sz="2400" smtClean="0"/>
          </a:p>
          <a:p>
            <a:pPr marL="0" indent="0" eaLnBrk="1" hangingPunct="1">
              <a:lnSpc>
                <a:spcPct val="90000"/>
              </a:lnSpc>
              <a:buFont typeface="Wingdings" pitchFamily="2" charset="2"/>
              <a:buNone/>
              <a:defRPr/>
            </a:pPr>
            <a:r>
              <a:rPr lang="zh-CN" altLang="en-US" sz="2400" smtClean="0"/>
              <a:t>地址线先有效，接着片选信号有效，写命令</a:t>
            </a:r>
            <a:r>
              <a:rPr lang="en-US" altLang="zh-CN" sz="2400" smtClean="0"/>
              <a:t>WE</a:t>
            </a:r>
            <a:r>
              <a:rPr lang="zh-CN" altLang="en-US" sz="2400" smtClean="0"/>
              <a:t>有效（低电平），此时数据总线</a:t>
            </a:r>
            <a:r>
              <a:rPr lang="en-US" altLang="zh-CN" sz="2400" smtClean="0"/>
              <a:t>I/O</a:t>
            </a:r>
            <a:r>
              <a:rPr lang="zh-CN" altLang="en-US" sz="2400" smtClean="0"/>
              <a:t>上必须置写入数据，在</a:t>
            </a:r>
            <a:r>
              <a:rPr lang="en-US" altLang="zh-CN" sz="2400"/>
              <a:t>t</a:t>
            </a:r>
            <a:r>
              <a:rPr lang="en-US" altLang="zh-CN" sz="2400" baseline="-25000" smtClean="0"/>
              <a:t>WD</a:t>
            </a:r>
            <a:r>
              <a:rPr lang="zh-CN" altLang="en-US" sz="2400" smtClean="0"/>
              <a:t>时间段将数据写入存储器。之后撤销写命令</a:t>
            </a:r>
            <a:r>
              <a:rPr lang="en-US" altLang="zh-CN" sz="2400" smtClean="0"/>
              <a:t>WE</a:t>
            </a:r>
            <a:r>
              <a:rPr lang="zh-CN" altLang="en-US" sz="2400" smtClean="0"/>
              <a:t>和</a:t>
            </a:r>
            <a:r>
              <a:rPr lang="en-US" altLang="zh-CN" sz="2400" smtClean="0"/>
              <a:t>CS</a:t>
            </a:r>
            <a:r>
              <a:rPr lang="zh-CN" altLang="en-US" sz="2400" smtClean="0"/>
              <a:t>。为了写入可靠，</a:t>
            </a:r>
            <a:r>
              <a:rPr lang="en-US" altLang="zh-CN" sz="2400" smtClean="0"/>
              <a:t> I/O</a:t>
            </a:r>
            <a:r>
              <a:rPr lang="zh-CN" altLang="en-US" sz="2400" smtClean="0"/>
              <a:t>线的写入数据要有维持时间</a:t>
            </a:r>
            <a:r>
              <a:rPr lang="en-US" altLang="zh-CN" sz="2400" smtClean="0"/>
              <a:t>t</a:t>
            </a:r>
            <a:r>
              <a:rPr lang="en-US" altLang="zh-CN" sz="2400" baseline="-25000" smtClean="0"/>
              <a:t>hD</a:t>
            </a:r>
            <a:r>
              <a:rPr lang="zh-CN" altLang="en-US" sz="2400" smtClean="0"/>
              <a:t>，</a:t>
            </a:r>
            <a:r>
              <a:rPr lang="en-US" altLang="zh-CN" sz="2400" smtClean="0"/>
              <a:t>CS</a:t>
            </a:r>
            <a:r>
              <a:rPr lang="zh-CN" altLang="en-US" sz="2400" smtClean="0"/>
              <a:t>的维持时间也比读周期长。</a:t>
            </a:r>
            <a:r>
              <a:rPr lang="en-US" altLang="zh-CN" sz="2400" smtClean="0"/>
              <a:t>t</a:t>
            </a:r>
            <a:r>
              <a:rPr lang="en-US" altLang="zh-CN" sz="2400" baseline="-25000" smtClean="0"/>
              <a:t>WC</a:t>
            </a:r>
            <a:r>
              <a:rPr lang="zh-CN" altLang="en-US" sz="2400" smtClean="0"/>
              <a:t>时间叫做写周期时间。</a:t>
            </a:r>
            <a:endParaRPr lang="en-US" altLang="zh-CN" sz="2400" smtClean="0"/>
          </a:p>
          <a:p>
            <a:pPr marL="0" indent="0" eaLnBrk="1" hangingPunct="1">
              <a:lnSpc>
                <a:spcPct val="90000"/>
              </a:lnSpc>
              <a:buFont typeface="Wingdings" pitchFamily="2" charset="2"/>
              <a:buNone/>
              <a:defRPr/>
            </a:pPr>
            <a:r>
              <a:rPr lang="zh-CN" altLang="en-US" sz="2400" smtClean="0"/>
              <a:t>为了控制方便，一般取读周期时间</a:t>
            </a:r>
            <a:r>
              <a:rPr lang="en-US" altLang="zh-CN" sz="2400" smtClean="0"/>
              <a:t>t</a:t>
            </a:r>
            <a:r>
              <a:rPr lang="en-US" altLang="zh-CN" sz="2400" baseline="-25000" smtClean="0"/>
              <a:t>RC </a:t>
            </a:r>
            <a:r>
              <a:rPr lang="en-US" altLang="zh-CN" sz="2400" smtClean="0"/>
              <a:t>=</a:t>
            </a:r>
            <a:r>
              <a:rPr lang="zh-CN" altLang="en-US" sz="2400" smtClean="0"/>
              <a:t>写</a:t>
            </a:r>
            <a:r>
              <a:rPr lang="zh-CN" altLang="en-US" sz="2400"/>
              <a:t>周期</a:t>
            </a:r>
            <a:r>
              <a:rPr lang="zh-CN" altLang="en-US" sz="2400" smtClean="0"/>
              <a:t>时间</a:t>
            </a:r>
            <a:r>
              <a:rPr lang="en-US" altLang="zh-CN" sz="2400" smtClean="0"/>
              <a:t>t</a:t>
            </a:r>
            <a:r>
              <a:rPr lang="en-US" altLang="zh-CN" sz="2400" baseline="-25000" smtClean="0"/>
              <a:t>WC</a:t>
            </a:r>
            <a:r>
              <a:rPr lang="zh-CN" altLang="en-US" sz="2400" baseline="-25000" smtClean="0"/>
              <a:t>，</a:t>
            </a:r>
            <a:r>
              <a:rPr lang="zh-CN" altLang="en-US" sz="2400" smtClean="0"/>
              <a:t>通常叫存取周期。</a:t>
            </a:r>
            <a:endParaRPr lang="en-US" altLang="zh-CN" sz="2400" smtClean="0"/>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3925" y="2565400"/>
            <a:ext cx="44100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564291D-AA02-46CF-8F10-2563445B1FA2}" type="slidenum">
              <a:rPr lang="en-US" altLang="zh-CN" smtClean="0">
                <a:solidFill>
                  <a:srgbClr val="FF0000"/>
                </a:solidFill>
              </a:rPr>
              <a:pPr eaLnBrk="1" hangingPunct="1"/>
              <a:t>35</a:t>
            </a:fld>
            <a:endParaRPr lang="en-US" altLang="zh-CN" smtClean="0">
              <a:solidFill>
                <a:srgbClr val="FF0000"/>
              </a:solidFill>
            </a:endParaRPr>
          </a:p>
        </p:txBody>
      </p:sp>
      <p:sp>
        <p:nvSpPr>
          <p:cNvPr id="3789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576DD7D-6867-48B6-BB24-35494B320746}"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395288" y="1052513"/>
            <a:ext cx="7543800" cy="1793875"/>
          </a:xfrm>
        </p:spPr>
        <p:txBody>
          <a:bodyPr/>
          <a:lstStyle/>
          <a:p>
            <a:pPr eaLnBrk="1" hangingPunct="1"/>
            <a:r>
              <a:rPr lang="zh-CN" altLang="en-US" sz="2500" smtClean="0"/>
              <a:t>例</a:t>
            </a:r>
            <a:r>
              <a:rPr lang="en-US" altLang="zh-CN" sz="2500" smtClean="0"/>
              <a:t>1</a:t>
            </a:r>
            <a:r>
              <a:rPr lang="zh-CN" altLang="en-US" sz="2500" smtClean="0"/>
              <a:t>：图</a:t>
            </a:r>
            <a:r>
              <a:rPr lang="en-US" altLang="zh-CN" sz="2500" smtClean="0"/>
              <a:t>3.5(a)</a:t>
            </a:r>
            <a:r>
              <a:rPr lang="zh-CN" altLang="en-US" sz="2500" smtClean="0"/>
              <a:t>是</a:t>
            </a:r>
            <a:r>
              <a:rPr lang="en-US" altLang="zh-CN" sz="2500" smtClean="0"/>
              <a:t>SRAM</a:t>
            </a:r>
            <a:r>
              <a:rPr lang="zh-CN" altLang="en-US" sz="2500" smtClean="0"/>
              <a:t>的写入时序图。其中</a:t>
            </a:r>
            <a:r>
              <a:rPr lang="en-US" altLang="zh-CN" sz="2500" smtClean="0"/>
              <a:t>R/W</a:t>
            </a:r>
            <a:r>
              <a:rPr lang="zh-CN" altLang="en-US" sz="2500" smtClean="0"/>
              <a:t>是读</a:t>
            </a:r>
            <a:r>
              <a:rPr lang="en-US" altLang="zh-CN" sz="2500" smtClean="0"/>
              <a:t>/</a:t>
            </a:r>
            <a:r>
              <a:rPr lang="zh-CN" altLang="en-US" sz="2500" smtClean="0"/>
              <a:t>写命令控制线，当</a:t>
            </a:r>
            <a:r>
              <a:rPr lang="en-US" altLang="zh-CN" sz="2500" smtClean="0"/>
              <a:t>R/W</a:t>
            </a:r>
            <a:r>
              <a:rPr lang="zh-CN" altLang="en-US" sz="2500" smtClean="0"/>
              <a:t>线为低电平时，存储器按给定地址把数据线上的数据写入存储器。请指出图</a:t>
            </a:r>
            <a:r>
              <a:rPr lang="en-US" altLang="zh-CN" sz="2500" smtClean="0"/>
              <a:t>3.5(a)</a:t>
            </a:r>
            <a:r>
              <a:rPr lang="zh-CN" altLang="en-US" sz="2500" smtClean="0"/>
              <a:t>写入时序中的错误，并画出正确的写入时序图。</a:t>
            </a:r>
          </a:p>
        </p:txBody>
      </p:sp>
      <p:pic>
        <p:nvPicPr>
          <p:cNvPr id="38915" name="Picture 3" descr="3a5">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3068638"/>
            <a:ext cx="76327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BA9CE57-73A9-4DA6-AB0C-271C877AD0B1}" type="slidenum">
              <a:rPr lang="en-US" altLang="zh-CN" smtClean="0">
                <a:solidFill>
                  <a:srgbClr val="FF0000"/>
                </a:solidFill>
              </a:rPr>
              <a:pPr eaLnBrk="1" hangingPunct="1"/>
              <a:t>36</a:t>
            </a:fld>
            <a:endParaRPr lang="en-US" altLang="zh-CN" smtClean="0">
              <a:solidFill>
                <a:srgbClr val="FF0000"/>
              </a:solidFill>
            </a:endParaRPr>
          </a:p>
        </p:txBody>
      </p:sp>
      <p:sp>
        <p:nvSpPr>
          <p:cNvPr id="3891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F7CBF5F-6C37-4792-9011-4E412CC5F3D2}"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1891" name="Rectangle 3"/>
          <p:cNvSpPr>
            <a:spLocks noGrp="1" noChangeArrowheads="1"/>
          </p:cNvSpPr>
          <p:nvPr>
            <p:ph type="body" idx="1"/>
          </p:nvPr>
        </p:nvSpPr>
        <p:spPr>
          <a:xfrm>
            <a:off x="390525" y="1773238"/>
            <a:ext cx="8401050" cy="1800225"/>
          </a:xfrm>
        </p:spPr>
        <p:txBody>
          <a:bodyPr/>
          <a:lstStyle/>
          <a:p>
            <a:pPr marL="0" indent="457200" eaLnBrk="1" hangingPunct="1">
              <a:buFontTx/>
              <a:buNone/>
            </a:pPr>
            <a:r>
              <a:rPr lang="zh-CN" altLang="en-US" sz="2800" smtClean="0">
                <a:latin typeface="宋体" pitchFamily="2" charset="-122"/>
              </a:rPr>
              <a:t>要组成一个主存，首先要考虑选片的问题，然后就是如何把芯片连接起来的问题。根据存储器所要求的容量和选定的存储芯片的容量，就可以计算出总的芯片数，即</a:t>
            </a:r>
            <a:r>
              <a:rPr lang="zh-CN" altLang="en-US" sz="2800" smtClean="0">
                <a:latin typeface="Times New Roman" pitchFamily="18" charset="0"/>
              </a:rPr>
              <a:t> </a:t>
            </a:r>
          </a:p>
        </p:txBody>
      </p:sp>
      <p:grpSp>
        <p:nvGrpSpPr>
          <p:cNvPr id="421893" name="Group 5"/>
          <p:cNvGrpSpPr>
            <a:grpSpLocks/>
          </p:cNvGrpSpPr>
          <p:nvPr/>
        </p:nvGrpSpPr>
        <p:grpSpPr bwMode="auto">
          <a:xfrm>
            <a:off x="1908175" y="3965575"/>
            <a:ext cx="4248150" cy="976313"/>
            <a:chOff x="348" y="2508"/>
            <a:chExt cx="2676" cy="615"/>
          </a:xfrm>
        </p:grpSpPr>
        <p:sp>
          <p:nvSpPr>
            <p:cNvPr id="39943" name="Text Box 6"/>
            <p:cNvSpPr txBox="1">
              <a:spLocks noChangeArrowheads="1"/>
            </p:cNvSpPr>
            <p:nvPr/>
          </p:nvSpPr>
          <p:spPr bwMode="auto">
            <a:xfrm>
              <a:off x="1620" y="2508"/>
              <a:ext cx="10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a:latin typeface="Times New Roman" pitchFamily="18" charset="0"/>
                </a:rPr>
                <a:t>总容量</a:t>
              </a:r>
            </a:p>
          </p:txBody>
        </p:sp>
        <p:sp>
          <p:nvSpPr>
            <p:cNvPr id="39944" name="Line 7"/>
            <p:cNvSpPr>
              <a:spLocks noChangeShapeType="1"/>
            </p:cNvSpPr>
            <p:nvPr/>
          </p:nvSpPr>
          <p:spPr bwMode="auto">
            <a:xfrm>
              <a:off x="1572" y="2832"/>
              <a:ext cx="948"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9945" name="Text Box 8"/>
            <p:cNvSpPr txBox="1">
              <a:spLocks noChangeArrowheads="1"/>
            </p:cNvSpPr>
            <p:nvPr/>
          </p:nvSpPr>
          <p:spPr bwMode="auto">
            <a:xfrm>
              <a:off x="1500" y="2796"/>
              <a:ext cx="10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800">
                  <a:latin typeface="Times New Roman" pitchFamily="18" charset="0"/>
                </a:rPr>
                <a:t>芯片容量</a:t>
              </a:r>
            </a:p>
          </p:txBody>
        </p:sp>
        <p:sp>
          <p:nvSpPr>
            <p:cNvPr id="39946" name="Text Box 9"/>
            <p:cNvSpPr txBox="1">
              <a:spLocks noChangeArrowheads="1"/>
            </p:cNvSpPr>
            <p:nvPr/>
          </p:nvSpPr>
          <p:spPr bwMode="auto">
            <a:xfrm>
              <a:off x="348" y="2664"/>
              <a:ext cx="267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3200">
                  <a:latin typeface="Times New Roman" pitchFamily="18" charset="0"/>
                </a:rPr>
                <a:t>总片数＝</a:t>
              </a:r>
            </a:p>
          </p:txBody>
        </p:sp>
      </p:grpSp>
      <p:sp>
        <p:nvSpPr>
          <p:cNvPr id="39940" name="Rectangle 2"/>
          <p:cNvSpPr>
            <a:spLocks noGrp="1" noChangeArrowheads="1"/>
          </p:cNvSpPr>
          <p:nvPr>
            <p:ph type="title"/>
          </p:nvPr>
        </p:nvSpPr>
        <p:spPr>
          <a:xfrm>
            <a:off x="468313" y="764704"/>
            <a:ext cx="5554662" cy="714846"/>
          </a:xfrm>
        </p:spPr>
        <p:txBody>
          <a:bodyPr/>
          <a:lstStyle/>
          <a:p>
            <a:pPr eaLnBrk="1" hangingPunct="1"/>
            <a:r>
              <a:rPr lang="en-US" altLang="zh-CN" smtClean="0"/>
              <a:t>3.2.4 </a:t>
            </a:r>
            <a:r>
              <a:rPr lang="zh-CN" smtClean="0"/>
              <a:t>存储器容量的扩充</a:t>
            </a:r>
            <a:endParaRPr lang="zh-CN" altLang="en-US" smtClean="0"/>
          </a:p>
        </p:txBody>
      </p:sp>
      <p:sp>
        <p:nvSpPr>
          <p:cNvPr id="3994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E0200A8-A08F-4878-BA3F-2B552780DA1D}" type="slidenum">
              <a:rPr lang="en-US" altLang="zh-CN" smtClean="0">
                <a:solidFill>
                  <a:srgbClr val="FF0000"/>
                </a:solidFill>
              </a:rPr>
              <a:pPr eaLnBrk="1" hangingPunct="1"/>
              <a:t>37</a:t>
            </a:fld>
            <a:endParaRPr lang="en-US" altLang="zh-CN" smtClean="0">
              <a:solidFill>
                <a:srgbClr val="FF0000"/>
              </a:solidFill>
            </a:endParaRPr>
          </a:p>
        </p:txBody>
      </p:sp>
      <p:sp>
        <p:nvSpPr>
          <p:cNvPr id="3994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344FF4-222F-48A3-93E8-27C01920E422}"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1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218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1"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3" name="Rectangle 3"/>
          <p:cNvSpPr>
            <a:spLocks noGrp="1" noChangeArrowheads="1"/>
          </p:cNvSpPr>
          <p:nvPr>
            <p:ph type="body" idx="1"/>
          </p:nvPr>
        </p:nvSpPr>
        <p:spPr>
          <a:xfrm>
            <a:off x="395288" y="981075"/>
            <a:ext cx="8283575" cy="3760788"/>
          </a:xfrm>
        </p:spPr>
        <p:txBody>
          <a:bodyPr/>
          <a:lstStyle/>
          <a:p>
            <a:pPr marL="0" indent="0" eaLnBrk="1" hangingPunct="1">
              <a:buFontTx/>
              <a:buNone/>
            </a:pPr>
            <a:r>
              <a:rPr lang="en-US" altLang="zh-CN" smtClean="0">
                <a:latin typeface="Times New Roman" pitchFamily="18" charset="0"/>
              </a:rPr>
              <a:t>1.</a:t>
            </a:r>
            <a:r>
              <a:rPr lang="zh-CN" altLang="en-US" smtClean="0">
                <a:latin typeface="Times New Roman" pitchFamily="18" charset="0"/>
              </a:rPr>
              <a:t>位扩展</a:t>
            </a:r>
          </a:p>
          <a:p>
            <a:pPr marL="0" indent="0" eaLnBrk="1" hangingPunct="1">
              <a:lnSpc>
                <a:spcPct val="90000"/>
              </a:lnSpc>
              <a:buFontTx/>
              <a:buNone/>
            </a:pPr>
            <a:r>
              <a:rPr lang="en-US" altLang="zh-CN" smtClean="0">
                <a:latin typeface="Times New Roman" pitchFamily="18" charset="0"/>
              </a:rPr>
              <a:t>	</a:t>
            </a:r>
            <a:r>
              <a:rPr lang="zh-CN" altLang="en-US" smtClean="0">
                <a:latin typeface="Times New Roman" pitchFamily="18" charset="0"/>
              </a:rPr>
              <a:t>位扩展指只</a:t>
            </a:r>
            <a:r>
              <a:rPr lang="zh-CN" altLang="en-US" smtClean="0">
                <a:solidFill>
                  <a:srgbClr val="FF3300"/>
                </a:solidFill>
                <a:latin typeface="Times New Roman" pitchFamily="18" charset="0"/>
              </a:rPr>
              <a:t>在位数方向扩展</a:t>
            </a:r>
            <a:r>
              <a:rPr lang="zh-CN" altLang="en-US" smtClean="0">
                <a:latin typeface="Times New Roman" pitchFamily="18" charset="0"/>
              </a:rPr>
              <a:t>（加大字长），而芯片的字数和存储器的字数是一致的。位扩展的连接方式是将各存储芯片的地址线、片选线和读</a:t>
            </a:r>
            <a:r>
              <a:rPr lang="en-US" altLang="zh-CN" smtClean="0">
                <a:latin typeface="Times New Roman" pitchFamily="18" charset="0"/>
              </a:rPr>
              <a:t>/</a:t>
            </a:r>
            <a:r>
              <a:rPr lang="zh-CN" altLang="en-US" smtClean="0">
                <a:latin typeface="Times New Roman" pitchFamily="18" charset="0"/>
              </a:rPr>
              <a:t>写线相应地并联起来，而将各芯片的数据线单独列出。</a:t>
            </a:r>
          </a:p>
          <a:p>
            <a:pPr marL="0" indent="0" eaLnBrk="1" hangingPunct="1">
              <a:buFontTx/>
              <a:buNone/>
            </a:pPr>
            <a:r>
              <a:rPr lang="en-US" altLang="zh-CN" smtClean="0">
                <a:latin typeface="Times New Roman" pitchFamily="18" charset="0"/>
              </a:rPr>
              <a:t>	</a:t>
            </a:r>
            <a:r>
              <a:rPr lang="zh-CN" altLang="en-US" smtClean="0">
                <a:latin typeface="Times New Roman" pitchFamily="18" charset="0"/>
              </a:rPr>
              <a:t>如用</a:t>
            </a:r>
            <a:r>
              <a:rPr lang="en-US" altLang="zh-CN" smtClean="0">
                <a:latin typeface="Times New Roman" pitchFamily="18" charset="0"/>
              </a:rPr>
              <a:t>64K×1</a:t>
            </a:r>
            <a:r>
              <a:rPr lang="zh-CN" altLang="en-US" smtClean="0">
                <a:latin typeface="Times New Roman" pitchFamily="18" charset="0"/>
              </a:rPr>
              <a:t>的</a:t>
            </a:r>
            <a:r>
              <a:rPr lang="en-US" altLang="zh-CN" smtClean="0">
                <a:latin typeface="Times New Roman" pitchFamily="18" charset="0"/>
              </a:rPr>
              <a:t>SRAM</a:t>
            </a:r>
            <a:r>
              <a:rPr lang="zh-CN" altLang="en-US" smtClean="0">
                <a:latin typeface="Times New Roman" pitchFamily="18" charset="0"/>
              </a:rPr>
              <a:t>芯片组成</a:t>
            </a:r>
            <a:r>
              <a:rPr lang="en-US" altLang="zh-CN" smtClean="0">
                <a:latin typeface="Times New Roman" pitchFamily="18" charset="0"/>
              </a:rPr>
              <a:t>64K×8</a:t>
            </a:r>
            <a:r>
              <a:rPr lang="zh-CN" altLang="en-US" smtClean="0">
                <a:latin typeface="Times New Roman" pitchFamily="18" charset="0"/>
              </a:rPr>
              <a:t>的存储器，需要</a:t>
            </a:r>
            <a:r>
              <a:rPr lang="en-US" altLang="zh-CN" smtClean="0">
                <a:latin typeface="Times New Roman" pitchFamily="18" charset="0"/>
              </a:rPr>
              <a:t>8</a:t>
            </a:r>
            <a:r>
              <a:rPr lang="zh-CN" altLang="en-US" smtClean="0">
                <a:latin typeface="Times New Roman" pitchFamily="18" charset="0"/>
              </a:rPr>
              <a:t>个芯片。</a:t>
            </a:r>
          </a:p>
        </p:txBody>
      </p:sp>
      <p:sp>
        <p:nvSpPr>
          <p:cNvPr id="337924" name="Text Box 4"/>
          <p:cNvSpPr txBox="1">
            <a:spLocks noChangeArrowheads="1"/>
          </p:cNvSpPr>
          <p:nvPr/>
        </p:nvSpPr>
        <p:spPr bwMode="auto">
          <a:xfrm>
            <a:off x="684213" y="4797425"/>
            <a:ext cx="7410450" cy="162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imes New Roman" pitchFamily="18" charset="0"/>
              </a:rPr>
              <a:t>                                   </a:t>
            </a:r>
            <a:r>
              <a:rPr kumimoji="1" lang="zh-CN" altLang="en-US" sz="2400">
                <a:latin typeface="Times New Roman" pitchFamily="18" charset="0"/>
              </a:rPr>
              <a:t>容量                      地址           数据</a:t>
            </a:r>
          </a:p>
          <a:p>
            <a:pPr eaLnBrk="1" hangingPunct="1">
              <a:lnSpc>
                <a:spcPct val="80000"/>
              </a:lnSpc>
              <a:spcBef>
                <a:spcPct val="50000"/>
              </a:spcBef>
            </a:pPr>
            <a:r>
              <a:rPr kumimoji="1" lang="zh-CN" altLang="en-US" sz="3200">
                <a:latin typeface="Times New Roman" pitchFamily="18" charset="0"/>
              </a:rPr>
              <a:t> 存储器          </a:t>
            </a:r>
            <a:r>
              <a:rPr kumimoji="1" lang="en-US" altLang="zh-CN" sz="3200">
                <a:latin typeface="Times New Roman" pitchFamily="18" charset="0"/>
              </a:rPr>
              <a:t>64K×8              16           8</a:t>
            </a:r>
          </a:p>
          <a:p>
            <a:pPr eaLnBrk="1" hangingPunct="1">
              <a:lnSpc>
                <a:spcPct val="50000"/>
              </a:lnSpc>
              <a:spcBef>
                <a:spcPct val="50000"/>
              </a:spcBef>
            </a:pPr>
            <a:r>
              <a:rPr kumimoji="1" lang="en-US" altLang="zh-CN" sz="3200">
                <a:latin typeface="Times New Roman" pitchFamily="18" charset="0"/>
              </a:rPr>
              <a:t> </a:t>
            </a:r>
            <a:r>
              <a:rPr kumimoji="1" lang="zh-CN" altLang="en-US" sz="3200">
                <a:latin typeface="Times New Roman" pitchFamily="18" charset="0"/>
              </a:rPr>
              <a:t>存储芯片      </a:t>
            </a:r>
            <a:r>
              <a:rPr kumimoji="1" lang="en-US" altLang="zh-CN" sz="3200">
                <a:latin typeface="Times New Roman" pitchFamily="18" charset="0"/>
              </a:rPr>
              <a:t>64K×1              16           1</a:t>
            </a:r>
            <a:endParaRPr kumimoji="1" lang="en-US" altLang="zh-CN" sz="2400">
              <a:latin typeface="Times New Roman" pitchFamily="18" charset="0"/>
            </a:endParaRPr>
          </a:p>
        </p:txBody>
      </p:sp>
      <p:sp>
        <p:nvSpPr>
          <p:cNvPr id="4096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AC33D1-A1C6-44B5-BBC8-4D5448F2F694}" type="slidenum">
              <a:rPr lang="en-US" altLang="zh-CN" smtClean="0">
                <a:solidFill>
                  <a:srgbClr val="FF0000"/>
                </a:solidFill>
              </a:rPr>
              <a:pPr eaLnBrk="1" hangingPunct="1"/>
              <a:t>38</a:t>
            </a:fld>
            <a:endParaRPr lang="en-US" altLang="zh-CN" smtClean="0">
              <a:solidFill>
                <a:srgbClr val="FF0000"/>
              </a:solidFill>
            </a:endParaRPr>
          </a:p>
        </p:txBody>
      </p:sp>
      <p:sp>
        <p:nvSpPr>
          <p:cNvPr id="4096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08DC557-161D-420D-940F-2BA18398F390}" type="datetime11">
              <a:rPr lang="zh-CN" altLang="en-US" smtClean="0"/>
              <a:pPr eaLnBrk="1" hangingPunct="1"/>
              <a:t>09:28:40</a:t>
            </a:fld>
            <a:endParaRPr lang="en-US" altLang="zh-CN" smtClean="0"/>
          </a:p>
        </p:txBody>
      </p:sp>
      <p:sp>
        <p:nvSpPr>
          <p:cNvPr id="6" name="Rectangle 2"/>
          <p:cNvSpPr>
            <a:spLocks noGrp="1" noChangeArrowheads="1"/>
          </p:cNvSpPr>
          <p:nvPr>
            <p:ph type="title"/>
          </p:nvPr>
        </p:nvSpPr>
        <p:spPr>
          <a:xfrm>
            <a:off x="467544" y="188640"/>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79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37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3" grpId="0" build="p" autoUpdateAnimBg="0"/>
      <p:bldP spid="337924"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9971" name="Rectangle 3"/>
          <p:cNvSpPr>
            <a:spLocks noGrp="1" noChangeArrowheads="1"/>
          </p:cNvSpPr>
          <p:nvPr>
            <p:ph type="body" idx="1"/>
          </p:nvPr>
        </p:nvSpPr>
        <p:spPr>
          <a:xfrm>
            <a:off x="515938" y="4508500"/>
            <a:ext cx="8359775" cy="1800225"/>
          </a:xfrm>
        </p:spPr>
        <p:txBody>
          <a:bodyPr/>
          <a:lstStyle/>
          <a:p>
            <a:pPr marL="0" indent="0" eaLnBrk="1" hangingPunct="1">
              <a:spcBef>
                <a:spcPts val="600"/>
              </a:spcBef>
              <a:buFontTx/>
              <a:buNone/>
            </a:pPr>
            <a:r>
              <a:rPr lang="en-US" altLang="zh-CN" sz="2800" b="1" smtClean="0">
                <a:latin typeface="Times New Roman" pitchFamily="18" charset="0"/>
              </a:rPr>
              <a:t>	</a:t>
            </a:r>
            <a:r>
              <a:rPr lang="zh-CN" altLang="en-US" sz="2800" b="1" smtClean="0">
                <a:latin typeface="Times New Roman" pitchFamily="18" charset="0"/>
              </a:rPr>
              <a:t>当</a:t>
            </a:r>
            <a:r>
              <a:rPr lang="en-US" altLang="zh-CN" sz="2800" b="1" smtClean="0">
                <a:latin typeface="Times New Roman" pitchFamily="18" charset="0"/>
              </a:rPr>
              <a:t>CPU</a:t>
            </a:r>
            <a:r>
              <a:rPr lang="zh-CN" altLang="en-US" sz="2800" b="1" smtClean="0">
                <a:latin typeface="Times New Roman" pitchFamily="18" charset="0"/>
              </a:rPr>
              <a:t>访问该存储器时，其发出的地址和控制信号同时传给</a:t>
            </a:r>
            <a:r>
              <a:rPr lang="en-US" altLang="zh-CN" sz="2800" b="1" smtClean="0">
                <a:latin typeface="Times New Roman" pitchFamily="18" charset="0"/>
              </a:rPr>
              <a:t>8</a:t>
            </a:r>
            <a:r>
              <a:rPr lang="zh-CN" altLang="en-US" sz="2800" b="1" smtClean="0">
                <a:latin typeface="Times New Roman" pitchFamily="18" charset="0"/>
              </a:rPr>
              <a:t>个芯片，选中每个芯片的同一单元，其单元的内容被同时读至数据总线的相应位，或将数据总线上的内容分别同时写入相应单元。</a:t>
            </a:r>
          </a:p>
        </p:txBody>
      </p:sp>
      <p:sp>
        <p:nvSpPr>
          <p:cNvPr id="41987" name="Text Box 29"/>
          <p:cNvSpPr txBox="1">
            <a:spLocks noChangeArrowheads="1"/>
          </p:cNvSpPr>
          <p:nvPr/>
        </p:nvSpPr>
        <p:spPr bwMode="auto">
          <a:xfrm>
            <a:off x="304800" y="3352800"/>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endParaRPr kumimoji="1" lang="zh-CN" altLang="zh-CN" sz="2400">
              <a:latin typeface="Times New Roman" pitchFamily="18" charset="0"/>
            </a:endParaRPr>
          </a:p>
        </p:txBody>
      </p:sp>
      <p:sp>
        <p:nvSpPr>
          <p:cNvPr id="4198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E305E39-1AFF-456A-9799-9EF4514311AB}" type="slidenum">
              <a:rPr lang="en-US" altLang="zh-CN" smtClean="0">
                <a:solidFill>
                  <a:srgbClr val="FF0000"/>
                </a:solidFill>
              </a:rPr>
              <a:pPr eaLnBrk="1" hangingPunct="1"/>
              <a:t>39</a:t>
            </a:fld>
            <a:endParaRPr lang="en-US" altLang="zh-CN" smtClean="0">
              <a:solidFill>
                <a:srgbClr val="FF0000"/>
              </a:solidFill>
            </a:endParaRPr>
          </a:p>
        </p:txBody>
      </p:sp>
      <p:sp>
        <p:nvSpPr>
          <p:cNvPr id="4198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5524644-8E8B-4A09-ADA3-600C6FF22B44}" type="datetime11">
              <a:rPr lang="zh-CN" altLang="en-US" smtClean="0"/>
              <a:pPr eaLnBrk="1" hangingPunct="1"/>
              <a:t>09:28:40</a:t>
            </a:fld>
            <a:endParaRPr lang="en-US" altLang="zh-CN" smtClean="0"/>
          </a:p>
        </p:txBody>
      </p:sp>
      <p:grpSp>
        <p:nvGrpSpPr>
          <p:cNvPr id="41990" name="组合 3"/>
          <p:cNvGrpSpPr>
            <a:grpSpLocks/>
          </p:cNvGrpSpPr>
          <p:nvPr/>
        </p:nvGrpSpPr>
        <p:grpSpPr bwMode="auto">
          <a:xfrm>
            <a:off x="733425" y="1504950"/>
            <a:ext cx="7486650" cy="2984500"/>
            <a:chOff x="733425" y="1505422"/>
            <a:chExt cx="7486650" cy="2983556"/>
          </a:xfrm>
        </p:grpSpPr>
        <p:grpSp>
          <p:nvGrpSpPr>
            <p:cNvPr id="41991" name="组合 1"/>
            <p:cNvGrpSpPr>
              <a:grpSpLocks/>
            </p:cNvGrpSpPr>
            <p:nvPr/>
          </p:nvGrpSpPr>
          <p:grpSpPr bwMode="auto">
            <a:xfrm>
              <a:off x="733425" y="1505422"/>
              <a:ext cx="7486650" cy="2983556"/>
              <a:chOff x="647700" y="914400"/>
              <a:chExt cx="7486650" cy="2983556"/>
            </a:xfrm>
          </p:grpSpPr>
          <p:sp>
            <p:nvSpPr>
              <p:cNvPr id="41993" name="Rectangle 4"/>
              <p:cNvSpPr>
                <a:spLocks noChangeArrowheads="1"/>
              </p:cNvSpPr>
              <p:nvPr/>
            </p:nvSpPr>
            <p:spPr bwMode="auto">
              <a:xfrm>
                <a:off x="2438400" y="175260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4" name="Rectangle 5"/>
              <p:cNvSpPr>
                <a:spLocks noChangeArrowheads="1"/>
              </p:cNvSpPr>
              <p:nvPr/>
            </p:nvSpPr>
            <p:spPr bwMode="auto">
              <a:xfrm>
                <a:off x="4133850" y="173355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5" name="Rectangle 6"/>
              <p:cNvSpPr>
                <a:spLocks noChangeArrowheads="1"/>
              </p:cNvSpPr>
              <p:nvPr/>
            </p:nvSpPr>
            <p:spPr bwMode="auto">
              <a:xfrm>
                <a:off x="7048500" y="169545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6" name="AutoShape 7"/>
              <p:cNvSpPr>
                <a:spLocks noChangeArrowheads="1"/>
              </p:cNvSpPr>
              <p:nvPr/>
            </p:nvSpPr>
            <p:spPr bwMode="auto">
              <a:xfrm>
                <a:off x="2628900" y="2419350"/>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7" name="AutoShape 8"/>
              <p:cNvSpPr>
                <a:spLocks noChangeArrowheads="1"/>
              </p:cNvSpPr>
              <p:nvPr/>
            </p:nvSpPr>
            <p:spPr bwMode="auto">
              <a:xfrm>
                <a:off x="4324350" y="2400300"/>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8" name="AutoShape 9"/>
              <p:cNvSpPr>
                <a:spLocks noChangeArrowheads="1"/>
              </p:cNvSpPr>
              <p:nvPr/>
            </p:nvSpPr>
            <p:spPr bwMode="auto">
              <a:xfrm>
                <a:off x="7219950" y="2343150"/>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1999" name="Rectangle 10"/>
              <p:cNvSpPr>
                <a:spLocks noChangeArrowheads="1"/>
              </p:cNvSpPr>
              <p:nvPr/>
            </p:nvSpPr>
            <p:spPr bwMode="auto">
              <a:xfrm>
                <a:off x="1733550" y="2914650"/>
                <a:ext cx="5753100" cy="165100"/>
              </a:xfrm>
              <a:prstGeom prst="rect">
                <a:avLst/>
              </a:prstGeom>
              <a:solidFill>
                <a:srgbClr val="66FF33"/>
              </a:solidFill>
              <a:ln w="571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0" name="Line 11"/>
              <p:cNvSpPr>
                <a:spLocks noChangeShapeType="1"/>
              </p:cNvSpPr>
              <p:nvPr/>
            </p:nvSpPr>
            <p:spPr bwMode="auto">
              <a:xfrm flipH="1">
                <a:off x="2800350" y="1200150"/>
                <a:ext cx="19050" cy="552450"/>
              </a:xfrm>
              <a:prstGeom prst="line">
                <a:avLst/>
              </a:prstGeom>
              <a:noFill/>
              <a:ln w="5715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1" name="Line 12"/>
              <p:cNvSpPr>
                <a:spLocks noChangeShapeType="1"/>
              </p:cNvSpPr>
              <p:nvPr/>
            </p:nvSpPr>
            <p:spPr bwMode="auto">
              <a:xfrm flipH="1">
                <a:off x="4476750" y="1162050"/>
                <a:ext cx="19050" cy="552450"/>
              </a:xfrm>
              <a:prstGeom prst="line">
                <a:avLst/>
              </a:prstGeom>
              <a:noFill/>
              <a:ln w="5715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2" name="Line 13"/>
              <p:cNvSpPr>
                <a:spLocks noChangeShapeType="1"/>
              </p:cNvSpPr>
              <p:nvPr/>
            </p:nvSpPr>
            <p:spPr bwMode="auto">
              <a:xfrm flipH="1">
                <a:off x="7410450" y="1143000"/>
                <a:ext cx="0" cy="552450"/>
              </a:xfrm>
              <a:prstGeom prst="line">
                <a:avLst/>
              </a:prstGeom>
              <a:noFill/>
              <a:ln w="5715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3" name="Rectangle 14"/>
              <p:cNvSpPr>
                <a:spLocks noChangeArrowheads="1"/>
              </p:cNvSpPr>
              <p:nvPr/>
            </p:nvSpPr>
            <p:spPr bwMode="auto">
              <a:xfrm>
                <a:off x="1733550" y="1009650"/>
                <a:ext cx="5753100" cy="17145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4" name="Line 15"/>
              <p:cNvSpPr>
                <a:spLocks noChangeShapeType="1"/>
              </p:cNvSpPr>
              <p:nvPr/>
            </p:nvSpPr>
            <p:spPr bwMode="auto">
              <a:xfrm>
                <a:off x="2133600" y="2228850"/>
                <a:ext cx="28575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5" name="Line 16"/>
              <p:cNvSpPr>
                <a:spLocks noChangeShapeType="1"/>
              </p:cNvSpPr>
              <p:nvPr/>
            </p:nvSpPr>
            <p:spPr bwMode="auto">
              <a:xfrm>
                <a:off x="3905250" y="2228850"/>
                <a:ext cx="22860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6" name="Line 17"/>
              <p:cNvSpPr>
                <a:spLocks noChangeShapeType="1"/>
              </p:cNvSpPr>
              <p:nvPr/>
            </p:nvSpPr>
            <p:spPr bwMode="auto">
              <a:xfrm>
                <a:off x="6762750" y="2171700"/>
                <a:ext cx="285750" cy="0"/>
              </a:xfrm>
              <a:prstGeom prst="line">
                <a:avLst/>
              </a:prstGeom>
              <a:noFill/>
              <a:ln w="38100" cap="sq">
                <a:solidFill>
                  <a:schemeClr val="tx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7" name="Line 18"/>
              <p:cNvSpPr>
                <a:spLocks noChangeShapeType="1"/>
              </p:cNvSpPr>
              <p:nvPr/>
            </p:nvSpPr>
            <p:spPr bwMode="auto">
              <a:xfrm>
                <a:off x="2095500" y="2228850"/>
                <a:ext cx="0" cy="120015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8" name="Line 19"/>
              <p:cNvSpPr>
                <a:spLocks noChangeShapeType="1"/>
              </p:cNvSpPr>
              <p:nvPr/>
            </p:nvSpPr>
            <p:spPr bwMode="auto">
              <a:xfrm>
                <a:off x="3867150" y="2228850"/>
                <a:ext cx="0" cy="120015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09" name="Line 20"/>
              <p:cNvSpPr>
                <a:spLocks noChangeShapeType="1"/>
              </p:cNvSpPr>
              <p:nvPr/>
            </p:nvSpPr>
            <p:spPr bwMode="auto">
              <a:xfrm>
                <a:off x="6743700" y="2171700"/>
                <a:ext cx="0" cy="123825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0" name="Line 21"/>
              <p:cNvSpPr>
                <a:spLocks noChangeShapeType="1"/>
              </p:cNvSpPr>
              <p:nvPr/>
            </p:nvSpPr>
            <p:spPr bwMode="auto">
              <a:xfrm>
                <a:off x="1752600" y="3429000"/>
                <a:ext cx="4991100" cy="0"/>
              </a:xfrm>
              <a:prstGeom prst="line">
                <a:avLst/>
              </a:prstGeom>
              <a:noFill/>
              <a:ln w="3810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1" name="Line 22"/>
              <p:cNvSpPr>
                <a:spLocks noChangeShapeType="1"/>
              </p:cNvSpPr>
              <p:nvPr/>
            </p:nvSpPr>
            <p:spPr bwMode="auto">
              <a:xfrm>
                <a:off x="3467100" y="2209800"/>
                <a:ext cx="0" cy="140970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2" name="Line 23"/>
              <p:cNvSpPr>
                <a:spLocks noChangeShapeType="1"/>
              </p:cNvSpPr>
              <p:nvPr/>
            </p:nvSpPr>
            <p:spPr bwMode="auto">
              <a:xfrm>
                <a:off x="5238750" y="2209800"/>
                <a:ext cx="0" cy="140970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3" name="Line 24"/>
              <p:cNvSpPr>
                <a:spLocks noChangeShapeType="1"/>
              </p:cNvSpPr>
              <p:nvPr/>
            </p:nvSpPr>
            <p:spPr bwMode="auto">
              <a:xfrm>
                <a:off x="8115300" y="2190750"/>
                <a:ext cx="0" cy="139065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4" name="Line 25"/>
              <p:cNvSpPr>
                <a:spLocks noChangeShapeType="1"/>
              </p:cNvSpPr>
              <p:nvPr/>
            </p:nvSpPr>
            <p:spPr bwMode="auto">
              <a:xfrm>
                <a:off x="1714500" y="3619500"/>
                <a:ext cx="6400800" cy="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5" name="Line 26"/>
              <p:cNvSpPr>
                <a:spLocks noChangeShapeType="1"/>
              </p:cNvSpPr>
              <p:nvPr/>
            </p:nvSpPr>
            <p:spPr bwMode="auto">
              <a:xfrm flipH="1">
                <a:off x="3162300" y="2209800"/>
                <a:ext cx="304800" cy="0"/>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6" name="Line 27"/>
              <p:cNvSpPr>
                <a:spLocks noChangeShapeType="1"/>
              </p:cNvSpPr>
              <p:nvPr/>
            </p:nvSpPr>
            <p:spPr bwMode="auto">
              <a:xfrm flipH="1">
                <a:off x="4857750" y="2209800"/>
                <a:ext cx="381000" cy="0"/>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7" name="Line 28"/>
              <p:cNvSpPr>
                <a:spLocks noChangeShapeType="1"/>
              </p:cNvSpPr>
              <p:nvPr/>
            </p:nvSpPr>
            <p:spPr bwMode="auto">
              <a:xfrm flipH="1" flipV="1">
                <a:off x="7753350" y="2152650"/>
                <a:ext cx="361950" cy="0"/>
              </a:xfrm>
              <a:prstGeom prst="line">
                <a:avLst/>
              </a:prstGeom>
              <a:noFill/>
              <a:ln w="38100" cap="sq">
                <a:solidFill>
                  <a:srgbClr val="7A48C4"/>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18" name="Text Box 30"/>
              <p:cNvSpPr txBox="1">
                <a:spLocks noChangeArrowheads="1"/>
              </p:cNvSpPr>
              <p:nvPr/>
            </p:nvSpPr>
            <p:spPr bwMode="auto">
              <a:xfrm>
                <a:off x="6915150" y="12001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0</a:t>
                </a:r>
              </a:p>
            </p:txBody>
          </p:sp>
          <p:sp>
            <p:nvSpPr>
              <p:cNvPr id="42019" name="Text Box 31"/>
              <p:cNvSpPr txBox="1">
                <a:spLocks noChangeArrowheads="1"/>
              </p:cNvSpPr>
              <p:nvPr/>
            </p:nvSpPr>
            <p:spPr bwMode="auto">
              <a:xfrm>
                <a:off x="3962400" y="12382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6</a:t>
                </a:r>
              </a:p>
            </p:txBody>
          </p:sp>
          <p:sp>
            <p:nvSpPr>
              <p:cNvPr id="42020" name="Text Box 32"/>
              <p:cNvSpPr txBox="1">
                <a:spLocks noChangeArrowheads="1"/>
              </p:cNvSpPr>
              <p:nvPr/>
            </p:nvSpPr>
            <p:spPr bwMode="auto">
              <a:xfrm>
                <a:off x="2266950" y="12763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7</a:t>
                </a:r>
              </a:p>
            </p:txBody>
          </p:sp>
          <p:sp>
            <p:nvSpPr>
              <p:cNvPr id="42021" name="Text Box 33"/>
              <p:cNvSpPr txBox="1">
                <a:spLocks noChangeArrowheads="1"/>
              </p:cNvSpPr>
              <p:nvPr/>
            </p:nvSpPr>
            <p:spPr bwMode="auto">
              <a:xfrm>
                <a:off x="819150" y="91440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7 </a:t>
                </a:r>
                <a:r>
                  <a:rPr kumimoji="1" lang="zh-CN" altLang="en-US" sz="2000" b="1" baseline="-10000">
                    <a:latin typeface="Times New Roman" pitchFamily="18" charset="0"/>
                  </a:rPr>
                  <a:t>～</a:t>
                </a:r>
                <a:r>
                  <a:rPr kumimoji="1" lang="en-US" altLang="zh-CN" sz="2000" b="1">
                    <a:latin typeface="Times New Roman" pitchFamily="18" charset="0"/>
                  </a:rPr>
                  <a:t>D</a:t>
                </a:r>
                <a:r>
                  <a:rPr kumimoji="1" lang="en-US" altLang="zh-CN" sz="2000" b="1" baseline="-10000">
                    <a:latin typeface="Times New Roman" pitchFamily="18" charset="0"/>
                  </a:rPr>
                  <a:t>0</a:t>
                </a:r>
              </a:p>
            </p:txBody>
          </p:sp>
          <p:sp>
            <p:nvSpPr>
              <p:cNvPr id="42022" name="Text Box 34"/>
              <p:cNvSpPr txBox="1">
                <a:spLocks noChangeArrowheads="1"/>
              </p:cNvSpPr>
              <p:nvPr/>
            </p:nvSpPr>
            <p:spPr bwMode="auto">
              <a:xfrm>
                <a:off x="1181100" y="32194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CS</a:t>
                </a:r>
                <a:endParaRPr kumimoji="1" lang="en-US" altLang="zh-CN" sz="2000" b="1" baseline="-10000">
                  <a:latin typeface="Times New Roman" pitchFamily="18" charset="0"/>
                </a:endParaRPr>
              </a:p>
            </p:txBody>
          </p:sp>
          <p:sp>
            <p:nvSpPr>
              <p:cNvPr id="42023" name="Text Box 35"/>
              <p:cNvSpPr txBox="1">
                <a:spLocks noChangeArrowheads="1"/>
              </p:cNvSpPr>
              <p:nvPr/>
            </p:nvSpPr>
            <p:spPr bwMode="auto">
              <a:xfrm>
                <a:off x="647700" y="281940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15 </a:t>
                </a:r>
                <a:r>
                  <a:rPr kumimoji="1" lang="zh-CN" altLang="en-US" sz="2000" b="1" baseline="-10000">
                    <a:latin typeface="Times New Roman" pitchFamily="18" charset="0"/>
                  </a:rPr>
                  <a:t>～</a:t>
                </a:r>
                <a:r>
                  <a:rPr kumimoji="1" lang="en-US" altLang="zh-CN" sz="2000" b="1">
                    <a:latin typeface="Times New Roman" pitchFamily="18" charset="0"/>
                  </a:rPr>
                  <a:t>A</a:t>
                </a:r>
                <a:r>
                  <a:rPr kumimoji="1" lang="en-US" altLang="zh-CN" sz="2000" b="1" baseline="-10000">
                    <a:latin typeface="Times New Roman" pitchFamily="18" charset="0"/>
                  </a:rPr>
                  <a:t>0</a:t>
                </a:r>
              </a:p>
            </p:txBody>
          </p:sp>
          <p:sp>
            <p:nvSpPr>
              <p:cNvPr id="42024" name="Text Box 36"/>
              <p:cNvSpPr txBox="1">
                <a:spLocks noChangeArrowheads="1"/>
              </p:cNvSpPr>
              <p:nvPr/>
            </p:nvSpPr>
            <p:spPr bwMode="auto">
              <a:xfrm>
                <a:off x="960738" y="3501081"/>
                <a:ext cx="7537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R/W</a:t>
                </a:r>
                <a:endParaRPr kumimoji="1" lang="en-US" altLang="zh-CN" sz="2000" b="1" baseline="-10000">
                  <a:latin typeface="Times New Roman" pitchFamily="18" charset="0"/>
                </a:endParaRPr>
              </a:p>
            </p:txBody>
          </p:sp>
          <p:sp>
            <p:nvSpPr>
              <p:cNvPr id="42025" name="Line 37"/>
              <p:cNvSpPr>
                <a:spLocks noChangeShapeType="1"/>
              </p:cNvSpPr>
              <p:nvPr/>
            </p:nvSpPr>
            <p:spPr bwMode="auto">
              <a:xfrm flipV="1">
                <a:off x="1295400" y="3276600"/>
                <a:ext cx="285750" cy="0"/>
              </a:xfrm>
              <a:prstGeom prst="line">
                <a:avLst/>
              </a:prstGeom>
              <a:noFill/>
              <a:ln w="1905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6" name="Line 38"/>
              <p:cNvSpPr>
                <a:spLocks noChangeShapeType="1"/>
              </p:cNvSpPr>
              <p:nvPr/>
            </p:nvSpPr>
            <p:spPr bwMode="auto">
              <a:xfrm flipV="1">
                <a:off x="1295400" y="3581400"/>
                <a:ext cx="285750" cy="0"/>
              </a:xfrm>
              <a:prstGeom prst="line">
                <a:avLst/>
              </a:prstGeom>
              <a:noFill/>
              <a:ln w="1905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2027" name="Text Box 39"/>
              <p:cNvSpPr txBox="1">
                <a:spLocks noChangeArrowheads="1"/>
              </p:cNvSpPr>
              <p:nvPr/>
            </p:nvSpPr>
            <p:spPr bwMode="auto">
              <a:xfrm>
                <a:off x="2133600" y="167640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64K</a:t>
                </a:r>
              </a:p>
              <a:p>
                <a:pPr algn="ctr" eaLnBrk="1" hangingPunct="1">
                  <a:lnSpc>
                    <a:spcPct val="40000"/>
                  </a:lnSpc>
                  <a:spcBef>
                    <a:spcPct val="50000"/>
                  </a:spcBef>
                </a:pPr>
                <a:r>
                  <a:rPr kumimoji="1" lang="en-US" altLang="zh-CN" sz="2400" b="1">
                    <a:latin typeface="Times New Roman" pitchFamily="18" charset="0"/>
                  </a:rPr>
                  <a:t>×1</a:t>
                </a:r>
              </a:p>
            </p:txBody>
          </p:sp>
          <p:sp>
            <p:nvSpPr>
              <p:cNvPr id="42028" name="Text Box 40"/>
              <p:cNvSpPr txBox="1">
                <a:spLocks noChangeArrowheads="1"/>
              </p:cNvSpPr>
              <p:nvPr/>
            </p:nvSpPr>
            <p:spPr bwMode="auto">
              <a:xfrm>
                <a:off x="3829050" y="163830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64K</a:t>
                </a:r>
              </a:p>
              <a:p>
                <a:pPr algn="ctr" eaLnBrk="1" hangingPunct="1">
                  <a:lnSpc>
                    <a:spcPct val="40000"/>
                  </a:lnSpc>
                  <a:spcBef>
                    <a:spcPct val="50000"/>
                  </a:spcBef>
                </a:pPr>
                <a:r>
                  <a:rPr kumimoji="1" lang="en-US" altLang="zh-CN" sz="2400" b="1">
                    <a:latin typeface="Times New Roman" pitchFamily="18" charset="0"/>
                  </a:rPr>
                  <a:t>×1</a:t>
                </a:r>
              </a:p>
            </p:txBody>
          </p:sp>
          <p:sp>
            <p:nvSpPr>
              <p:cNvPr id="42029" name="Text Box 41"/>
              <p:cNvSpPr txBox="1">
                <a:spLocks noChangeArrowheads="1"/>
              </p:cNvSpPr>
              <p:nvPr/>
            </p:nvSpPr>
            <p:spPr bwMode="auto">
              <a:xfrm>
                <a:off x="6781800" y="161925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64K</a:t>
                </a:r>
              </a:p>
              <a:p>
                <a:pPr algn="ctr" eaLnBrk="1" hangingPunct="1">
                  <a:lnSpc>
                    <a:spcPct val="40000"/>
                  </a:lnSpc>
                  <a:spcBef>
                    <a:spcPct val="50000"/>
                  </a:spcBef>
                </a:pPr>
                <a:r>
                  <a:rPr kumimoji="1" lang="en-US" altLang="zh-CN" sz="2400" b="1">
                    <a:latin typeface="Times New Roman" pitchFamily="18" charset="0"/>
                  </a:rPr>
                  <a:t>×1</a:t>
                </a:r>
              </a:p>
            </p:txBody>
          </p:sp>
        </p:grpSp>
        <p:sp>
          <p:nvSpPr>
            <p:cNvPr id="41992" name="TextBox 2"/>
            <p:cNvSpPr txBox="1">
              <a:spLocks noChangeArrowheads="1"/>
            </p:cNvSpPr>
            <p:nvPr/>
          </p:nvSpPr>
          <p:spPr bwMode="auto">
            <a:xfrm>
              <a:off x="5724128" y="1902297"/>
              <a:ext cx="57606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sz="5400"/>
                <a:t>…</a:t>
              </a:r>
              <a:endParaRPr lang="zh-CN" altLang="en-US" sz="5400"/>
            </a:p>
          </p:txBody>
        </p:sp>
      </p:grpSp>
      <p:sp>
        <p:nvSpPr>
          <p:cNvPr id="46" name="Rectangle 2"/>
          <p:cNvSpPr>
            <a:spLocks noGrp="1" noChangeArrowheads="1"/>
          </p:cNvSpPr>
          <p:nvPr>
            <p:ph type="title"/>
          </p:nvPr>
        </p:nvSpPr>
        <p:spPr>
          <a:xfrm>
            <a:off x="470694" y="548680"/>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99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t>3.1.1</a:t>
            </a:r>
            <a:r>
              <a:rPr lang="zh-CN" altLang="en-US" smtClean="0"/>
              <a:t>存储系统的层次结构</a:t>
            </a:r>
          </a:p>
        </p:txBody>
      </p:sp>
      <p:sp>
        <p:nvSpPr>
          <p:cNvPr id="12291" name="Rectangle 3"/>
          <p:cNvSpPr>
            <a:spLocks noGrp="1" noChangeArrowheads="1"/>
          </p:cNvSpPr>
          <p:nvPr>
            <p:ph type="body" idx="1"/>
          </p:nvPr>
        </p:nvSpPr>
        <p:spPr>
          <a:xfrm>
            <a:off x="468313" y="1773238"/>
            <a:ext cx="8229600" cy="4032250"/>
          </a:xfrm>
        </p:spPr>
        <p:txBody>
          <a:bodyPr/>
          <a:lstStyle/>
          <a:p>
            <a:pPr marL="514350" indent="-514350" eaLnBrk="1" hangingPunct="1">
              <a:spcBef>
                <a:spcPct val="0"/>
              </a:spcBef>
              <a:buClrTx/>
              <a:buSzTx/>
              <a:buFontTx/>
              <a:buAutoNum type="arabicPeriod"/>
              <a:defRPr/>
            </a:pPr>
            <a:r>
              <a:rPr kumimoji="1" lang="zh-CN" altLang="en-US" sz="2800" smtClean="0"/>
              <a:t>程序的局部性原理</a:t>
            </a:r>
            <a:endParaRPr kumimoji="1" lang="en-US" altLang="zh-CN" sz="2800" smtClean="0"/>
          </a:p>
          <a:p>
            <a:pPr marL="0" indent="457200" eaLnBrk="1" hangingPunct="1">
              <a:spcBef>
                <a:spcPct val="0"/>
              </a:spcBef>
              <a:buClrTx/>
              <a:buSzTx/>
              <a:buFont typeface="Wingdings" pitchFamily="2" charset="2"/>
              <a:buNone/>
              <a:defRPr/>
            </a:pPr>
            <a:r>
              <a:rPr kumimoji="1" lang="zh-CN" altLang="en-US" sz="2800" smtClean="0"/>
              <a:t>在某一段时间内频繁访问某一局部的存储器地址空间，而对此以外的地址空间则很少访问的现象称为程序的局部性原理。</a:t>
            </a:r>
            <a:endParaRPr kumimoji="1" lang="en-US" altLang="zh-CN" sz="2800" smtClean="0"/>
          </a:p>
          <a:p>
            <a:pPr marL="0" indent="0" eaLnBrk="1" hangingPunct="1">
              <a:spcBef>
                <a:spcPct val="0"/>
              </a:spcBef>
              <a:buClrTx/>
              <a:buSzTx/>
              <a:buFont typeface="Wingdings" pitchFamily="2" charset="2"/>
              <a:buNone/>
              <a:defRPr/>
            </a:pPr>
            <a:r>
              <a:rPr kumimoji="1" lang="zh-CN" altLang="en-US" sz="2800" smtClean="0"/>
              <a:t>程序的局部性可以从两个角度分析</a:t>
            </a:r>
            <a:endParaRPr kumimoji="1" lang="en-US" altLang="zh-CN" sz="2800" smtClean="0"/>
          </a:p>
          <a:p>
            <a:pPr marL="0" indent="0" eaLnBrk="1" hangingPunct="1">
              <a:spcBef>
                <a:spcPct val="0"/>
              </a:spcBef>
              <a:buClrTx/>
              <a:buSzTx/>
              <a:buFont typeface="Wingdings" pitchFamily="2" charset="2"/>
              <a:buNone/>
              <a:defRPr/>
            </a:pPr>
            <a:r>
              <a:rPr kumimoji="1" lang="zh-CN" altLang="en-US" sz="2800" smtClean="0"/>
              <a:t>（</a:t>
            </a:r>
            <a:r>
              <a:rPr kumimoji="1" lang="en-US" altLang="zh-CN" sz="2800" smtClean="0"/>
              <a:t>1</a:t>
            </a:r>
            <a:r>
              <a:rPr kumimoji="1" lang="zh-CN" altLang="en-US" sz="2800" smtClean="0"/>
              <a:t>）时间局部性：最近被访问的信息很可能还要被访问。</a:t>
            </a:r>
            <a:endParaRPr kumimoji="1" lang="en-US" altLang="zh-CN" sz="2800" smtClean="0"/>
          </a:p>
          <a:p>
            <a:pPr marL="0" indent="0" eaLnBrk="1" hangingPunct="1">
              <a:spcBef>
                <a:spcPct val="0"/>
              </a:spcBef>
              <a:buClrTx/>
              <a:buSzTx/>
              <a:buFont typeface="Wingdings" pitchFamily="2" charset="2"/>
              <a:buNone/>
              <a:defRPr/>
            </a:pPr>
            <a:r>
              <a:rPr kumimoji="1" lang="zh-CN" altLang="en-US" sz="2800" smtClean="0"/>
              <a:t>（</a:t>
            </a:r>
            <a:r>
              <a:rPr kumimoji="1" lang="en-US" altLang="zh-CN" sz="2800" smtClean="0"/>
              <a:t>2)</a:t>
            </a:r>
            <a:r>
              <a:rPr kumimoji="1" lang="zh-CN" altLang="en-US" sz="2800" smtClean="0"/>
              <a:t>空间局部性：最近被访问的信息临近地址的信息也可能被访问。</a:t>
            </a:r>
          </a:p>
          <a:p>
            <a:pPr marL="0" indent="0" eaLnBrk="1" hangingPunct="1">
              <a:buFont typeface="Wingdings" pitchFamily="2" charset="2"/>
              <a:buNone/>
              <a:defRPr/>
            </a:pPr>
            <a:endParaRPr lang="en-US" altLang="zh-CN" sz="2800" smtClean="0"/>
          </a:p>
        </p:txBody>
      </p:sp>
      <p:sp>
        <p:nvSpPr>
          <p:cNvPr id="614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6DEBD0D-F31D-4C6B-BF75-39EA1EE891E5}" type="slidenum">
              <a:rPr lang="en-US" altLang="zh-CN" smtClean="0">
                <a:solidFill>
                  <a:srgbClr val="FF0000"/>
                </a:solidFill>
              </a:rPr>
              <a:pPr eaLnBrk="1" hangingPunct="1"/>
              <a:t>4</a:t>
            </a:fld>
            <a:endParaRPr lang="en-US" altLang="zh-CN" smtClean="0">
              <a:solidFill>
                <a:srgbClr val="FF0000"/>
              </a:solidFill>
            </a:endParaRPr>
          </a:p>
        </p:txBody>
      </p:sp>
      <p:sp>
        <p:nvSpPr>
          <p:cNvPr id="614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B58670E-53A4-49EE-B963-44D592C3EF2F}" type="datetime11">
              <a:rPr lang="zh-CN" altLang="en-US" smtClean="0"/>
              <a:pPr eaLnBrk="1" hangingPunct="1"/>
              <a:t>09:28:34</a:t>
            </a:fld>
            <a:endParaRPr lang="en-US" altLang="zh-CN"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5" name="Rectangle 3"/>
          <p:cNvSpPr>
            <a:spLocks noGrp="1" noChangeArrowheads="1"/>
          </p:cNvSpPr>
          <p:nvPr>
            <p:ph type="body" idx="1"/>
          </p:nvPr>
        </p:nvSpPr>
        <p:spPr>
          <a:xfrm>
            <a:off x="539750" y="1893888"/>
            <a:ext cx="8135938" cy="2974975"/>
          </a:xfrm>
        </p:spPr>
        <p:txBody>
          <a:bodyPr/>
          <a:lstStyle/>
          <a:p>
            <a:pPr marL="0" indent="0" eaLnBrk="1" hangingPunct="1">
              <a:spcBef>
                <a:spcPts val="600"/>
              </a:spcBef>
              <a:buFontTx/>
              <a:buNone/>
            </a:pPr>
            <a:r>
              <a:rPr lang="en-US" altLang="zh-CN" b="1" smtClean="0">
                <a:latin typeface="Times New Roman" pitchFamily="18" charset="0"/>
              </a:rPr>
              <a:t>2.</a:t>
            </a:r>
            <a:r>
              <a:rPr lang="zh-CN" altLang="en-US" b="1" smtClean="0">
                <a:latin typeface="Times New Roman" pitchFamily="18" charset="0"/>
              </a:rPr>
              <a:t>字扩展</a:t>
            </a:r>
          </a:p>
          <a:p>
            <a:pPr marL="0" indent="0" eaLnBrk="1" hangingPunct="1">
              <a:spcBef>
                <a:spcPts val="600"/>
              </a:spcBef>
              <a:buFontTx/>
              <a:buNone/>
            </a:pPr>
            <a:r>
              <a:rPr lang="en-US" altLang="zh-CN" b="1" smtClean="0">
                <a:latin typeface="Times New Roman" pitchFamily="18" charset="0"/>
              </a:rPr>
              <a:t>	</a:t>
            </a:r>
            <a:r>
              <a:rPr lang="zh-CN" altLang="en-US" b="1" smtClean="0">
                <a:latin typeface="Times New Roman" pitchFamily="18" charset="0"/>
              </a:rPr>
              <a:t>字扩展是指</a:t>
            </a:r>
            <a:r>
              <a:rPr lang="zh-CN" altLang="en-US" b="1" smtClean="0">
                <a:solidFill>
                  <a:srgbClr val="FF3300"/>
                </a:solidFill>
                <a:latin typeface="Times New Roman" pitchFamily="18" charset="0"/>
              </a:rPr>
              <a:t>仅在字数方向扩展，而位数不变</a:t>
            </a:r>
            <a:r>
              <a:rPr lang="zh-CN" altLang="en-US" b="1" smtClean="0">
                <a:latin typeface="Times New Roman" pitchFamily="18" charset="0"/>
              </a:rPr>
              <a:t>。字扩展将芯片的地址线、数据线、读</a:t>
            </a:r>
            <a:r>
              <a:rPr lang="en-US" altLang="zh-CN" b="1" smtClean="0">
                <a:latin typeface="Times New Roman" pitchFamily="18" charset="0"/>
              </a:rPr>
              <a:t>/</a:t>
            </a:r>
            <a:r>
              <a:rPr lang="zh-CN" altLang="en-US" b="1" smtClean="0">
                <a:latin typeface="Times New Roman" pitchFamily="18" charset="0"/>
              </a:rPr>
              <a:t>写线并联，由片选信号来区分各个芯片。</a:t>
            </a:r>
          </a:p>
          <a:p>
            <a:pPr marL="0" indent="0" eaLnBrk="1" hangingPunct="1">
              <a:spcBef>
                <a:spcPts val="600"/>
              </a:spcBef>
              <a:buFontTx/>
              <a:buNone/>
            </a:pPr>
            <a:r>
              <a:rPr lang="en-US" altLang="zh-CN" b="1" smtClean="0">
                <a:latin typeface="Times New Roman" pitchFamily="18" charset="0"/>
              </a:rPr>
              <a:t>	</a:t>
            </a:r>
            <a:r>
              <a:rPr lang="zh-CN" altLang="en-US" b="1" smtClean="0">
                <a:latin typeface="Times New Roman" pitchFamily="18" charset="0"/>
              </a:rPr>
              <a:t>如用</a:t>
            </a:r>
            <a:r>
              <a:rPr lang="en-US" altLang="zh-CN" b="1" smtClean="0">
                <a:latin typeface="Times New Roman" pitchFamily="18" charset="0"/>
              </a:rPr>
              <a:t>16K×8</a:t>
            </a:r>
            <a:r>
              <a:rPr lang="zh-CN" altLang="en-US" b="1" smtClean="0">
                <a:latin typeface="Times New Roman" pitchFamily="18" charset="0"/>
              </a:rPr>
              <a:t>的</a:t>
            </a:r>
            <a:r>
              <a:rPr lang="en-US" altLang="zh-CN" b="1" smtClean="0">
                <a:latin typeface="Times New Roman" pitchFamily="18" charset="0"/>
              </a:rPr>
              <a:t>SRAM</a:t>
            </a:r>
            <a:r>
              <a:rPr lang="zh-CN" altLang="en-US" b="1" smtClean="0">
                <a:latin typeface="Times New Roman" pitchFamily="18" charset="0"/>
              </a:rPr>
              <a:t>组成</a:t>
            </a:r>
            <a:r>
              <a:rPr lang="en-US" altLang="zh-CN" b="1" smtClean="0">
                <a:latin typeface="Times New Roman" pitchFamily="18" charset="0"/>
              </a:rPr>
              <a:t>64K×8</a:t>
            </a:r>
            <a:r>
              <a:rPr lang="zh-CN" altLang="en-US" b="1" smtClean="0">
                <a:latin typeface="Times New Roman" pitchFamily="18" charset="0"/>
              </a:rPr>
              <a:t>的存储器，需要</a:t>
            </a:r>
            <a:r>
              <a:rPr lang="en-US" altLang="zh-CN" b="1" smtClean="0">
                <a:latin typeface="Times New Roman" pitchFamily="18" charset="0"/>
              </a:rPr>
              <a:t>4</a:t>
            </a:r>
            <a:r>
              <a:rPr lang="zh-CN" altLang="en-US" b="1" smtClean="0">
                <a:latin typeface="Times New Roman" pitchFamily="18" charset="0"/>
              </a:rPr>
              <a:t>个芯片。</a:t>
            </a:r>
          </a:p>
        </p:txBody>
      </p:sp>
      <p:sp>
        <p:nvSpPr>
          <p:cNvPr id="340996" name="Text Box 4"/>
          <p:cNvSpPr txBox="1">
            <a:spLocks noChangeArrowheads="1"/>
          </p:cNvSpPr>
          <p:nvPr/>
        </p:nvSpPr>
        <p:spPr bwMode="auto">
          <a:xfrm>
            <a:off x="852488" y="4868863"/>
            <a:ext cx="74104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imes New Roman" pitchFamily="18" charset="0"/>
              </a:rPr>
              <a:t>                                   </a:t>
            </a:r>
            <a:r>
              <a:rPr kumimoji="1" lang="zh-CN" altLang="en-US" sz="2400" b="1">
                <a:latin typeface="Times New Roman" pitchFamily="18" charset="0"/>
              </a:rPr>
              <a:t>容量                      地址           数据</a:t>
            </a:r>
          </a:p>
          <a:p>
            <a:pPr eaLnBrk="1" hangingPunct="1">
              <a:lnSpc>
                <a:spcPct val="80000"/>
              </a:lnSpc>
              <a:spcBef>
                <a:spcPct val="50000"/>
              </a:spcBef>
            </a:pPr>
            <a:r>
              <a:rPr kumimoji="1" lang="zh-CN" altLang="en-US" sz="3200" b="1">
                <a:latin typeface="Times New Roman" pitchFamily="18" charset="0"/>
              </a:rPr>
              <a:t> 存储器          </a:t>
            </a:r>
            <a:r>
              <a:rPr kumimoji="1" lang="en-US" altLang="zh-CN" sz="3200" b="1">
                <a:latin typeface="Times New Roman" pitchFamily="18" charset="0"/>
              </a:rPr>
              <a:t>64K×8              16           8</a:t>
            </a:r>
          </a:p>
          <a:p>
            <a:pPr eaLnBrk="1" hangingPunct="1">
              <a:lnSpc>
                <a:spcPct val="50000"/>
              </a:lnSpc>
              <a:spcBef>
                <a:spcPct val="50000"/>
              </a:spcBef>
            </a:pPr>
            <a:r>
              <a:rPr kumimoji="1" lang="en-US" altLang="zh-CN" sz="3200" b="1">
                <a:latin typeface="Times New Roman" pitchFamily="18" charset="0"/>
              </a:rPr>
              <a:t> </a:t>
            </a:r>
            <a:r>
              <a:rPr kumimoji="1" lang="zh-CN" altLang="en-US" sz="3200" b="1">
                <a:latin typeface="Times New Roman" pitchFamily="18" charset="0"/>
              </a:rPr>
              <a:t>存储芯片      </a:t>
            </a:r>
            <a:r>
              <a:rPr kumimoji="1" lang="en-US" altLang="zh-CN" sz="3200" b="1">
                <a:latin typeface="Times New Roman" pitchFamily="18" charset="0"/>
              </a:rPr>
              <a:t>16K×8              14           8</a:t>
            </a:r>
            <a:endParaRPr kumimoji="1" lang="en-US" altLang="zh-CN" sz="2400">
              <a:latin typeface="Times New Roman" pitchFamily="18" charset="0"/>
            </a:endParaRPr>
          </a:p>
        </p:txBody>
      </p:sp>
      <p:sp>
        <p:nvSpPr>
          <p:cNvPr id="4301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D13E8A5-F62E-41C1-AF77-232CFC90D968}" type="slidenum">
              <a:rPr lang="en-US" altLang="zh-CN" smtClean="0">
                <a:solidFill>
                  <a:srgbClr val="FF0000"/>
                </a:solidFill>
              </a:rPr>
              <a:pPr eaLnBrk="1" hangingPunct="1"/>
              <a:t>40</a:t>
            </a:fld>
            <a:endParaRPr lang="en-US" altLang="zh-CN" smtClean="0">
              <a:solidFill>
                <a:srgbClr val="FF0000"/>
              </a:solidFill>
            </a:endParaRPr>
          </a:p>
        </p:txBody>
      </p:sp>
      <p:sp>
        <p:nvSpPr>
          <p:cNvPr id="4301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79D935F-2173-49F0-941D-0029D05497A2}" type="datetime11">
              <a:rPr lang="zh-CN" altLang="en-US" smtClean="0"/>
              <a:pPr eaLnBrk="1" hangingPunct="1"/>
              <a:t>09:28:40</a:t>
            </a:fld>
            <a:endParaRPr lang="en-US" altLang="zh-CN" smtClean="0"/>
          </a:p>
        </p:txBody>
      </p:sp>
      <p:sp>
        <p:nvSpPr>
          <p:cNvPr id="6" name="Rectangle 2"/>
          <p:cNvSpPr>
            <a:spLocks noGrp="1" noChangeArrowheads="1"/>
          </p:cNvSpPr>
          <p:nvPr>
            <p:ph type="title"/>
          </p:nvPr>
        </p:nvSpPr>
        <p:spPr>
          <a:xfrm>
            <a:off x="468313" y="764704"/>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0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09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09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0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autoUpdateAnimBg="0"/>
      <p:bldP spid="34099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98" name="AutoShape 82"/>
          <p:cNvSpPr>
            <a:spLocks noChangeArrowheads="1"/>
          </p:cNvSpPr>
          <p:nvPr/>
        </p:nvSpPr>
        <p:spPr bwMode="auto">
          <a:xfrm rot="5400000">
            <a:off x="4640197" y="4845844"/>
            <a:ext cx="519113" cy="361950"/>
          </a:xfrm>
          <a:prstGeom prst="rightArrow">
            <a:avLst>
              <a:gd name="adj1" fmla="val 50000"/>
              <a:gd name="adj2" fmla="val 35855"/>
            </a:avLst>
          </a:prstGeom>
          <a:solidFill>
            <a:srgbClr val="66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42099" name="Group 83"/>
          <p:cNvGrpSpPr>
            <a:grpSpLocks/>
          </p:cNvGrpSpPr>
          <p:nvPr/>
        </p:nvGrpSpPr>
        <p:grpSpPr bwMode="auto">
          <a:xfrm>
            <a:off x="3064332" y="5286375"/>
            <a:ext cx="3609975" cy="1462087"/>
            <a:chOff x="1749" y="3015"/>
            <a:chExt cx="2274" cy="921"/>
          </a:xfrm>
        </p:grpSpPr>
        <p:sp>
          <p:nvSpPr>
            <p:cNvPr id="44114" name="Rectangle 84"/>
            <p:cNvSpPr>
              <a:spLocks noChangeArrowheads="1"/>
            </p:cNvSpPr>
            <p:nvPr/>
          </p:nvSpPr>
          <p:spPr bwMode="auto">
            <a:xfrm>
              <a:off x="2697" y="3060"/>
              <a:ext cx="536" cy="876"/>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64K×8</a:t>
              </a:r>
            </a:p>
            <a:p>
              <a:pPr algn="ctr"/>
              <a:r>
                <a:rPr lang="en-US" altLang="zh-CN" sz="2000"/>
                <a:t> </a:t>
              </a:r>
              <a:r>
                <a:rPr lang="zh-CN" altLang="en-US" sz="2000"/>
                <a:t>芯片组 </a:t>
              </a:r>
            </a:p>
          </p:txBody>
        </p:sp>
        <p:sp>
          <p:nvSpPr>
            <p:cNvPr id="44115" name="Line 85"/>
            <p:cNvSpPr>
              <a:spLocks noChangeShapeType="1"/>
            </p:cNvSpPr>
            <p:nvPr/>
          </p:nvSpPr>
          <p:spPr bwMode="auto">
            <a:xfrm flipH="1">
              <a:off x="3243" y="3262"/>
              <a:ext cx="312" cy="0"/>
            </a:xfrm>
            <a:prstGeom prst="line">
              <a:avLst/>
            </a:prstGeom>
            <a:noFill/>
            <a:ln w="19050">
              <a:solidFill>
                <a:srgbClr val="FF33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6" name="Line 86"/>
            <p:cNvSpPr>
              <a:spLocks noChangeShapeType="1"/>
            </p:cNvSpPr>
            <p:nvPr/>
          </p:nvSpPr>
          <p:spPr bwMode="auto">
            <a:xfrm rot="10800000">
              <a:off x="3243" y="3734"/>
              <a:ext cx="312" cy="0"/>
            </a:xfrm>
            <a:prstGeom prst="line">
              <a:avLst/>
            </a:prstGeom>
            <a:noFill/>
            <a:ln w="19050">
              <a:solidFill>
                <a:srgbClr val="FF3300"/>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7" name="AutoShape 87"/>
            <p:cNvSpPr>
              <a:spLocks noChangeArrowheads="1"/>
            </p:cNvSpPr>
            <p:nvPr/>
          </p:nvSpPr>
          <p:spPr bwMode="auto">
            <a:xfrm>
              <a:off x="2386" y="3195"/>
              <a:ext cx="307" cy="135"/>
            </a:xfrm>
            <a:prstGeom prst="rightArrow">
              <a:avLst>
                <a:gd name="adj1" fmla="val 50000"/>
                <a:gd name="adj2" fmla="val 56852"/>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8" name="AutoShape 88"/>
            <p:cNvSpPr>
              <a:spLocks noChangeArrowheads="1"/>
            </p:cNvSpPr>
            <p:nvPr/>
          </p:nvSpPr>
          <p:spPr bwMode="auto">
            <a:xfrm>
              <a:off x="2386" y="3666"/>
              <a:ext cx="311" cy="135"/>
            </a:xfrm>
            <a:prstGeom prst="leftRightArrow">
              <a:avLst>
                <a:gd name="adj1" fmla="val 50000"/>
                <a:gd name="adj2" fmla="val 46074"/>
              </a:avLst>
            </a:prstGeom>
            <a:solidFill>
              <a:srgbClr val="CC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119" name="Text Box 89"/>
            <p:cNvSpPr txBox="1">
              <a:spLocks noChangeArrowheads="1"/>
            </p:cNvSpPr>
            <p:nvPr/>
          </p:nvSpPr>
          <p:spPr bwMode="auto">
            <a:xfrm>
              <a:off x="1749" y="3154"/>
              <a:ext cx="8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15</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10000">
                  <a:latin typeface="Times New Roman" pitchFamily="18" charset="0"/>
                </a:rPr>
                <a:t>0</a:t>
              </a:r>
              <a:endParaRPr kumimoji="1" lang="en-US" altLang="zh-CN" sz="2000" b="1">
                <a:latin typeface="Times New Roman" pitchFamily="18" charset="0"/>
              </a:endParaRPr>
            </a:p>
          </p:txBody>
        </p:sp>
        <p:sp>
          <p:nvSpPr>
            <p:cNvPr id="44120" name="Text Box 90"/>
            <p:cNvSpPr txBox="1">
              <a:spLocks noChangeArrowheads="1"/>
            </p:cNvSpPr>
            <p:nvPr/>
          </p:nvSpPr>
          <p:spPr bwMode="auto">
            <a:xfrm>
              <a:off x="1786" y="3593"/>
              <a:ext cx="85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7</a:t>
              </a:r>
              <a:r>
                <a:rPr kumimoji="1" lang="zh-CN" altLang="en-US" sz="2000" b="1">
                  <a:latin typeface="Times New Roman" pitchFamily="18" charset="0"/>
                </a:rPr>
                <a:t>～</a:t>
              </a:r>
              <a:r>
                <a:rPr kumimoji="1" lang="en-US" altLang="zh-CN" sz="2000" b="1">
                  <a:latin typeface="Times New Roman" pitchFamily="18" charset="0"/>
                </a:rPr>
                <a:t>D</a:t>
              </a:r>
              <a:r>
                <a:rPr kumimoji="1" lang="en-US" altLang="zh-CN" sz="2000" b="1" baseline="-10000">
                  <a:latin typeface="Times New Roman" pitchFamily="18" charset="0"/>
                </a:rPr>
                <a:t>0</a:t>
              </a:r>
              <a:endParaRPr kumimoji="1" lang="en-US" altLang="zh-CN" sz="2000" b="1">
                <a:latin typeface="Times New Roman" pitchFamily="18" charset="0"/>
              </a:endParaRPr>
            </a:p>
          </p:txBody>
        </p:sp>
        <p:sp>
          <p:nvSpPr>
            <p:cNvPr id="44121" name="Text Box 91"/>
            <p:cNvSpPr txBox="1">
              <a:spLocks noChangeArrowheads="1"/>
            </p:cNvSpPr>
            <p:nvPr/>
          </p:nvSpPr>
          <p:spPr bwMode="auto">
            <a:xfrm>
              <a:off x="3555" y="3015"/>
              <a:ext cx="4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__</a:t>
              </a:r>
            </a:p>
            <a:p>
              <a:pPr eaLnBrk="1" hangingPunct="1">
                <a:lnSpc>
                  <a:spcPct val="20000"/>
                </a:lnSpc>
                <a:spcBef>
                  <a:spcPct val="50000"/>
                </a:spcBef>
              </a:pPr>
              <a:r>
                <a:rPr kumimoji="1" lang="en-US" altLang="zh-CN" sz="2000" b="1">
                  <a:latin typeface="Times New Roman" pitchFamily="18" charset="0"/>
                </a:rPr>
                <a:t>CS</a:t>
              </a:r>
            </a:p>
          </p:txBody>
        </p:sp>
        <p:sp>
          <p:nvSpPr>
            <p:cNvPr id="44122" name="Text Box 92"/>
            <p:cNvSpPr txBox="1">
              <a:spLocks noChangeArrowheads="1"/>
            </p:cNvSpPr>
            <p:nvPr/>
          </p:nvSpPr>
          <p:spPr bwMode="auto">
            <a:xfrm>
              <a:off x="3543" y="3459"/>
              <a:ext cx="44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smtClean="0">
                  <a:latin typeface="Times New Roman" pitchFamily="18" charset="0"/>
                </a:rPr>
                <a:t>    __</a:t>
              </a:r>
              <a:endParaRPr kumimoji="1" lang="en-US" altLang="zh-CN" sz="2000" b="1">
                <a:latin typeface="Times New Roman" pitchFamily="18" charset="0"/>
              </a:endParaRPr>
            </a:p>
            <a:p>
              <a:pPr eaLnBrk="1" hangingPunct="1">
                <a:lnSpc>
                  <a:spcPct val="20000"/>
                </a:lnSpc>
                <a:spcBef>
                  <a:spcPct val="50000"/>
                </a:spcBef>
              </a:pPr>
              <a:r>
                <a:rPr kumimoji="1" lang="en-US" altLang="zh-CN" sz="2000" b="1" smtClean="0">
                  <a:latin typeface="Times New Roman" pitchFamily="18" charset="0"/>
                </a:rPr>
                <a:t>R/W</a:t>
              </a:r>
              <a:endParaRPr kumimoji="1" lang="en-US" altLang="zh-CN" sz="2000" b="1">
                <a:latin typeface="Times New Roman" pitchFamily="18" charset="0"/>
              </a:endParaRPr>
            </a:p>
          </p:txBody>
        </p:sp>
      </p:grpSp>
      <p:sp>
        <p:nvSpPr>
          <p:cNvPr id="4403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EB9D0C5-842C-4A96-B0D0-9ECFED1B7BA9}" type="slidenum">
              <a:rPr lang="en-US" altLang="zh-CN" smtClean="0">
                <a:solidFill>
                  <a:srgbClr val="FF0000"/>
                </a:solidFill>
              </a:rPr>
              <a:pPr eaLnBrk="1" hangingPunct="1"/>
              <a:t>41</a:t>
            </a:fld>
            <a:endParaRPr lang="en-US" altLang="zh-CN" smtClean="0">
              <a:solidFill>
                <a:srgbClr val="FF0000"/>
              </a:solidFill>
            </a:endParaRPr>
          </a:p>
        </p:txBody>
      </p:sp>
      <p:sp>
        <p:nvSpPr>
          <p:cNvPr id="4403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8AE0E05-C95C-4209-8226-C65FCDA56002}" type="datetime11">
              <a:rPr lang="zh-CN" altLang="en-US" smtClean="0"/>
              <a:pPr eaLnBrk="1" hangingPunct="1"/>
              <a:t>09:28:40</a:t>
            </a:fld>
            <a:endParaRPr lang="en-US" altLang="zh-CN" smtClean="0"/>
          </a:p>
        </p:txBody>
      </p:sp>
      <p:grpSp>
        <p:nvGrpSpPr>
          <p:cNvPr id="44038" name="组合 1"/>
          <p:cNvGrpSpPr>
            <a:grpSpLocks/>
          </p:cNvGrpSpPr>
          <p:nvPr/>
        </p:nvGrpSpPr>
        <p:grpSpPr bwMode="auto">
          <a:xfrm>
            <a:off x="723900" y="1413790"/>
            <a:ext cx="7626350" cy="3341687"/>
            <a:chOff x="762000" y="900113"/>
            <a:chExt cx="7626424" cy="3341687"/>
          </a:xfrm>
        </p:grpSpPr>
        <p:sp>
          <p:nvSpPr>
            <p:cNvPr id="44039" name="Rectangle 4"/>
            <p:cNvSpPr>
              <a:spLocks noChangeArrowheads="1"/>
            </p:cNvSpPr>
            <p:nvPr/>
          </p:nvSpPr>
          <p:spPr bwMode="auto">
            <a:xfrm>
              <a:off x="2038350" y="1409700"/>
              <a:ext cx="114300" cy="1257300"/>
            </a:xfrm>
            <a:prstGeom prst="rect">
              <a:avLst/>
            </a:prstGeom>
            <a:solidFill>
              <a:srgbClr val="F6D3B0"/>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40" name="Rectangle 5"/>
            <p:cNvSpPr>
              <a:spLocks noChangeArrowheads="1"/>
            </p:cNvSpPr>
            <p:nvPr/>
          </p:nvSpPr>
          <p:spPr bwMode="auto">
            <a:xfrm>
              <a:off x="1790700" y="1295400"/>
              <a:ext cx="6153150" cy="133350"/>
            </a:xfrm>
            <a:prstGeom prst="rect">
              <a:avLst/>
            </a:prstGeom>
            <a:solidFill>
              <a:srgbClr val="F6D3B0"/>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041" name="Rectangle 6"/>
            <p:cNvSpPr>
              <a:spLocks noChangeArrowheads="1"/>
            </p:cNvSpPr>
            <p:nvPr/>
          </p:nvSpPr>
          <p:spPr bwMode="auto">
            <a:xfrm>
              <a:off x="4860925" y="2474913"/>
              <a:ext cx="1025525" cy="887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16K×8</a:t>
              </a:r>
            </a:p>
          </p:txBody>
        </p:sp>
        <p:sp>
          <p:nvSpPr>
            <p:cNvPr id="44042" name="Rectangle 7"/>
            <p:cNvSpPr>
              <a:spLocks noChangeArrowheads="1"/>
            </p:cNvSpPr>
            <p:nvPr/>
          </p:nvSpPr>
          <p:spPr bwMode="auto">
            <a:xfrm>
              <a:off x="6015038" y="2474913"/>
              <a:ext cx="1027113" cy="887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16K×8</a:t>
              </a:r>
            </a:p>
          </p:txBody>
        </p:sp>
        <p:sp>
          <p:nvSpPr>
            <p:cNvPr id="44043" name="Rectangle 8"/>
            <p:cNvSpPr>
              <a:spLocks noChangeArrowheads="1"/>
            </p:cNvSpPr>
            <p:nvPr/>
          </p:nvSpPr>
          <p:spPr bwMode="auto">
            <a:xfrm>
              <a:off x="7169150" y="2474913"/>
              <a:ext cx="1027113" cy="887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16K×8</a:t>
              </a:r>
            </a:p>
          </p:txBody>
        </p:sp>
        <p:sp>
          <p:nvSpPr>
            <p:cNvPr id="44044" name="Rectangle 9"/>
            <p:cNvSpPr>
              <a:spLocks noChangeArrowheads="1"/>
            </p:cNvSpPr>
            <p:nvPr/>
          </p:nvSpPr>
          <p:spPr bwMode="auto">
            <a:xfrm>
              <a:off x="3705225" y="2474913"/>
              <a:ext cx="1027113" cy="8874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a:t>16K×8</a:t>
              </a:r>
            </a:p>
          </p:txBody>
        </p:sp>
        <p:sp>
          <p:nvSpPr>
            <p:cNvPr id="44045" name="Rectangle 10"/>
            <p:cNvSpPr>
              <a:spLocks noChangeArrowheads="1"/>
            </p:cNvSpPr>
            <p:nvPr/>
          </p:nvSpPr>
          <p:spPr bwMode="auto">
            <a:xfrm>
              <a:off x="2422525" y="2030413"/>
              <a:ext cx="514350" cy="1184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6" name="Line 11"/>
            <p:cNvSpPr>
              <a:spLocks noChangeShapeType="1"/>
            </p:cNvSpPr>
            <p:nvPr/>
          </p:nvSpPr>
          <p:spPr bwMode="auto">
            <a:xfrm>
              <a:off x="1781175" y="3659188"/>
              <a:ext cx="56451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12"/>
            <p:cNvSpPr>
              <a:spLocks noChangeShapeType="1"/>
            </p:cNvSpPr>
            <p:nvPr/>
          </p:nvSpPr>
          <p:spPr bwMode="auto">
            <a:xfrm>
              <a:off x="3302000" y="1881188"/>
              <a:ext cx="29511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8" name="Line 13"/>
            <p:cNvSpPr>
              <a:spLocks noChangeShapeType="1"/>
            </p:cNvSpPr>
            <p:nvPr/>
          </p:nvSpPr>
          <p:spPr bwMode="auto">
            <a:xfrm>
              <a:off x="3173413" y="1733550"/>
              <a:ext cx="42338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9" name="Line 14"/>
            <p:cNvSpPr>
              <a:spLocks noChangeShapeType="1"/>
            </p:cNvSpPr>
            <p:nvPr/>
          </p:nvSpPr>
          <p:spPr bwMode="auto">
            <a:xfrm>
              <a:off x="3430588" y="2030413"/>
              <a:ext cx="16668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0" name="Line 15"/>
            <p:cNvSpPr>
              <a:spLocks noChangeShapeType="1"/>
            </p:cNvSpPr>
            <p:nvPr/>
          </p:nvSpPr>
          <p:spPr bwMode="auto">
            <a:xfrm>
              <a:off x="3559175" y="2178050"/>
              <a:ext cx="3841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1" name="Line 16"/>
            <p:cNvSpPr>
              <a:spLocks noChangeShapeType="1"/>
            </p:cNvSpPr>
            <p:nvPr/>
          </p:nvSpPr>
          <p:spPr bwMode="auto">
            <a:xfrm>
              <a:off x="3016250" y="3067050"/>
              <a:ext cx="56197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Line 17"/>
            <p:cNvSpPr>
              <a:spLocks noChangeShapeType="1"/>
            </p:cNvSpPr>
            <p:nvPr/>
          </p:nvSpPr>
          <p:spPr bwMode="auto">
            <a:xfrm flipH="1">
              <a:off x="3016250" y="2770188"/>
              <a:ext cx="4333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3" name="Line 18"/>
            <p:cNvSpPr>
              <a:spLocks noChangeShapeType="1"/>
            </p:cNvSpPr>
            <p:nvPr/>
          </p:nvSpPr>
          <p:spPr bwMode="auto">
            <a:xfrm flipH="1">
              <a:off x="3016250" y="2474913"/>
              <a:ext cx="3048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4" name="Line 19"/>
            <p:cNvSpPr>
              <a:spLocks noChangeShapeType="1"/>
            </p:cNvSpPr>
            <p:nvPr/>
          </p:nvSpPr>
          <p:spPr bwMode="auto">
            <a:xfrm flipH="1">
              <a:off x="3063875" y="2178050"/>
              <a:ext cx="1285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5" name="Text Box 20"/>
            <p:cNvSpPr txBox="1">
              <a:spLocks noChangeArrowheads="1"/>
            </p:cNvSpPr>
            <p:nvPr/>
          </p:nvSpPr>
          <p:spPr bwMode="auto">
            <a:xfrm>
              <a:off x="1123988" y="3245495"/>
              <a:ext cx="7920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    __</a:t>
              </a:r>
            </a:p>
            <a:p>
              <a:pPr eaLnBrk="1" hangingPunct="1">
                <a:lnSpc>
                  <a:spcPct val="20000"/>
                </a:lnSpc>
                <a:spcBef>
                  <a:spcPct val="50000"/>
                </a:spcBef>
              </a:pPr>
              <a:r>
                <a:rPr kumimoji="1" lang="en-US" altLang="zh-CN" sz="2000" b="1">
                  <a:latin typeface="Times New Roman" pitchFamily="18" charset="0"/>
                </a:rPr>
                <a:t>R/W  </a:t>
              </a:r>
            </a:p>
          </p:txBody>
        </p:sp>
        <p:sp>
          <p:nvSpPr>
            <p:cNvPr id="44056" name="Line 21"/>
            <p:cNvSpPr>
              <a:spLocks noChangeShapeType="1"/>
            </p:cNvSpPr>
            <p:nvPr/>
          </p:nvSpPr>
          <p:spPr bwMode="auto">
            <a:xfrm>
              <a:off x="1781175" y="3455988"/>
              <a:ext cx="8985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7" name="Text Box 22"/>
            <p:cNvSpPr txBox="1">
              <a:spLocks noChangeArrowheads="1"/>
            </p:cNvSpPr>
            <p:nvPr/>
          </p:nvSpPr>
          <p:spPr bwMode="auto">
            <a:xfrm>
              <a:off x="1294061" y="2924944"/>
              <a:ext cx="54163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__</a:t>
              </a:r>
            </a:p>
            <a:p>
              <a:pPr eaLnBrk="1" hangingPunct="1">
                <a:lnSpc>
                  <a:spcPct val="20000"/>
                </a:lnSpc>
                <a:spcBef>
                  <a:spcPct val="50000"/>
                </a:spcBef>
              </a:pPr>
              <a:r>
                <a:rPr kumimoji="1" lang="en-US" altLang="zh-CN" sz="2000" b="1">
                  <a:latin typeface="Times New Roman" pitchFamily="18" charset="0"/>
                </a:rPr>
                <a:t>CS</a:t>
              </a:r>
            </a:p>
          </p:txBody>
        </p:sp>
        <p:sp>
          <p:nvSpPr>
            <p:cNvPr id="44058" name="Text Box 23"/>
            <p:cNvSpPr txBox="1">
              <a:spLocks noChangeArrowheads="1"/>
            </p:cNvSpPr>
            <p:nvPr/>
          </p:nvSpPr>
          <p:spPr bwMode="auto">
            <a:xfrm>
              <a:off x="814388" y="3844925"/>
              <a:ext cx="1411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7</a:t>
              </a:r>
              <a:r>
                <a:rPr kumimoji="1" lang="zh-CN" altLang="en-US" sz="2000" b="1">
                  <a:latin typeface="Times New Roman" pitchFamily="18" charset="0"/>
                </a:rPr>
                <a:t>～</a:t>
              </a:r>
              <a:r>
                <a:rPr kumimoji="1" lang="en-US" altLang="zh-CN" sz="2000" b="1">
                  <a:latin typeface="Times New Roman" pitchFamily="18" charset="0"/>
                </a:rPr>
                <a:t>D</a:t>
              </a:r>
              <a:r>
                <a:rPr kumimoji="1" lang="en-US" altLang="zh-CN" sz="2000" b="1" baseline="-10000">
                  <a:latin typeface="Times New Roman" pitchFamily="18" charset="0"/>
                </a:rPr>
                <a:t>0</a:t>
              </a:r>
              <a:endParaRPr kumimoji="1" lang="en-US" altLang="zh-CN" sz="2000" b="1">
                <a:latin typeface="Times New Roman" pitchFamily="18" charset="0"/>
              </a:endParaRPr>
            </a:p>
          </p:txBody>
        </p:sp>
        <p:sp>
          <p:nvSpPr>
            <p:cNvPr id="44059" name="Text Box 24"/>
            <p:cNvSpPr txBox="1">
              <a:spLocks noChangeArrowheads="1"/>
            </p:cNvSpPr>
            <p:nvPr/>
          </p:nvSpPr>
          <p:spPr bwMode="auto">
            <a:xfrm>
              <a:off x="762000" y="1139825"/>
              <a:ext cx="1411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15</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10000">
                  <a:latin typeface="Times New Roman" pitchFamily="18" charset="0"/>
                </a:rPr>
                <a:t>0</a:t>
              </a:r>
              <a:endParaRPr kumimoji="1" lang="en-US" altLang="zh-CN" sz="2000" b="1">
                <a:latin typeface="Times New Roman" pitchFamily="18" charset="0"/>
              </a:endParaRPr>
            </a:p>
          </p:txBody>
        </p:sp>
        <p:sp>
          <p:nvSpPr>
            <p:cNvPr id="44060" name="Text Box 25"/>
            <p:cNvSpPr txBox="1">
              <a:spLocks noChangeArrowheads="1"/>
            </p:cNvSpPr>
            <p:nvPr/>
          </p:nvSpPr>
          <p:spPr bwMode="auto">
            <a:xfrm>
              <a:off x="2311400" y="900113"/>
              <a:ext cx="1411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13</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10000">
                  <a:latin typeface="Times New Roman" pitchFamily="18" charset="0"/>
                </a:rPr>
                <a:t>0</a:t>
              </a:r>
              <a:endParaRPr kumimoji="1" lang="en-US" altLang="zh-CN" sz="2000" b="1">
                <a:latin typeface="Times New Roman" pitchFamily="18" charset="0"/>
              </a:endParaRPr>
            </a:p>
          </p:txBody>
        </p:sp>
        <p:sp>
          <p:nvSpPr>
            <p:cNvPr id="44061" name="Text Box 26"/>
            <p:cNvSpPr txBox="1">
              <a:spLocks noChangeArrowheads="1"/>
            </p:cNvSpPr>
            <p:nvPr/>
          </p:nvSpPr>
          <p:spPr bwMode="auto">
            <a:xfrm>
              <a:off x="927100" y="1808163"/>
              <a:ext cx="1411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15</a:t>
              </a:r>
              <a:r>
                <a:rPr kumimoji="1" lang="zh-CN" altLang="en-US" sz="2000" b="1">
                  <a:latin typeface="Times New Roman" pitchFamily="18" charset="0"/>
                </a:rPr>
                <a:t>～</a:t>
              </a:r>
              <a:r>
                <a:rPr kumimoji="1" lang="en-US" altLang="zh-CN" sz="2000" b="1">
                  <a:latin typeface="Times New Roman" pitchFamily="18" charset="0"/>
                </a:rPr>
                <a:t>A</a:t>
              </a:r>
              <a:r>
                <a:rPr kumimoji="1" lang="en-US" altLang="zh-CN" sz="2000" b="1" baseline="-10000">
                  <a:latin typeface="Times New Roman" pitchFamily="18" charset="0"/>
                </a:rPr>
                <a:t>14</a:t>
              </a:r>
              <a:endParaRPr kumimoji="1" lang="en-US" altLang="zh-CN" sz="2000" b="1">
                <a:latin typeface="Times New Roman" pitchFamily="18" charset="0"/>
              </a:endParaRPr>
            </a:p>
          </p:txBody>
        </p:sp>
        <p:sp>
          <p:nvSpPr>
            <p:cNvPr id="44062" name="Text Box 27"/>
            <p:cNvSpPr txBox="1">
              <a:spLocks noChangeArrowheads="1"/>
            </p:cNvSpPr>
            <p:nvPr/>
          </p:nvSpPr>
          <p:spPr bwMode="auto">
            <a:xfrm>
              <a:off x="3652325" y="2924944"/>
              <a:ext cx="559635"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    __</a:t>
              </a:r>
            </a:p>
            <a:p>
              <a:pPr eaLnBrk="1" hangingPunct="1">
                <a:lnSpc>
                  <a:spcPct val="20000"/>
                </a:lnSpc>
                <a:spcBef>
                  <a:spcPct val="50000"/>
                </a:spcBef>
              </a:pPr>
              <a:r>
                <a:rPr kumimoji="1" lang="en-US" altLang="zh-CN" sz="1400">
                  <a:latin typeface="Times New Roman" pitchFamily="18" charset="0"/>
                </a:rPr>
                <a:t>R/W</a:t>
              </a:r>
            </a:p>
          </p:txBody>
        </p:sp>
        <p:sp>
          <p:nvSpPr>
            <p:cNvPr id="44063" name="Text Box 31"/>
            <p:cNvSpPr txBox="1">
              <a:spLocks noChangeArrowheads="1"/>
            </p:cNvSpPr>
            <p:nvPr/>
          </p:nvSpPr>
          <p:spPr bwMode="auto">
            <a:xfrm>
              <a:off x="4067944" y="3105150"/>
              <a:ext cx="8699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D</a:t>
              </a:r>
              <a:r>
                <a:rPr kumimoji="1" lang="en-US" altLang="zh-CN" sz="1400" baseline="-10000">
                  <a:latin typeface="Times New Roman" pitchFamily="18" charset="0"/>
                </a:rPr>
                <a:t>7</a:t>
              </a:r>
              <a:r>
                <a:rPr kumimoji="1" lang="zh-CN" altLang="en-US" sz="1400">
                  <a:latin typeface="Times New Roman" pitchFamily="18" charset="0"/>
                </a:rPr>
                <a:t>～</a:t>
              </a:r>
              <a:r>
                <a:rPr kumimoji="1" lang="en-US" altLang="zh-CN" sz="1400">
                  <a:latin typeface="Times New Roman" pitchFamily="18" charset="0"/>
                </a:rPr>
                <a:t>D</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064" name="Text Box 35"/>
            <p:cNvSpPr txBox="1">
              <a:spLocks noChangeArrowheads="1"/>
            </p:cNvSpPr>
            <p:nvPr/>
          </p:nvSpPr>
          <p:spPr bwMode="auto">
            <a:xfrm>
              <a:off x="3705225" y="2271713"/>
              <a:ext cx="43338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__</a:t>
              </a:r>
            </a:p>
            <a:p>
              <a:pPr eaLnBrk="1" hangingPunct="1">
                <a:lnSpc>
                  <a:spcPct val="20000"/>
                </a:lnSpc>
                <a:spcBef>
                  <a:spcPct val="50000"/>
                </a:spcBef>
              </a:pPr>
              <a:r>
                <a:rPr kumimoji="1" lang="en-US" altLang="zh-CN" sz="1400">
                  <a:latin typeface="Times New Roman" pitchFamily="18" charset="0"/>
                </a:rPr>
                <a:t>CS</a:t>
              </a:r>
            </a:p>
          </p:txBody>
        </p:sp>
        <p:sp>
          <p:nvSpPr>
            <p:cNvPr id="44065" name="Text Box 40"/>
            <p:cNvSpPr txBox="1">
              <a:spLocks noChangeArrowheads="1"/>
            </p:cNvSpPr>
            <p:nvPr/>
          </p:nvSpPr>
          <p:spPr bwMode="auto">
            <a:xfrm>
              <a:off x="3995936" y="2445602"/>
              <a:ext cx="8112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A</a:t>
              </a:r>
              <a:r>
                <a:rPr kumimoji="1" lang="en-US" altLang="zh-CN" sz="1400" baseline="-10000">
                  <a:latin typeface="Times New Roman" pitchFamily="18" charset="0"/>
                </a:rPr>
                <a:t>13</a:t>
              </a:r>
              <a:r>
                <a:rPr kumimoji="1" lang="zh-CN" altLang="en-US" sz="1400">
                  <a:latin typeface="Times New Roman" pitchFamily="18" charset="0"/>
                </a:rPr>
                <a:t>～</a:t>
              </a:r>
              <a:r>
                <a:rPr kumimoji="1" lang="en-US" altLang="zh-CN" sz="1400">
                  <a:latin typeface="Times New Roman" pitchFamily="18" charset="0"/>
                </a:rPr>
                <a:t>A</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066" name="Text Box 41"/>
            <p:cNvSpPr txBox="1">
              <a:spLocks noChangeArrowheads="1"/>
            </p:cNvSpPr>
            <p:nvPr/>
          </p:nvSpPr>
          <p:spPr bwMode="auto">
            <a:xfrm>
              <a:off x="2339752" y="2239516"/>
              <a:ext cx="40011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1400">
                  <a:latin typeface="Times New Roman" pitchFamily="18" charset="0"/>
                </a:rPr>
                <a:t>译码器</a:t>
              </a:r>
            </a:p>
          </p:txBody>
        </p:sp>
        <p:sp>
          <p:nvSpPr>
            <p:cNvPr id="44067" name="Text Box 42"/>
            <p:cNvSpPr txBox="1">
              <a:spLocks noChangeArrowheads="1"/>
            </p:cNvSpPr>
            <p:nvPr/>
          </p:nvSpPr>
          <p:spPr bwMode="auto">
            <a:xfrm>
              <a:off x="2566988" y="1825625"/>
              <a:ext cx="6413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600">
                  <a:latin typeface="Times New Roman" pitchFamily="18" charset="0"/>
                </a:rPr>
                <a:t>__</a:t>
              </a:r>
            </a:p>
            <a:p>
              <a:pPr eaLnBrk="1" hangingPunct="1">
                <a:lnSpc>
                  <a:spcPct val="20000"/>
                </a:lnSpc>
                <a:spcBef>
                  <a:spcPct val="50000"/>
                </a:spcBef>
              </a:pPr>
              <a:r>
                <a:rPr kumimoji="1" lang="en-US" altLang="zh-CN" sz="1600">
                  <a:latin typeface="Times New Roman" pitchFamily="18" charset="0"/>
                </a:rPr>
                <a:t>Y</a:t>
              </a:r>
              <a:r>
                <a:rPr kumimoji="1" lang="en-US" altLang="zh-CN" sz="1600" baseline="-10000">
                  <a:latin typeface="Times New Roman" pitchFamily="18" charset="0"/>
                </a:rPr>
                <a:t>3</a:t>
              </a:r>
              <a:endParaRPr kumimoji="1" lang="en-US" altLang="zh-CN" sz="1600">
                <a:latin typeface="Times New Roman" pitchFamily="18" charset="0"/>
              </a:endParaRPr>
            </a:p>
          </p:txBody>
        </p:sp>
        <p:sp>
          <p:nvSpPr>
            <p:cNvPr id="44068" name="Text Box 43"/>
            <p:cNvSpPr txBox="1">
              <a:spLocks noChangeArrowheads="1"/>
            </p:cNvSpPr>
            <p:nvPr/>
          </p:nvSpPr>
          <p:spPr bwMode="auto">
            <a:xfrm>
              <a:off x="2566988" y="2103438"/>
              <a:ext cx="6413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600">
                  <a:latin typeface="Times New Roman" pitchFamily="18" charset="0"/>
                </a:rPr>
                <a:t>__</a:t>
              </a:r>
            </a:p>
            <a:p>
              <a:pPr eaLnBrk="1" hangingPunct="1">
                <a:lnSpc>
                  <a:spcPct val="20000"/>
                </a:lnSpc>
                <a:spcBef>
                  <a:spcPct val="50000"/>
                </a:spcBef>
              </a:pPr>
              <a:r>
                <a:rPr kumimoji="1" lang="en-US" altLang="zh-CN" sz="1600">
                  <a:latin typeface="Times New Roman" pitchFamily="18" charset="0"/>
                </a:rPr>
                <a:t>Y</a:t>
              </a:r>
              <a:r>
                <a:rPr kumimoji="1" lang="en-US" altLang="zh-CN" sz="1600" baseline="-10000">
                  <a:latin typeface="Times New Roman" pitchFamily="18" charset="0"/>
                </a:rPr>
                <a:t>2</a:t>
              </a:r>
              <a:endParaRPr kumimoji="1" lang="en-US" altLang="zh-CN" sz="1600">
                <a:latin typeface="Times New Roman" pitchFamily="18" charset="0"/>
              </a:endParaRPr>
            </a:p>
          </p:txBody>
        </p:sp>
        <p:sp>
          <p:nvSpPr>
            <p:cNvPr id="44069" name="Text Box 44"/>
            <p:cNvSpPr txBox="1">
              <a:spLocks noChangeArrowheads="1"/>
            </p:cNvSpPr>
            <p:nvPr/>
          </p:nvSpPr>
          <p:spPr bwMode="auto">
            <a:xfrm>
              <a:off x="2566988" y="2381250"/>
              <a:ext cx="6413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600">
                  <a:latin typeface="Times New Roman" pitchFamily="18" charset="0"/>
                </a:rPr>
                <a:t>__</a:t>
              </a:r>
            </a:p>
            <a:p>
              <a:pPr eaLnBrk="1" hangingPunct="1">
                <a:lnSpc>
                  <a:spcPct val="20000"/>
                </a:lnSpc>
                <a:spcBef>
                  <a:spcPct val="50000"/>
                </a:spcBef>
              </a:pPr>
              <a:r>
                <a:rPr kumimoji="1" lang="en-US" altLang="zh-CN" sz="1600">
                  <a:latin typeface="Times New Roman" pitchFamily="18" charset="0"/>
                </a:rPr>
                <a:t>Y</a:t>
              </a:r>
              <a:r>
                <a:rPr kumimoji="1" lang="en-US" altLang="zh-CN" sz="1600" baseline="-10000">
                  <a:latin typeface="Times New Roman" pitchFamily="18" charset="0"/>
                </a:rPr>
                <a:t>1</a:t>
              </a:r>
              <a:endParaRPr kumimoji="1" lang="en-US" altLang="zh-CN" sz="1600">
                <a:latin typeface="Times New Roman" pitchFamily="18" charset="0"/>
              </a:endParaRPr>
            </a:p>
          </p:txBody>
        </p:sp>
        <p:sp>
          <p:nvSpPr>
            <p:cNvPr id="44070" name="Text Box 45"/>
            <p:cNvSpPr txBox="1">
              <a:spLocks noChangeArrowheads="1"/>
            </p:cNvSpPr>
            <p:nvPr/>
          </p:nvSpPr>
          <p:spPr bwMode="auto">
            <a:xfrm>
              <a:off x="2566988" y="2659063"/>
              <a:ext cx="64135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600">
                  <a:latin typeface="Times New Roman" pitchFamily="18" charset="0"/>
                </a:rPr>
                <a:t>__</a:t>
              </a:r>
            </a:p>
            <a:p>
              <a:pPr eaLnBrk="1" hangingPunct="1">
                <a:lnSpc>
                  <a:spcPct val="20000"/>
                </a:lnSpc>
                <a:spcBef>
                  <a:spcPct val="50000"/>
                </a:spcBef>
              </a:pPr>
              <a:r>
                <a:rPr kumimoji="1" lang="en-US" altLang="zh-CN" sz="1600">
                  <a:latin typeface="Times New Roman" pitchFamily="18" charset="0"/>
                </a:rPr>
                <a:t>Y</a:t>
              </a:r>
              <a:r>
                <a:rPr kumimoji="1" lang="en-US" altLang="zh-CN" sz="1600" baseline="-10000">
                  <a:latin typeface="Times New Roman" pitchFamily="18" charset="0"/>
                </a:rPr>
                <a:t>0</a:t>
              </a:r>
              <a:endParaRPr kumimoji="1" lang="en-US" altLang="zh-CN" sz="1600">
                <a:latin typeface="Times New Roman" pitchFamily="18" charset="0"/>
              </a:endParaRPr>
            </a:p>
          </p:txBody>
        </p:sp>
        <p:sp>
          <p:nvSpPr>
            <p:cNvPr id="44071" name="Line 46"/>
            <p:cNvSpPr>
              <a:spLocks noChangeShapeType="1"/>
            </p:cNvSpPr>
            <p:nvPr/>
          </p:nvSpPr>
          <p:spPr bwMode="auto">
            <a:xfrm flipH="1">
              <a:off x="2663825" y="1233488"/>
              <a:ext cx="160338" cy="2778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2" name="Line 47"/>
            <p:cNvSpPr>
              <a:spLocks noChangeShapeType="1"/>
            </p:cNvSpPr>
            <p:nvPr/>
          </p:nvSpPr>
          <p:spPr bwMode="auto">
            <a:xfrm flipH="1">
              <a:off x="1989138" y="1900238"/>
              <a:ext cx="241300" cy="258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3" name="Text Box 51"/>
            <p:cNvSpPr txBox="1">
              <a:spLocks noChangeArrowheads="1"/>
            </p:cNvSpPr>
            <p:nvPr/>
          </p:nvSpPr>
          <p:spPr bwMode="auto">
            <a:xfrm>
              <a:off x="2738438" y="1698625"/>
              <a:ext cx="882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4000" b="1">
                  <a:latin typeface="Times New Roman" pitchFamily="18" charset="0"/>
                </a:rPr>
                <a:t>。</a:t>
              </a:r>
            </a:p>
          </p:txBody>
        </p:sp>
        <p:sp>
          <p:nvSpPr>
            <p:cNvPr id="44074" name="Text Box 52"/>
            <p:cNvSpPr txBox="1">
              <a:spLocks noChangeArrowheads="1"/>
            </p:cNvSpPr>
            <p:nvPr/>
          </p:nvSpPr>
          <p:spPr bwMode="auto">
            <a:xfrm>
              <a:off x="2738438" y="1976438"/>
              <a:ext cx="882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4000" b="1">
                  <a:latin typeface="Times New Roman" pitchFamily="18" charset="0"/>
                </a:rPr>
                <a:t>。</a:t>
              </a:r>
            </a:p>
          </p:txBody>
        </p:sp>
        <p:sp>
          <p:nvSpPr>
            <p:cNvPr id="44075" name="Text Box 53"/>
            <p:cNvSpPr txBox="1">
              <a:spLocks noChangeArrowheads="1"/>
            </p:cNvSpPr>
            <p:nvPr/>
          </p:nvSpPr>
          <p:spPr bwMode="auto">
            <a:xfrm>
              <a:off x="2738438" y="2271713"/>
              <a:ext cx="882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4000" b="1">
                  <a:latin typeface="Times New Roman" pitchFamily="18" charset="0"/>
                </a:rPr>
                <a:t>。</a:t>
              </a:r>
            </a:p>
          </p:txBody>
        </p:sp>
        <p:sp>
          <p:nvSpPr>
            <p:cNvPr id="44076" name="Text Box 54"/>
            <p:cNvSpPr txBox="1">
              <a:spLocks noChangeArrowheads="1"/>
            </p:cNvSpPr>
            <p:nvPr/>
          </p:nvSpPr>
          <p:spPr bwMode="auto">
            <a:xfrm>
              <a:off x="2738438" y="2568575"/>
              <a:ext cx="882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4000" b="1">
                  <a:latin typeface="Times New Roman" pitchFamily="18" charset="0"/>
                </a:rPr>
                <a:t>。</a:t>
              </a:r>
            </a:p>
          </p:txBody>
        </p:sp>
        <p:sp>
          <p:nvSpPr>
            <p:cNvPr id="44077" name="Text Box 55"/>
            <p:cNvSpPr txBox="1">
              <a:spLocks noChangeArrowheads="1"/>
            </p:cNvSpPr>
            <p:nvPr/>
          </p:nvSpPr>
          <p:spPr bwMode="auto">
            <a:xfrm>
              <a:off x="2433638" y="2771775"/>
              <a:ext cx="8826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4000" b="1">
                  <a:latin typeface="Times New Roman" pitchFamily="18" charset="0"/>
                </a:rPr>
                <a:t>。</a:t>
              </a:r>
            </a:p>
          </p:txBody>
        </p:sp>
        <p:sp>
          <p:nvSpPr>
            <p:cNvPr id="44078" name="Line 56"/>
            <p:cNvSpPr>
              <a:spLocks noChangeShapeType="1"/>
            </p:cNvSpPr>
            <p:nvPr/>
          </p:nvSpPr>
          <p:spPr bwMode="auto">
            <a:xfrm>
              <a:off x="3032125" y="2178050"/>
              <a:ext cx="1285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9" name="AutoShape 57"/>
            <p:cNvSpPr>
              <a:spLocks noChangeArrowheads="1"/>
            </p:cNvSpPr>
            <p:nvPr/>
          </p:nvSpPr>
          <p:spPr bwMode="auto">
            <a:xfrm rot="10800000">
              <a:off x="7770812" y="1296988"/>
              <a:ext cx="225425" cy="1168400"/>
            </a:xfrm>
            <a:prstGeom prst="upArrow">
              <a:avLst>
                <a:gd name="adj1" fmla="val 61435"/>
                <a:gd name="adj2" fmla="val 114268"/>
              </a:avLst>
            </a:prstGeom>
            <a:solidFill>
              <a:srgbClr val="F6D3B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0" name="AutoShape 58"/>
            <p:cNvSpPr>
              <a:spLocks noChangeArrowheads="1"/>
            </p:cNvSpPr>
            <p:nvPr/>
          </p:nvSpPr>
          <p:spPr bwMode="auto">
            <a:xfrm rot="10800000">
              <a:off x="6624638" y="1362075"/>
              <a:ext cx="223838" cy="1093788"/>
            </a:xfrm>
            <a:prstGeom prst="upArrow">
              <a:avLst>
                <a:gd name="adj1" fmla="val 61435"/>
                <a:gd name="adj2" fmla="val 114019"/>
              </a:avLst>
            </a:prstGeom>
            <a:solidFill>
              <a:srgbClr val="F6D3B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1" name="AutoShape 59"/>
            <p:cNvSpPr>
              <a:spLocks noChangeArrowheads="1"/>
            </p:cNvSpPr>
            <p:nvPr/>
          </p:nvSpPr>
          <p:spPr bwMode="auto">
            <a:xfrm rot="10800000">
              <a:off x="5462588" y="1372394"/>
              <a:ext cx="223838" cy="1092994"/>
            </a:xfrm>
            <a:prstGeom prst="upArrow">
              <a:avLst>
                <a:gd name="adj1" fmla="val 61435"/>
                <a:gd name="adj2" fmla="val 115089"/>
              </a:avLst>
            </a:prstGeom>
            <a:solidFill>
              <a:srgbClr val="F6D3B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2" name="AutoShape 60"/>
            <p:cNvSpPr>
              <a:spLocks noChangeArrowheads="1"/>
            </p:cNvSpPr>
            <p:nvPr/>
          </p:nvSpPr>
          <p:spPr bwMode="auto">
            <a:xfrm>
              <a:off x="5486400" y="3371850"/>
              <a:ext cx="207963" cy="650875"/>
            </a:xfrm>
            <a:prstGeom prst="upDownArrow">
              <a:avLst>
                <a:gd name="adj1" fmla="val 65083"/>
                <a:gd name="adj2" fmla="val 71811"/>
              </a:avLst>
            </a:prstGeom>
            <a:solidFill>
              <a:srgbClr val="B5B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3" name="AutoShape 61"/>
            <p:cNvSpPr>
              <a:spLocks noChangeArrowheads="1"/>
            </p:cNvSpPr>
            <p:nvPr/>
          </p:nvSpPr>
          <p:spPr bwMode="auto">
            <a:xfrm>
              <a:off x="6526213" y="3381375"/>
              <a:ext cx="246063" cy="622300"/>
            </a:xfrm>
            <a:prstGeom prst="upDownArrow">
              <a:avLst>
                <a:gd name="adj1" fmla="val 56176"/>
                <a:gd name="adj2" fmla="val 65802"/>
              </a:avLst>
            </a:prstGeom>
            <a:solidFill>
              <a:srgbClr val="B5B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4" name="AutoShape 62"/>
            <p:cNvSpPr>
              <a:spLocks noChangeArrowheads="1"/>
            </p:cNvSpPr>
            <p:nvPr/>
          </p:nvSpPr>
          <p:spPr bwMode="auto">
            <a:xfrm>
              <a:off x="4346575" y="3371850"/>
              <a:ext cx="209550" cy="603250"/>
            </a:xfrm>
            <a:prstGeom prst="upDownArrow">
              <a:avLst>
                <a:gd name="adj1" fmla="val 65083"/>
                <a:gd name="adj2" fmla="val 66052"/>
              </a:avLst>
            </a:prstGeom>
            <a:solidFill>
              <a:srgbClr val="B5B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5" name="AutoShape 63"/>
            <p:cNvSpPr>
              <a:spLocks noChangeArrowheads="1"/>
            </p:cNvSpPr>
            <p:nvPr/>
          </p:nvSpPr>
          <p:spPr bwMode="auto">
            <a:xfrm>
              <a:off x="7778750" y="3381375"/>
              <a:ext cx="209550" cy="603250"/>
            </a:xfrm>
            <a:prstGeom prst="upDownArrow">
              <a:avLst>
                <a:gd name="adj1" fmla="val 65083"/>
                <a:gd name="adj2" fmla="val 66052"/>
              </a:avLst>
            </a:prstGeom>
            <a:solidFill>
              <a:srgbClr val="B5B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6" name="AutoShape 64"/>
            <p:cNvSpPr>
              <a:spLocks noChangeArrowheads="1"/>
            </p:cNvSpPr>
            <p:nvPr/>
          </p:nvSpPr>
          <p:spPr bwMode="auto">
            <a:xfrm>
              <a:off x="2038350" y="2465388"/>
              <a:ext cx="392113" cy="277812"/>
            </a:xfrm>
            <a:prstGeom prst="rightArrow">
              <a:avLst>
                <a:gd name="adj1" fmla="val 50000"/>
                <a:gd name="adj2" fmla="val 35286"/>
              </a:avLst>
            </a:prstGeom>
            <a:solidFill>
              <a:srgbClr val="F6D3B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87" name="AutoShape 65"/>
            <p:cNvSpPr>
              <a:spLocks noChangeArrowheads="1"/>
            </p:cNvSpPr>
            <p:nvPr/>
          </p:nvSpPr>
          <p:spPr bwMode="auto">
            <a:xfrm rot="10800000">
              <a:off x="4275138" y="1372394"/>
              <a:ext cx="223838" cy="1092994"/>
            </a:xfrm>
            <a:prstGeom prst="upArrow">
              <a:avLst>
                <a:gd name="adj1" fmla="val 61435"/>
                <a:gd name="adj2" fmla="val 115089"/>
              </a:avLst>
            </a:prstGeom>
            <a:solidFill>
              <a:srgbClr val="F6D3B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44088" name="Line 66"/>
            <p:cNvSpPr>
              <a:spLocks noChangeShapeType="1"/>
            </p:cNvSpPr>
            <p:nvPr/>
          </p:nvSpPr>
          <p:spPr bwMode="auto">
            <a:xfrm>
              <a:off x="7402513" y="1733550"/>
              <a:ext cx="0" cy="741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89" name="Line 67"/>
            <p:cNvSpPr>
              <a:spLocks noChangeShapeType="1"/>
            </p:cNvSpPr>
            <p:nvPr/>
          </p:nvSpPr>
          <p:spPr bwMode="auto">
            <a:xfrm>
              <a:off x="6248400" y="1881188"/>
              <a:ext cx="0" cy="5937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0" name="Line 68"/>
            <p:cNvSpPr>
              <a:spLocks noChangeShapeType="1"/>
            </p:cNvSpPr>
            <p:nvPr/>
          </p:nvSpPr>
          <p:spPr bwMode="auto">
            <a:xfrm>
              <a:off x="5092700" y="2030413"/>
              <a:ext cx="0" cy="4445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1" name="Line 69"/>
            <p:cNvSpPr>
              <a:spLocks noChangeShapeType="1"/>
            </p:cNvSpPr>
            <p:nvPr/>
          </p:nvSpPr>
          <p:spPr bwMode="auto">
            <a:xfrm>
              <a:off x="3938588" y="2178050"/>
              <a:ext cx="0" cy="296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2" name="Line 70"/>
            <p:cNvSpPr>
              <a:spLocks noChangeShapeType="1"/>
            </p:cNvSpPr>
            <p:nvPr/>
          </p:nvSpPr>
          <p:spPr bwMode="auto">
            <a:xfrm flipV="1">
              <a:off x="7402513" y="3362325"/>
              <a:ext cx="0" cy="296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3" name="Line 71"/>
            <p:cNvSpPr>
              <a:spLocks noChangeShapeType="1"/>
            </p:cNvSpPr>
            <p:nvPr/>
          </p:nvSpPr>
          <p:spPr bwMode="auto">
            <a:xfrm>
              <a:off x="3571875" y="2178050"/>
              <a:ext cx="0" cy="889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4" name="Line 72"/>
            <p:cNvSpPr>
              <a:spLocks noChangeShapeType="1"/>
            </p:cNvSpPr>
            <p:nvPr/>
          </p:nvSpPr>
          <p:spPr bwMode="auto">
            <a:xfrm>
              <a:off x="3425825" y="2030413"/>
              <a:ext cx="0" cy="7397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5" name="Line 73"/>
            <p:cNvSpPr>
              <a:spLocks noChangeShapeType="1"/>
            </p:cNvSpPr>
            <p:nvPr/>
          </p:nvSpPr>
          <p:spPr bwMode="auto">
            <a:xfrm>
              <a:off x="3313113" y="1881188"/>
              <a:ext cx="0" cy="5937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6" name="Line 74"/>
            <p:cNvSpPr>
              <a:spLocks noChangeShapeType="1"/>
            </p:cNvSpPr>
            <p:nvPr/>
          </p:nvSpPr>
          <p:spPr bwMode="auto">
            <a:xfrm flipV="1">
              <a:off x="2671763" y="3306763"/>
              <a:ext cx="0" cy="1492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7" name="Line 75"/>
            <p:cNvSpPr>
              <a:spLocks noChangeShapeType="1"/>
            </p:cNvSpPr>
            <p:nvPr/>
          </p:nvSpPr>
          <p:spPr bwMode="auto">
            <a:xfrm>
              <a:off x="3187700" y="1733550"/>
              <a:ext cx="0" cy="4445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8" name="Line 76"/>
            <p:cNvSpPr>
              <a:spLocks noChangeShapeType="1"/>
            </p:cNvSpPr>
            <p:nvPr/>
          </p:nvSpPr>
          <p:spPr bwMode="auto">
            <a:xfrm flipV="1">
              <a:off x="3954463" y="3362325"/>
              <a:ext cx="0" cy="296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099" name="Line 77"/>
            <p:cNvSpPr>
              <a:spLocks noChangeShapeType="1"/>
            </p:cNvSpPr>
            <p:nvPr/>
          </p:nvSpPr>
          <p:spPr bwMode="auto">
            <a:xfrm flipV="1">
              <a:off x="5108575" y="3362325"/>
              <a:ext cx="0" cy="2778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00" name="Line 78"/>
            <p:cNvSpPr>
              <a:spLocks noChangeShapeType="1"/>
            </p:cNvSpPr>
            <p:nvPr/>
          </p:nvSpPr>
          <p:spPr bwMode="auto">
            <a:xfrm flipV="1">
              <a:off x="6264275" y="3362325"/>
              <a:ext cx="0" cy="2778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101" name="Rectangle 81"/>
            <p:cNvSpPr>
              <a:spLocks noChangeArrowheads="1"/>
            </p:cNvSpPr>
            <p:nvPr/>
          </p:nvSpPr>
          <p:spPr bwMode="auto">
            <a:xfrm>
              <a:off x="1771650" y="3962400"/>
              <a:ext cx="6419850" cy="133350"/>
            </a:xfrm>
            <a:prstGeom prst="rect">
              <a:avLst/>
            </a:prstGeom>
            <a:solidFill>
              <a:srgbClr val="B5B2F4"/>
            </a:solidFill>
            <a:ln>
              <a:noFill/>
            </a:ln>
            <a:effectLst/>
            <a:extLs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4102" name="Text Box 27"/>
            <p:cNvSpPr txBox="1">
              <a:spLocks noChangeArrowheads="1"/>
            </p:cNvSpPr>
            <p:nvPr/>
          </p:nvSpPr>
          <p:spPr bwMode="auto">
            <a:xfrm>
              <a:off x="4788024" y="2949143"/>
              <a:ext cx="559635"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    __</a:t>
              </a:r>
            </a:p>
            <a:p>
              <a:pPr eaLnBrk="1" hangingPunct="1">
                <a:lnSpc>
                  <a:spcPct val="20000"/>
                </a:lnSpc>
                <a:spcBef>
                  <a:spcPct val="50000"/>
                </a:spcBef>
              </a:pPr>
              <a:r>
                <a:rPr kumimoji="1" lang="en-US" altLang="zh-CN" sz="1400">
                  <a:latin typeface="Times New Roman" pitchFamily="18" charset="0"/>
                </a:rPr>
                <a:t>R/W</a:t>
              </a:r>
            </a:p>
          </p:txBody>
        </p:sp>
        <p:sp>
          <p:nvSpPr>
            <p:cNvPr id="44103" name="Text Box 31"/>
            <p:cNvSpPr txBox="1">
              <a:spLocks noChangeArrowheads="1"/>
            </p:cNvSpPr>
            <p:nvPr/>
          </p:nvSpPr>
          <p:spPr bwMode="auto">
            <a:xfrm>
              <a:off x="5214218" y="3121223"/>
              <a:ext cx="8699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D</a:t>
              </a:r>
              <a:r>
                <a:rPr kumimoji="1" lang="en-US" altLang="zh-CN" sz="1400" baseline="-10000">
                  <a:latin typeface="Times New Roman" pitchFamily="18" charset="0"/>
                </a:rPr>
                <a:t>7</a:t>
              </a:r>
              <a:r>
                <a:rPr kumimoji="1" lang="zh-CN" altLang="en-US" sz="1400">
                  <a:latin typeface="Times New Roman" pitchFamily="18" charset="0"/>
                </a:rPr>
                <a:t>～</a:t>
              </a:r>
              <a:r>
                <a:rPr kumimoji="1" lang="en-US" altLang="zh-CN" sz="1400">
                  <a:latin typeface="Times New Roman" pitchFamily="18" charset="0"/>
                </a:rPr>
                <a:t>D</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104" name="Text Box 27"/>
            <p:cNvSpPr txBox="1">
              <a:spLocks noChangeArrowheads="1"/>
            </p:cNvSpPr>
            <p:nvPr/>
          </p:nvSpPr>
          <p:spPr bwMode="auto">
            <a:xfrm>
              <a:off x="5956581" y="2924944"/>
              <a:ext cx="559635"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    __</a:t>
              </a:r>
            </a:p>
            <a:p>
              <a:pPr eaLnBrk="1" hangingPunct="1">
                <a:lnSpc>
                  <a:spcPct val="20000"/>
                </a:lnSpc>
                <a:spcBef>
                  <a:spcPct val="50000"/>
                </a:spcBef>
              </a:pPr>
              <a:r>
                <a:rPr kumimoji="1" lang="en-US" altLang="zh-CN" sz="1400">
                  <a:latin typeface="Times New Roman" pitchFamily="18" charset="0"/>
                </a:rPr>
                <a:t>R/W</a:t>
              </a:r>
            </a:p>
          </p:txBody>
        </p:sp>
        <p:sp>
          <p:nvSpPr>
            <p:cNvPr id="44105" name="Text Box 27"/>
            <p:cNvSpPr txBox="1">
              <a:spLocks noChangeArrowheads="1"/>
            </p:cNvSpPr>
            <p:nvPr/>
          </p:nvSpPr>
          <p:spPr bwMode="auto">
            <a:xfrm>
              <a:off x="7108709" y="2924944"/>
              <a:ext cx="559635"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    __</a:t>
              </a:r>
            </a:p>
            <a:p>
              <a:pPr eaLnBrk="1" hangingPunct="1">
                <a:lnSpc>
                  <a:spcPct val="20000"/>
                </a:lnSpc>
                <a:spcBef>
                  <a:spcPct val="50000"/>
                </a:spcBef>
              </a:pPr>
              <a:r>
                <a:rPr kumimoji="1" lang="en-US" altLang="zh-CN" sz="1400">
                  <a:latin typeface="Times New Roman" pitchFamily="18" charset="0"/>
                </a:rPr>
                <a:t>R/W</a:t>
              </a:r>
            </a:p>
          </p:txBody>
        </p:sp>
        <p:sp>
          <p:nvSpPr>
            <p:cNvPr id="44106" name="Text Box 31"/>
            <p:cNvSpPr txBox="1">
              <a:spLocks noChangeArrowheads="1"/>
            </p:cNvSpPr>
            <p:nvPr/>
          </p:nvSpPr>
          <p:spPr bwMode="auto">
            <a:xfrm>
              <a:off x="6366346" y="3121223"/>
              <a:ext cx="8699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D</a:t>
              </a:r>
              <a:r>
                <a:rPr kumimoji="1" lang="en-US" altLang="zh-CN" sz="1400" baseline="-10000">
                  <a:latin typeface="Times New Roman" pitchFamily="18" charset="0"/>
                </a:rPr>
                <a:t>7</a:t>
              </a:r>
              <a:r>
                <a:rPr kumimoji="1" lang="zh-CN" altLang="en-US" sz="1400">
                  <a:latin typeface="Times New Roman" pitchFamily="18" charset="0"/>
                </a:rPr>
                <a:t>～</a:t>
              </a:r>
              <a:r>
                <a:rPr kumimoji="1" lang="en-US" altLang="zh-CN" sz="1400">
                  <a:latin typeface="Times New Roman" pitchFamily="18" charset="0"/>
                </a:rPr>
                <a:t>D</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107" name="Text Box 31"/>
            <p:cNvSpPr txBox="1">
              <a:spLocks noChangeArrowheads="1"/>
            </p:cNvSpPr>
            <p:nvPr/>
          </p:nvSpPr>
          <p:spPr bwMode="auto">
            <a:xfrm>
              <a:off x="7518474" y="3121223"/>
              <a:ext cx="8699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D</a:t>
              </a:r>
              <a:r>
                <a:rPr kumimoji="1" lang="en-US" altLang="zh-CN" sz="1400" baseline="-10000">
                  <a:latin typeface="Times New Roman" pitchFamily="18" charset="0"/>
                </a:rPr>
                <a:t>7</a:t>
              </a:r>
              <a:r>
                <a:rPr kumimoji="1" lang="zh-CN" altLang="en-US" sz="1400">
                  <a:latin typeface="Times New Roman" pitchFamily="18" charset="0"/>
                </a:rPr>
                <a:t>～</a:t>
              </a:r>
              <a:r>
                <a:rPr kumimoji="1" lang="en-US" altLang="zh-CN" sz="1400">
                  <a:latin typeface="Times New Roman" pitchFamily="18" charset="0"/>
                </a:rPr>
                <a:t>D</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108" name="Text Box 35"/>
            <p:cNvSpPr txBox="1">
              <a:spLocks noChangeArrowheads="1"/>
            </p:cNvSpPr>
            <p:nvPr/>
          </p:nvSpPr>
          <p:spPr bwMode="auto">
            <a:xfrm>
              <a:off x="4838228" y="2276872"/>
              <a:ext cx="43338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__</a:t>
              </a:r>
            </a:p>
            <a:p>
              <a:pPr eaLnBrk="1" hangingPunct="1">
                <a:lnSpc>
                  <a:spcPct val="20000"/>
                </a:lnSpc>
                <a:spcBef>
                  <a:spcPct val="50000"/>
                </a:spcBef>
              </a:pPr>
              <a:r>
                <a:rPr kumimoji="1" lang="en-US" altLang="zh-CN" sz="1400">
                  <a:latin typeface="Times New Roman" pitchFamily="18" charset="0"/>
                </a:rPr>
                <a:t>CS</a:t>
              </a:r>
            </a:p>
          </p:txBody>
        </p:sp>
        <p:sp>
          <p:nvSpPr>
            <p:cNvPr id="44109" name="Text Box 40"/>
            <p:cNvSpPr txBox="1">
              <a:spLocks noChangeArrowheads="1"/>
            </p:cNvSpPr>
            <p:nvPr/>
          </p:nvSpPr>
          <p:spPr bwMode="auto">
            <a:xfrm>
              <a:off x="5128939" y="2450761"/>
              <a:ext cx="8112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A</a:t>
              </a:r>
              <a:r>
                <a:rPr kumimoji="1" lang="en-US" altLang="zh-CN" sz="1400" baseline="-10000">
                  <a:latin typeface="Times New Roman" pitchFamily="18" charset="0"/>
                </a:rPr>
                <a:t>13</a:t>
              </a:r>
              <a:r>
                <a:rPr kumimoji="1" lang="zh-CN" altLang="en-US" sz="1400">
                  <a:latin typeface="Times New Roman" pitchFamily="18" charset="0"/>
                </a:rPr>
                <a:t>～</a:t>
              </a:r>
              <a:r>
                <a:rPr kumimoji="1" lang="en-US" altLang="zh-CN" sz="1400">
                  <a:latin typeface="Times New Roman" pitchFamily="18" charset="0"/>
                </a:rPr>
                <a:t>A</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110" name="Text Box 35"/>
            <p:cNvSpPr txBox="1">
              <a:spLocks noChangeArrowheads="1"/>
            </p:cNvSpPr>
            <p:nvPr/>
          </p:nvSpPr>
          <p:spPr bwMode="auto">
            <a:xfrm>
              <a:off x="5990356" y="2276872"/>
              <a:ext cx="43338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__</a:t>
              </a:r>
            </a:p>
            <a:p>
              <a:pPr eaLnBrk="1" hangingPunct="1">
                <a:lnSpc>
                  <a:spcPct val="20000"/>
                </a:lnSpc>
                <a:spcBef>
                  <a:spcPct val="50000"/>
                </a:spcBef>
              </a:pPr>
              <a:r>
                <a:rPr kumimoji="1" lang="en-US" altLang="zh-CN" sz="1400">
                  <a:latin typeface="Times New Roman" pitchFamily="18" charset="0"/>
                </a:rPr>
                <a:t>CS</a:t>
              </a:r>
            </a:p>
          </p:txBody>
        </p:sp>
        <p:sp>
          <p:nvSpPr>
            <p:cNvPr id="44111" name="Text Box 40"/>
            <p:cNvSpPr txBox="1">
              <a:spLocks noChangeArrowheads="1"/>
            </p:cNvSpPr>
            <p:nvPr/>
          </p:nvSpPr>
          <p:spPr bwMode="auto">
            <a:xfrm>
              <a:off x="6281067" y="2450761"/>
              <a:ext cx="8112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A</a:t>
              </a:r>
              <a:r>
                <a:rPr kumimoji="1" lang="en-US" altLang="zh-CN" sz="1400" baseline="-10000">
                  <a:latin typeface="Times New Roman" pitchFamily="18" charset="0"/>
                </a:rPr>
                <a:t>13</a:t>
              </a:r>
              <a:r>
                <a:rPr kumimoji="1" lang="zh-CN" altLang="en-US" sz="1400">
                  <a:latin typeface="Times New Roman" pitchFamily="18" charset="0"/>
                </a:rPr>
                <a:t>～</a:t>
              </a:r>
              <a:r>
                <a:rPr kumimoji="1" lang="en-US" altLang="zh-CN" sz="1400">
                  <a:latin typeface="Times New Roman" pitchFamily="18" charset="0"/>
                </a:rPr>
                <a:t>A</a:t>
              </a:r>
              <a:r>
                <a:rPr kumimoji="1" lang="en-US" altLang="zh-CN" sz="1400" baseline="-10000">
                  <a:latin typeface="Times New Roman" pitchFamily="18" charset="0"/>
                </a:rPr>
                <a:t>0</a:t>
              </a:r>
              <a:endParaRPr kumimoji="1" lang="en-US" altLang="zh-CN" sz="1400">
                <a:latin typeface="Times New Roman" pitchFamily="18" charset="0"/>
              </a:endParaRPr>
            </a:p>
          </p:txBody>
        </p:sp>
        <p:sp>
          <p:nvSpPr>
            <p:cNvPr id="44112" name="Text Box 35"/>
            <p:cNvSpPr txBox="1">
              <a:spLocks noChangeArrowheads="1"/>
            </p:cNvSpPr>
            <p:nvPr/>
          </p:nvSpPr>
          <p:spPr bwMode="auto">
            <a:xfrm>
              <a:off x="7142484" y="2276872"/>
              <a:ext cx="433388" cy="45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__</a:t>
              </a:r>
            </a:p>
            <a:p>
              <a:pPr eaLnBrk="1" hangingPunct="1">
                <a:lnSpc>
                  <a:spcPct val="20000"/>
                </a:lnSpc>
                <a:spcBef>
                  <a:spcPct val="50000"/>
                </a:spcBef>
              </a:pPr>
              <a:r>
                <a:rPr kumimoji="1" lang="en-US" altLang="zh-CN" sz="1400">
                  <a:latin typeface="Times New Roman" pitchFamily="18" charset="0"/>
                </a:rPr>
                <a:t>CS</a:t>
              </a:r>
            </a:p>
          </p:txBody>
        </p:sp>
        <p:sp>
          <p:nvSpPr>
            <p:cNvPr id="44113" name="Text Box 40"/>
            <p:cNvSpPr txBox="1">
              <a:spLocks noChangeArrowheads="1"/>
            </p:cNvSpPr>
            <p:nvPr/>
          </p:nvSpPr>
          <p:spPr bwMode="auto">
            <a:xfrm>
              <a:off x="7433195" y="2450761"/>
              <a:ext cx="81121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1400">
                  <a:latin typeface="Times New Roman" pitchFamily="18" charset="0"/>
                </a:rPr>
                <a:t>A</a:t>
              </a:r>
              <a:r>
                <a:rPr kumimoji="1" lang="en-US" altLang="zh-CN" sz="1400" baseline="-10000">
                  <a:latin typeface="Times New Roman" pitchFamily="18" charset="0"/>
                </a:rPr>
                <a:t>13</a:t>
              </a:r>
              <a:r>
                <a:rPr kumimoji="1" lang="zh-CN" altLang="en-US" sz="1400">
                  <a:latin typeface="Times New Roman" pitchFamily="18" charset="0"/>
                </a:rPr>
                <a:t>～</a:t>
              </a:r>
              <a:r>
                <a:rPr kumimoji="1" lang="en-US" altLang="zh-CN" sz="1400">
                  <a:latin typeface="Times New Roman" pitchFamily="18" charset="0"/>
                </a:rPr>
                <a:t>A</a:t>
              </a:r>
              <a:r>
                <a:rPr kumimoji="1" lang="en-US" altLang="zh-CN" sz="1400" baseline="-10000">
                  <a:latin typeface="Times New Roman" pitchFamily="18" charset="0"/>
                </a:rPr>
                <a:t>0</a:t>
              </a:r>
              <a:endParaRPr kumimoji="1" lang="en-US" altLang="zh-CN" sz="1400">
                <a:latin typeface="Times New Roman" pitchFamily="18" charset="0"/>
              </a:endParaRPr>
            </a:p>
          </p:txBody>
        </p:sp>
      </p:grpSp>
      <p:sp>
        <p:nvSpPr>
          <p:cNvPr id="91" name="Rectangle 2"/>
          <p:cNvSpPr>
            <a:spLocks noGrp="1" noChangeArrowheads="1"/>
          </p:cNvSpPr>
          <p:nvPr>
            <p:ph type="title"/>
          </p:nvPr>
        </p:nvSpPr>
        <p:spPr>
          <a:xfrm>
            <a:off x="481782" y="404664"/>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342098"/>
                                        </p:tgtEl>
                                        <p:attrNameLst>
                                          <p:attrName>style.visibility</p:attrName>
                                        </p:attrNameLst>
                                      </p:cBhvr>
                                      <p:to>
                                        <p:strVal val="visible"/>
                                      </p:to>
                                    </p:set>
                                    <p:animEffect transition="in" filter="wipe(up)">
                                      <p:cBhvr>
                                        <p:cTn id="7" dur="500"/>
                                        <p:tgtEl>
                                          <p:spTgt spid="342098"/>
                                        </p:tgtEl>
                                      </p:cBhvr>
                                    </p:animEffect>
                                  </p:childTnLst>
                                </p:cTn>
                              </p:par>
                            </p:childTnLst>
                          </p:cTn>
                        </p:par>
                        <p:par>
                          <p:cTn id="8" fill="hold" nodeType="afterGroup">
                            <p:stCondLst>
                              <p:cond delay="2500"/>
                            </p:stCondLst>
                            <p:childTnLst>
                              <p:par>
                                <p:cTn id="9" presetID="1" presetClass="entr" presetSubtype="0" fill="hold" nodeType="afterEffect">
                                  <p:stCondLst>
                                    <p:cond delay="2000"/>
                                  </p:stCondLst>
                                  <p:childTnLst>
                                    <p:set>
                                      <p:cBhvr>
                                        <p:cTn id="10" dur="1" fill="hold">
                                          <p:stCondLst>
                                            <p:cond delay="499"/>
                                          </p:stCondLst>
                                        </p:cTn>
                                        <p:tgtEl>
                                          <p:spTgt spid="342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98"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611188" y="1628775"/>
            <a:ext cx="8264525" cy="4608513"/>
          </a:xfrm>
        </p:spPr>
        <p:txBody>
          <a:bodyPr/>
          <a:lstStyle/>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在同一时间内四个芯片中只能有一个芯片被选中。四个芯片的地址分配如下：</a:t>
            </a:r>
          </a:p>
          <a:p>
            <a:pPr eaLnBrk="1" hangingPunct="1">
              <a:lnSpc>
                <a:spcPct val="90000"/>
              </a:lnSpc>
              <a:buFontTx/>
              <a:buNone/>
            </a:pPr>
            <a:r>
              <a:rPr lang="zh-CN" altLang="en-US" sz="2800" smtClean="0">
                <a:latin typeface="Times New Roman" pitchFamily="18" charset="0"/>
              </a:rPr>
              <a:t>    第一片  最低地址  </a:t>
            </a:r>
            <a:r>
              <a:rPr lang="en-US" altLang="zh-CN" sz="2800" smtClean="0">
                <a:latin typeface="Times New Roman" pitchFamily="18" charset="0"/>
              </a:rPr>
              <a:t>0000H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最高地址  </a:t>
            </a:r>
            <a:r>
              <a:rPr lang="en-US" altLang="zh-CN" sz="2800" smtClean="0">
                <a:latin typeface="Times New Roman" pitchFamily="18" charset="0"/>
              </a:rPr>
              <a:t>3FFFH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第二片  最低地址  </a:t>
            </a:r>
            <a:r>
              <a:rPr lang="en-US" altLang="zh-CN" sz="2800" smtClean="0">
                <a:latin typeface="Times New Roman" pitchFamily="18" charset="0"/>
              </a:rPr>
              <a:t>4000H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最高地址  </a:t>
            </a:r>
            <a:r>
              <a:rPr lang="en-US" altLang="zh-CN" sz="2800" smtClean="0">
                <a:latin typeface="Times New Roman" pitchFamily="18" charset="0"/>
              </a:rPr>
              <a:t>7FFFH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第三片  最低地址  </a:t>
            </a:r>
            <a:r>
              <a:rPr lang="en-US" altLang="zh-CN" sz="2800" smtClean="0">
                <a:latin typeface="Times New Roman" pitchFamily="18" charset="0"/>
              </a:rPr>
              <a:t>8000H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最高地址  </a:t>
            </a:r>
            <a:r>
              <a:rPr lang="en-US" altLang="zh-CN" sz="2800" smtClean="0">
                <a:latin typeface="Times New Roman" pitchFamily="18" charset="0"/>
              </a:rPr>
              <a:t>BFFFH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第四片  最低地址  </a:t>
            </a:r>
            <a:r>
              <a:rPr lang="en-US" altLang="zh-CN" sz="2800" smtClean="0">
                <a:latin typeface="Times New Roman" pitchFamily="18" charset="0"/>
              </a:rPr>
              <a:t>C000H</a:t>
            </a:r>
          </a:p>
          <a:p>
            <a:pPr eaLnBrk="1" hangingPunct="1">
              <a:lnSpc>
                <a:spcPct val="90000"/>
              </a:lnSpc>
              <a:buFontTx/>
              <a:buNone/>
            </a:pPr>
            <a:r>
              <a:rPr lang="en-US" altLang="zh-CN" sz="2800" smtClean="0">
                <a:latin typeface="Times New Roman" pitchFamily="18" charset="0"/>
              </a:rPr>
              <a:t>                  </a:t>
            </a:r>
            <a:r>
              <a:rPr lang="zh-CN" altLang="en-US" sz="2800" smtClean="0">
                <a:latin typeface="Times New Roman" pitchFamily="18" charset="0"/>
              </a:rPr>
              <a:t>最高地址  </a:t>
            </a:r>
            <a:r>
              <a:rPr lang="en-US" altLang="zh-CN" sz="2800" smtClean="0">
                <a:latin typeface="Times New Roman" pitchFamily="18" charset="0"/>
              </a:rPr>
              <a:t>FFFFH</a:t>
            </a:r>
          </a:p>
        </p:txBody>
      </p:sp>
      <p:sp>
        <p:nvSpPr>
          <p:cNvPr id="4608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9D30E3F-1B09-4AE3-B3ED-8EC8182A31DF}" type="slidenum">
              <a:rPr lang="en-US" altLang="zh-CN" smtClean="0">
                <a:solidFill>
                  <a:srgbClr val="FF0000"/>
                </a:solidFill>
              </a:rPr>
              <a:pPr eaLnBrk="1" hangingPunct="1"/>
              <a:t>42</a:t>
            </a:fld>
            <a:endParaRPr lang="en-US" altLang="zh-CN" smtClean="0">
              <a:solidFill>
                <a:srgbClr val="FF0000"/>
              </a:solidFill>
            </a:endParaRPr>
          </a:p>
        </p:txBody>
      </p:sp>
      <p:sp>
        <p:nvSpPr>
          <p:cNvPr id="4608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21441B7-C597-4822-88CE-B113D5D38B7A}"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7544" y="548680"/>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91" name="Rectangle 3"/>
          <p:cNvSpPr>
            <a:spLocks noGrp="1" noChangeArrowheads="1"/>
          </p:cNvSpPr>
          <p:nvPr>
            <p:ph type="body" idx="1"/>
          </p:nvPr>
        </p:nvSpPr>
        <p:spPr>
          <a:xfrm>
            <a:off x="395288" y="1700213"/>
            <a:ext cx="8207375" cy="3017837"/>
          </a:xfrm>
        </p:spPr>
        <p:txBody>
          <a:bodyPr/>
          <a:lstStyle/>
          <a:p>
            <a:pPr marL="0" indent="0" eaLnBrk="1" hangingPunct="1">
              <a:spcBef>
                <a:spcPts val="600"/>
              </a:spcBef>
              <a:buFontTx/>
              <a:buNone/>
            </a:pPr>
            <a:r>
              <a:rPr lang="en-US" altLang="zh-CN" smtClean="0">
                <a:latin typeface="Times New Roman" pitchFamily="18" charset="0"/>
              </a:rPr>
              <a:t>3.</a:t>
            </a:r>
            <a:r>
              <a:rPr lang="zh-CN" altLang="en-US" smtClean="0">
                <a:latin typeface="Times New Roman" pitchFamily="18" charset="0"/>
              </a:rPr>
              <a:t>字和位同时扩展</a:t>
            </a:r>
          </a:p>
          <a:p>
            <a:pPr marL="0" indent="0" eaLnBrk="1" hangingPunct="1">
              <a:spcBef>
                <a:spcPts val="600"/>
              </a:spcBef>
              <a:buFontTx/>
              <a:buNone/>
            </a:pPr>
            <a:r>
              <a:rPr lang="en-US" altLang="zh-CN" smtClean="0">
                <a:latin typeface="Times New Roman" pitchFamily="18" charset="0"/>
              </a:rPr>
              <a:t>	</a:t>
            </a:r>
            <a:r>
              <a:rPr lang="zh-CN" altLang="en-US" smtClean="0">
                <a:latin typeface="Times New Roman" pitchFamily="18" charset="0"/>
              </a:rPr>
              <a:t>当构成一个容量较大的存储器时，往往需要</a:t>
            </a:r>
            <a:r>
              <a:rPr lang="zh-CN" altLang="en-US" smtClean="0">
                <a:solidFill>
                  <a:srgbClr val="FF3300"/>
                </a:solidFill>
                <a:latin typeface="Times New Roman" pitchFamily="18" charset="0"/>
              </a:rPr>
              <a:t>在字数方向和位数方向上同时扩展</a:t>
            </a:r>
            <a:r>
              <a:rPr lang="zh-CN" altLang="en-US" smtClean="0">
                <a:latin typeface="Times New Roman" pitchFamily="18" charset="0"/>
              </a:rPr>
              <a:t>，这将是前两种扩展的组合，实现起来也是很容易的。</a:t>
            </a:r>
          </a:p>
          <a:p>
            <a:pPr marL="0" indent="0" eaLnBrk="1" hangingPunct="1">
              <a:spcBef>
                <a:spcPts val="600"/>
              </a:spcBef>
              <a:buFontTx/>
              <a:buNone/>
            </a:pPr>
            <a:r>
              <a:rPr lang="en-US" altLang="zh-CN" smtClean="0">
                <a:latin typeface="Times New Roman" pitchFamily="18" charset="0"/>
              </a:rPr>
              <a:t>	</a:t>
            </a:r>
            <a:r>
              <a:rPr lang="zh-CN" altLang="en-US" smtClean="0">
                <a:latin typeface="Times New Roman" pitchFamily="18" charset="0"/>
              </a:rPr>
              <a:t>如用</a:t>
            </a:r>
            <a:r>
              <a:rPr lang="en-US" altLang="zh-CN" smtClean="0">
                <a:latin typeface="Times New Roman" pitchFamily="18" charset="0"/>
              </a:rPr>
              <a:t>16K×4</a:t>
            </a:r>
            <a:r>
              <a:rPr lang="zh-CN" altLang="en-US" smtClean="0">
                <a:latin typeface="Times New Roman" pitchFamily="18" charset="0"/>
              </a:rPr>
              <a:t>的</a:t>
            </a:r>
            <a:r>
              <a:rPr lang="en-US" altLang="zh-CN" smtClean="0">
                <a:latin typeface="Times New Roman" pitchFamily="18" charset="0"/>
              </a:rPr>
              <a:t>SRAM</a:t>
            </a:r>
            <a:r>
              <a:rPr lang="zh-CN" altLang="en-US" smtClean="0">
                <a:latin typeface="Times New Roman" pitchFamily="18" charset="0"/>
              </a:rPr>
              <a:t>组成</a:t>
            </a:r>
            <a:r>
              <a:rPr lang="en-US" altLang="zh-CN" smtClean="0">
                <a:latin typeface="Times New Roman" pitchFamily="18" charset="0"/>
              </a:rPr>
              <a:t>64K×8</a:t>
            </a:r>
            <a:r>
              <a:rPr lang="zh-CN" altLang="en-US" smtClean="0">
                <a:latin typeface="Times New Roman" pitchFamily="18" charset="0"/>
              </a:rPr>
              <a:t>的存储器，需要</a:t>
            </a:r>
            <a:r>
              <a:rPr lang="en-US" altLang="zh-CN" smtClean="0">
                <a:latin typeface="Times New Roman" pitchFamily="18" charset="0"/>
              </a:rPr>
              <a:t>8</a:t>
            </a:r>
            <a:r>
              <a:rPr lang="zh-CN" altLang="en-US" smtClean="0">
                <a:latin typeface="Times New Roman" pitchFamily="18" charset="0"/>
              </a:rPr>
              <a:t>个芯片。</a:t>
            </a:r>
          </a:p>
        </p:txBody>
      </p:sp>
      <p:sp>
        <p:nvSpPr>
          <p:cNvPr id="345092" name="Text Box 4"/>
          <p:cNvSpPr txBox="1">
            <a:spLocks noChangeArrowheads="1"/>
          </p:cNvSpPr>
          <p:nvPr/>
        </p:nvSpPr>
        <p:spPr bwMode="auto">
          <a:xfrm>
            <a:off x="900113" y="4797425"/>
            <a:ext cx="7410450" cy="162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400">
                <a:latin typeface="Times New Roman" pitchFamily="18" charset="0"/>
              </a:rPr>
              <a:t>                                   </a:t>
            </a:r>
            <a:r>
              <a:rPr kumimoji="1" lang="zh-CN" altLang="en-US" sz="2400">
                <a:latin typeface="Times New Roman" pitchFamily="18" charset="0"/>
              </a:rPr>
              <a:t>容量                      地址           数据</a:t>
            </a:r>
          </a:p>
          <a:p>
            <a:pPr eaLnBrk="1" hangingPunct="1">
              <a:lnSpc>
                <a:spcPct val="80000"/>
              </a:lnSpc>
              <a:spcBef>
                <a:spcPct val="50000"/>
              </a:spcBef>
            </a:pPr>
            <a:r>
              <a:rPr kumimoji="1" lang="zh-CN" altLang="en-US" sz="3200">
                <a:latin typeface="Times New Roman" pitchFamily="18" charset="0"/>
              </a:rPr>
              <a:t> 存储器          </a:t>
            </a:r>
            <a:r>
              <a:rPr kumimoji="1" lang="en-US" altLang="zh-CN" sz="3200">
                <a:latin typeface="Times New Roman" pitchFamily="18" charset="0"/>
              </a:rPr>
              <a:t>64K×8              16           8</a:t>
            </a:r>
          </a:p>
          <a:p>
            <a:pPr eaLnBrk="1" hangingPunct="1">
              <a:lnSpc>
                <a:spcPct val="50000"/>
              </a:lnSpc>
              <a:spcBef>
                <a:spcPct val="50000"/>
              </a:spcBef>
            </a:pPr>
            <a:r>
              <a:rPr kumimoji="1" lang="en-US" altLang="zh-CN" sz="3200">
                <a:latin typeface="Times New Roman" pitchFamily="18" charset="0"/>
              </a:rPr>
              <a:t> </a:t>
            </a:r>
            <a:r>
              <a:rPr kumimoji="1" lang="zh-CN" altLang="en-US" sz="3200">
                <a:latin typeface="Times New Roman" pitchFamily="18" charset="0"/>
              </a:rPr>
              <a:t>存储芯片      </a:t>
            </a:r>
            <a:r>
              <a:rPr kumimoji="1" lang="en-US" altLang="zh-CN" sz="3200">
                <a:latin typeface="Times New Roman" pitchFamily="18" charset="0"/>
              </a:rPr>
              <a:t>16K×4              14           4</a:t>
            </a:r>
            <a:endParaRPr kumimoji="1" lang="en-US" altLang="zh-CN" sz="2400">
              <a:latin typeface="Times New Roman" pitchFamily="18" charset="0"/>
            </a:endParaRPr>
          </a:p>
        </p:txBody>
      </p:sp>
      <p:sp>
        <p:nvSpPr>
          <p:cNvPr id="4710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F1468BF-2B2A-4F3F-92A0-4CDC6129FFDC}" type="slidenum">
              <a:rPr lang="en-US" altLang="zh-CN" smtClean="0">
                <a:solidFill>
                  <a:srgbClr val="FF0000"/>
                </a:solidFill>
              </a:rPr>
              <a:pPr eaLnBrk="1" hangingPunct="1"/>
              <a:t>43</a:t>
            </a:fld>
            <a:endParaRPr lang="en-US" altLang="zh-CN" smtClean="0">
              <a:solidFill>
                <a:srgbClr val="FF0000"/>
              </a:solidFill>
            </a:endParaRPr>
          </a:p>
        </p:txBody>
      </p:sp>
      <p:sp>
        <p:nvSpPr>
          <p:cNvPr id="4710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7CEAFA9-76EF-4031-9827-4D6D4A9F6F17}" type="datetime11">
              <a:rPr lang="zh-CN" altLang="en-US" smtClean="0"/>
              <a:pPr eaLnBrk="1" hangingPunct="1"/>
              <a:t>09:28:40</a:t>
            </a:fld>
            <a:endParaRPr lang="en-US" altLang="zh-CN" smtClean="0"/>
          </a:p>
        </p:txBody>
      </p:sp>
      <p:sp>
        <p:nvSpPr>
          <p:cNvPr id="6" name="Rectangle 2"/>
          <p:cNvSpPr>
            <a:spLocks noGrp="1" noChangeArrowheads="1"/>
          </p:cNvSpPr>
          <p:nvPr>
            <p:ph type="title"/>
          </p:nvPr>
        </p:nvSpPr>
        <p:spPr>
          <a:xfrm>
            <a:off x="468313" y="764704"/>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5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5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5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5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build="p" autoUpdateAnimBg="0"/>
      <p:bldP spid="34509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组合 1"/>
          <p:cNvGrpSpPr>
            <a:grpSpLocks/>
          </p:cNvGrpSpPr>
          <p:nvPr/>
        </p:nvGrpSpPr>
        <p:grpSpPr bwMode="auto">
          <a:xfrm>
            <a:off x="1485900" y="1041400"/>
            <a:ext cx="6362700" cy="5597525"/>
            <a:chOff x="1085850" y="628650"/>
            <a:chExt cx="6362700" cy="5597525"/>
          </a:xfrm>
        </p:grpSpPr>
        <p:sp>
          <p:nvSpPr>
            <p:cNvPr id="48133" name="Text Box 4"/>
            <p:cNvSpPr txBox="1">
              <a:spLocks noChangeArrowheads="1"/>
            </p:cNvSpPr>
            <p:nvPr/>
          </p:nvSpPr>
          <p:spPr bwMode="auto">
            <a:xfrm>
              <a:off x="2019300" y="2590800"/>
              <a:ext cx="590550" cy="160655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000">
                  <a:latin typeface="Times New Roman" pitchFamily="18" charset="0"/>
                </a:rPr>
                <a:t>2:4</a:t>
              </a:r>
            </a:p>
            <a:p>
              <a:pPr algn="ctr" eaLnBrk="1" hangingPunct="1">
                <a:lnSpc>
                  <a:spcPct val="80000"/>
                </a:lnSpc>
                <a:spcBef>
                  <a:spcPct val="50000"/>
                </a:spcBef>
              </a:pPr>
              <a:r>
                <a:rPr kumimoji="1" lang="zh-CN" altLang="en-US" sz="2000">
                  <a:latin typeface="Times New Roman" pitchFamily="18" charset="0"/>
                </a:rPr>
                <a:t>译</a:t>
              </a:r>
            </a:p>
            <a:p>
              <a:pPr algn="ctr" eaLnBrk="1" hangingPunct="1">
                <a:lnSpc>
                  <a:spcPct val="80000"/>
                </a:lnSpc>
                <a:spcBef>
                  <a:spcPct val="50000"/>
                </a:spcBef>
              </a:pPr>
              <a:r>
                <a:rPr kumimoji="1" lang="zh-CN" altLang="en-US" sz="2000">
                  <a:latin typeface="Times New Roman" pitchFamily="18" charset="0"/>
                </a:rPr>
                <a:t>码</a:t>
              </a:r>
            </a:p>
            <a:p>
              <a:pPr algn="ctr" eaLnBrk="1" hangingPunct="1">
                <a:lnSpc>
                  <a:spcPct val="80000"/>
                </a:lnSpc>
                <a:spcBef>
                  <a:spcPct val="50000"/>
                </a:spcBef>
              </a:pPr>
              <a:r>
                <a:rPr kumimoji="1" lang="zh-CN" altLang="en-US" sz="2000">
                  <a:latin typeface="Times New Roman" pitchFamily="18" charset="0"/>
                </a:rPr>
                <a:t>器</a:t>
              </a:r>
            </a:p>
          </p:txBody>
        </p:sp>
        <p:sp>
          <p:nvSpPr>
            <p:cNvPr id="48134" name="Rectangle 5"/>
            <p:cNvSpPr>
              <a:spLocks noChangeArrowheads="1"/>
            </p:cNvSpPr>
            <p:nvPr/>
          </p:nvSpPr>
          <p:spPr bwMode="auto">
            <a:xfrm>
              <a:off x="4019550" y="371475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35" name="Rectangle 6"/>
            <p:cNvSpPr>
              <a:spLocks noChangeArrowheads="1"/>
            </p:cNvSpPr>
            <p:nvPr/>
          </p:nvSpPr>
          <p:spPr bwMode="auto">
            <a:xfrm>
              <a:off x="3981450" y="121920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36" name="Rectangle 7"/>
            <p:cNvSpPr>
              <a:spLocks noChangeArrowheads="1"/>
            </p:cNvSpPr>
            <p:nvPr/>
          </p:nvSpPr>
          <p:spPr bwMode="auto">
            <a:xfrm>
              <a:off x="4000500" y="249555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37" name="Rectangle 8"/>
            <p:cNvSpPr>
              <a:spLocks noChangeArrowheads="1"/>
            </p:cNvSpPr>
            <p:nvPr/>
          </p:nvSpPr>
          <p:spPr bwMode="auto">
            <a:xfrm>
              <a:off x="4019550" y="495300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38" name="Rectangle 9"/>
            <p:cNvSpPr>
              <a:spLocks noChangeArrowheads="1"/>
            </p:cNvSpPr>
            <p:nvPr/>
          </p:nvSpPr>
          <p:spPr bwMode="auto">
            <a:xfrm>
              <a:off x="6210300" y="373380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39" name="Rectangle 10"/>
            <p:cNvSpPr>
              <a:spLocks noChangeArrowheads="1"/>
            </p:cNvSpPr>
            <p:nvPr/>
          </p:nvSpPr>
          <p:spPr bwMode="auto">
            <a:xfrm>
              <a:off x="6172200" y="123825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0" name="Rectangle 11"/>
            <p:cNvSpPr>
              <a:spLocks noChangeArrowheads="1"/>
            </p:cNvSpPr>
            <p:nvPr/>
          </p:nvSpPr>
          <p:spPr bwMode="auto">
            <a:xfrm>
              <a:off x="6191250" y="251460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1" name="Rectangle 12"/>
            <p:cNvSpPr>
              <a:spLocks noChangeArrowheads="1"/>
            </p:cNvSpPr>
            <p:nvPr/>
          </p:nvSpPr>
          <p:spPr bwMode="auto">
            <a:xfrm>
              <a:off x="6210300" y="4972050"/>
              <a:ext cx="723900" cy="647700"/>
            </a:xfrm>
            <a:prstGeom prst="rect">
              <a:avLst/>
            </a:prstGeom>
            <a:solidFill>
              <a:srgbClr val="FFCC99"/>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2" name="AutoShape 13"/>
            <p:cNvSpPr>
              <a:spLocks noChangeArrowheads="1"/>
            </p:cNvSpPr>
            <p:nvPr/>
          </p:nvSpPr>
          <p:spPr bwMode="auto">
            <a:xfrm rot="5400000">
              <a:off x="3427413" y="121761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3" name="AutoShape 14"/>
            <p:cNvSpPr>
              <a:spLocks noChangeArrowheads="1"/>
            </p:cNvSpPr>
            <p:nvPr/>
          </p:nvSpPr>
          <p:spPr bwMode="auto">
            <a:xfrm rot="5400000">
              <a:off x="3446463" y="251301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4" name="Rectangle 15"/>
            <p:cNvSpPr>
              <a:spLocks noChangeArrowheads="1"/>
            </p:cNvSpPr>
            <p:nvPr/>
          </p:nvSpPr>
          <p:spPr bwMode="auto">
            <a:xfrm rot="5400000">
              <a:off x="1093788" y="3724275"/>
              <a:ext cx="4533900" cy="146050"/>
            </a:xfrm>
            <a:prstGeom prst="rect">
              <a:avLst/>
            </a:prstGeom>
            <a:solidFill>
              <a:srgbClr val="66FF33"/>
            </a:solidFill>
            <a:ln w="571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5" name="AutoShape 16"/>
            <p:cNvSpPr>
              <a:spLocks noChangeArrowheads="1"/>
            </p:cNvSpPr>
            <p:nvPr/>
          </p:nvSpPr>
          <p:spPr bwMode="auto">
            <a:xfrm rot="5400000">
              <a:off x="3465513" y="371316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6" name="AutoShape 17"/>
            <p:cNvSpPr>
              <a:spLocks noChangeArrowheads="1"/>
            </p:cNvSpPr>
            <p:nvPr/>
          </p:nvSpPr>
          <p:spPr bwMode="auto">
            <a:xfrm rot="5400000">
              <a:off x="5599113" y="123666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7" name="AutoShape 18"/>
            <p:cNvSpPr>
              <a:spLocks noChangeArrowheads="1"/>
            </p:cNvSpPr>
            <p:nvPr/>
          </p:nvSpPr>
          <p:spPr bwMode="auto">
            <a:xfrm rot="5400000">
              <a:off x="5618163" y="253206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8" name="Rectangle 19"/>
            <p:cNvSpPr>
              <a:spLocks noChangeArrowheads="1"/>
            </p:cNvSpPr>
            <p:nvPr/>
          </p:nvSpPr>
          <p:spPr bwMode="auto">
            <a:xfrm rot="5400000">
              <a:off x="3267075" y="3733800"/>
              <a:ext cx="4514850" cy="146050"/>
            </a:xfrm>
            <a:prstGeom prst="rect">
              <a:avLst/>
            </a:prstGeom>
            <a:solidFill>
              <a:srgbClr val="66FF33"/>
            </a:solidFill>
            <a:ln w="571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49" name="AutoShape 20"/>
            <p:cNvSpPr>
              <a:spLocks noChangeArrowheads="1"/>
            </p:cNvSpPr>
            <p:nvPr/>
          </p:nvSpPr>
          <p:spPr bwMode="auto">
            <a:xfrm rot="5400000">
              <a:off x="5637213" y="373221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0" name="Rectangle 21"/>
            <p:cNvSpPr>
              <a:spLocks noChangeArrowheads="1"/>
            </p:cNvSpPr>
            <p:nvPr/>
          </p:nvSpPr>
          <p:spPr bwMode="auto">
            <a:xfrm>
              <a:off x="2152650" y="5943600"/>
              <a:ext cx="3448050" cy="190500"/>
            </a:xfrm>
            <a:prstGeom prst="rect">
              <a:avLst/>
            </a:prstGeom>
            <a:solidFill>
              <a:srgbClr val="66FF33"/>
            </a:solidFill>
            <a:ln w="571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1" name="AutoShape 22"/>
            <p:cNvSpPr>
              <a:spLocks noChangeArrowheads="1"/>
            </p:cNvSpPr>
            <p:nvPr/>
          </p:nvSpPr>
          <p:spPr bwMode="auto">
            <a:xfrm rot="5400000">
              <a:off x="3465513" y="495141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2" name="AutoShape 23"/>
            <p:cNvSpPr>
              <a:spLocks noChangeArrowheads="1"/>
            </p:cNvSpPr>
            <p:nvPr/>
          </p:nvSpPr>
          <p:spPr bwMode="auto">
            <a:xfrm rot="5400000">
              <a:off x="5675313" y="4970463"/>
              <a:ext cx="371475" cy="690563"/>
            </a:xfrm>
            <a:prstGeom prst="upArrow">
              <a:avLst>
                <a:gd name="adj1" fmla="val 50000"/>
                <a:gd name="adj2" fmla="val 46474"/>
              </a:avLst>
            </a:prstGeom>
            <a:solidFill>
              <a:srgbClr val="66FF33"/>
            </a:solidFill>
            <a:ln w="19050" cap="sq">
              <a:solidFill>
                <a:srgbClr val="66FF33"/>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3" name="Line 24"/>
            <p:cNvSpPr>
              <a:spLocks noChangeShapeType="1"/>
            </p:cNvSpPr>
            <p:nvPr/>
          </p:nvSpPr>
          <p:spPr bwMode="auto">
            <a:xfrm>
              <a:off x="4400550" y="443865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4" name="Line 25"/>
            <p:cNvSpPr>
              <a:spLocks noChangeShapeType="1"/>
            </p:cNvSpPr>
            <p:nvPr/>
          </p:nvSpPr>
          <p:spPr bwMode="auto">
            <a:xfrm>
              <a:off x="4381500" y="321945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5" name="Line 26"/>
            <p:cNvSpPr>
              <a:spLocks noChangeShapeType="1"/>
            </p:cNvSpPr>
            <p:nvPr/>
          </p:nvSpPr>
          <p:spPr bwMode="auto">
            <a:xfrm>
              <a:off x="6572250" y="445770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6" name="Line 27"/>
            <p:cNvSpPr>
              <a:spLocks noChangeShapeType="1"/>
            </p:cNvSpPr>
            <p:nvPr/>
          </p:nvSpPr>
          <p:spPr bwMode="auto">
            <a:xfrm>
              <a:off x="6553200" y="323850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7" name="Line 28"/>
            <p:cNvSpPr>
              <a:spLocks noChangeShapeType="1"/>
            </p:cNvSpPr>
            <p:nvPr/>
          </p:nvSpPr>
          <p:spPr bwMode="auto">
            <a:xfrm>
              <a:off x="6572250" y="201930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8" name="Line 29"/>
            <p:cNvSpPr>
              <a:spLocks noChangeShapeType="1"/>
            </p:cNvSpPr>
            <p:nvPr/>
          </p:nvSpPr>
          <p:spPr bwMode="auto">
            <a:xfrm>
              <a:off x="6553200" y="70485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59" name="Line 30"/>
            <p:cNvSpPr>
              <a:spLocks noChangeShapeType="1"/>
            </p:cNvSpPr>
            <p:nvPr/>
          </p:nvSpPr>
          <p:spPr bwMode="auto">
            <a:xfrm>
              <a:off x="4362450" y="196215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0" name="Line 31"/>
            <p:cNvSpPr>
              <a:spLocks noChangeShapeType="1"/>
            </p:cNvSpPr>
            <p:nvPr/>
          </p:nvSpPr>
          <p:spPr bwMode="auto">
            <a:xfrm>
              <a:off x="4343400" y="742950"/>
              <a:ext cx="0" cy="514350"/>
            </a:xfrm>
            <a:prstGeom prst="line">
              <a:avLst/>
            </a:prstGeom>
            <a:noFill/>
            <a:ln w="63500" cap="sq">
              <a:solidFill>
                <a:srgbClr val="99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1" name="Rectangle 32"/>
            <p:cNvSpPr>
              <a:spLocks noChangeArrowheads="1"/>
            </p:cNvSpPr>
            <p:nvPr/>
          </p:nvSpPr>
          <p:spPr bwMode="auto">
            <a:xfrm>
              <a:off x="2114550" y="647700"/>
              <a:ext cx="5067300" cy="889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2" name="Rectangle 33"/>
            <p:cNvSpPr>
              <a:spLocks noChangeArrowheads="1"/>
            </p:cNvSpPr>
            <p:nvPr/>
          </p:nvSpPr>
          <p:spPr bwMode="auto">
            <a:xfrm>
              <a:off x="4933950" y="647700"/>
              <a:ext cx="114300" cy="38100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3" name="Rectangle 34"/>
            <p:cNvSpPr>
              <a:spLocks noChangeArrowheads="1"/>
            </p:cNvSpPr>
            <p:nvPr/>
          </p:nvSpPr>
          <p:spPr bwMode="auto">
            <a:xfrm>
              <a:off x="7086600" y="647700"/>
              <a:ext cx="114300" cy="38100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4" name="Rectangle 35"/>
            <p:cNvSpPr>
              <a:spLocks noChangeArrowheads="1"/>
            </p:cNvSpPr>
            <p:nvPr/>
          </p:nvSpPr>
          <p:spPr bwMode="auto">
            <a:xfrm>
              <a:off x="4400550" y="4419600"/>
              <a:ext cx="647700" cy="762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5" name="Rectangle 36"/>
            <p:cNvSpPr>
              <a:spLocks noChangeArrowheads="1"/>
            </p:cNvSpPr>
            <p:nvPr/>
          </p:nvSpPr>
          <p:spPr bwMode="auto">
            <a:xfrm>
              <a:off x="4343400" y="3219450"/>
              <a:ext cx="647700" cy="762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6" name="Rectangle 37"/>
            <p:cNvSpPr>
              <a:spLocks noChangeArrowheads="1"/>
            </p:cNvSpPr>
            <p:nvPr/>
          </p:nvSpPr>
          <p:spPr bwMode="auto">
            <a:xfrm>
              <a:off x="6553200" y="4457700"/>
              <a:ext cx="647700" cy="762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7" name="Rectangle 38"/>
            <p:cNvSpPr>
              <a:spLocks noChangeArrowheads="1"/>
            </p:cNvSpPr>
            <p:nvPr/>
          </p:nvSpPr>
          <p:spPr bwMode="auto">
            <a:xfrm>
              <a:off x="4362450" y="1943100"/>
              <a:ext cx="647700" cy="762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8" name="Rectangle 39"/>
            <p:cNvSpPr>
              <a:spLocks noChangeArrowheads="1"/>
            </p:cNvSpPr>
            <p:nvPr/>
          </p:nvSpPr>
          <p:spPr bwMode="auto">
            <a:xfrm>
              <a:off x="6534150" y="3238500"/>
              <a:ext cx="647700" cy="762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69" name="Rectangle 40"/>
            <p:cNvSpPr>
              <a:spLocks noChangeArrowheads="1"/>
            </p:cNvSpPr>
            <p:nvPr/>
          </p:nvSpPr>
          <p:spPr bwMode="auto">
            <a:xfrm>
              <a:off x="6553200" y="1962150"/>
              <a:ext cx="647700" cy="76200"/>
            </a:xfrm>
            <a:prstGeom prst="rect">
              <a:avLst/>
            </a:prstGeom>
            <a:solidFill>
              <a:srgbClr val="990000"/>
            </a:solidFill>
            <a:ln w="57150" cap="sq">
              <a:solidFill>
                <a:srgbClr val="99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70" name="Line 41"/>
            <p:cNvSpPr>
              <a:spLocks noChangeShapeType="1"/>
            </p:cNvSpPr>
            <p:nvPr/>
          </p:nvSpPr>
          <p:spPr bwMode="auto">
            <a:xfrm flipH="1">
              <a:off x="4705350" y="154305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71" name="Text Box 42"/>
            <p:cNvSpPr txBox="1">
              <a:spLocks noChangeArrowheads="1"/>
            </p:cNvSpPr>
            <p:nvPr/>
          </p:nvSpPr>
          <p:spPr bwMode="auto">
            <a:xfrm>
              <a:off x="1314450" y="6286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7 </a:t>
              </a:r>
              <a:r>
                <a:rPr kumimoji="1" lang="zh-CN" altLang="en-US" sz="2000" b="1" baseline="-10000">
                  <a:latin typeface="Times New Roman" pitchFamily="18" charset="0"/>
                </a:rPr>
                <a:t>～</a:t>
              </a:r>
              <a:r>
                <a:rPr kumimoji="1" lang="en-US" altLang="zh-CN" sz="2000" b="1">
                  <a:latin typeface="Times New Roman" pitchFamily="18" charset="0"/>
                </a:rPr>
                <a:t>D</a:t>
              </a:r>
              <a:r>
                <a:rPr kumimoji="1" lang="en-US" altLang="zh-CN" sz="2000" b="1" baseline="-10000">
                  <a:latin typeface="Times New Roman" pitchFamily="18" charset="0"/>
                </a:rPr>
                <a:t>0</a:t>
              </a:r>
            </a:p>
          </p:txBody>
        </p:sp>
        <p:sp>
          <p:nvSpPr>
            <p:cNvPr id="48172" name="Text Box 43"/>
            <p:cNvSpPr txBox="1">
              <a:spLocks noChangeArrowheads="1"/>
            </p:cNvSpPr>
            <p:nvPr/>
          </p:nvSpPr>
          <p:spPr bwMode="auto">
            <a:xfrm>
              <a:off x="1085850" y="582930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13 </a:t>
              </a:r>
              <a:r>
                <a:rPr kumimoji="1" lang="zh-CN" altLang="en-US" sz="2000" b="1" baseline="-10000">
                  <a:latin typeface="Times New Roman" pitchFamily="18" charset="0"/>
                </a:rPr>
                <a:t>～</a:t>
              </a:r>
              <a:r>
                <a:rPr kumimoji="1" lang="en-US" altLang="zh-CN" sz="2000" b="1">
                  <a:latin typeface="Times New Roman" pitchFamily="18" charset="0"/>
                </a:rPr>
                <a:t>A</a:t>
              </a:r>
              <a:r>
                <a:rPr kumimoji="1" lang="en-US" altLang="zh-CN" sz="2000" b="1" baseline="-10000">
                  <a:latin typeface="Times New Roman" pitchFamily="18" charset="0"/>
                </a:rPr>
                <a:t>0</a:t>
              </a:r>
            </a:p>
          </p:txBody>
        </p:sp>
        <p:sp>
          <p:nvSpPr>
            <p:cNvPr id="48173" name="Text Box 44"/>
            <p:cNvSpPr txBox="1">
              <a:spLocks noChangeArrowheads="1"/>
            </p:cNvSpPr>
            <p:nvPr/>
          </p:nvSpPr>
          <p:spPr bwMode="auto">
            <a:xfrm>
              <a:off x="1085850" y="5486400"/>
              <a:ext cx="742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smtClean="0">
                  <a:latin typeface="Times New Roman" pitchFamily="18" charset="0"/>
                </a:rPr>
                <a:t>R/W</a:t>
              </a:r>
              <a:endParaRPr kumimoji="1" lang="en-US" altLang="zh-CN" sz="2000" b="1" baseline="-10000">
                <a:latin typeface="Times New Roman" pitchFamily="18" charset="0"/>
              </a:endParaRPr>
            </a:p>
          </p:txBody>
        </p:sp>
        <p:sp>
          <p:nvSpPr>
            <p:cNvPr id="48174" name="Text Box 45"/>
            <p:cNvSpPr txBox="1">
              <a:spLocks noChangeArrowheads="1"/>
            </p:cNvSpPr>
            <p:nvPr/>
          </p:nvSpPr>
          <p:spPr bwMode="auto">
            <a:xfrm>
              <a:off x="3371850" y="8191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7 </a:t>
              </a:r>
              <a:r>
                <a:rPr kumimoji="1" lang="zh-CN" altLang="en-US" sz="2000" b="1" baseline="-10000">
                  <a:latin typeface="Times New Roman" pitchFamily="18" charset="0"/>
                </a:rPr>
                <a:t>～</a:t>
              </a:r>
              <a:r>
                <a:rPr kumimoji="1" lang="en-US" altLang="zh-CN" sz="2000" b="1">
                  <a:latin typeface="Times New Roman" pitchFamily="18" charset="0"/>
                </a:rPr>
                <a:t>D</a:t>
              </a:r>
              <a:r>
                <a:rPr kumimoji="1" lang="en-US" altLang="zh-CN" sz="2000" b="1" baseline="-10000">
                  <a:latin typeface="Times New Roman" pitchFamily="18" charset="0"/>
                </a:rPr>
                <a:t>4</a:t>
              </a:r>
            </a:p>
          </p:txBody>
        </p:sp>
        <p:sp>
          <p:nvSpPr>
            <p:cNvPr id="48175" name="Text Box 46"/>
            <p:cNvSpPr txBox="1">
              <a:spLocks noChangeArrowheads="1"/>
            </p:cNvSpPr>
            <p:nvPr/>
          </p:nvSpPr>
          <p:spPr bwMode="auto">
            <a:xfrm>
              <a:off x="5581650" y="83820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D</a:t>
              </a:r>
              <a:r>
                <a:rPr kumimoji="1" lang="en-US" altLang="zh-CN" sz="2000" b="1" baseline="-10000">
                  <a:latin typeface="Times New Roman" pitchFamily="18" charset="0"/>
                </a:rPr>
                <a:t>3</a:t>
              </a:r>
              <a:r>
                <a:rPr kumimoji="1" lang="zh-CN" altLang="en-US" sz="2000" b="1" baseline="-10000">
                  <a:latin typeface="Times New Roman" pitchFamily="18" charset="0"/>
                </a:rPr>
                <a:t>～</a:t>
              </a:r>
              <a:r>
                <a:rPr kumimoji="1" lang="en-US" altLang="zh-CN" sz="2000" b="1">
                  <a:latin typeface="Times New Roman" pitchFamily="18" charset="0"/>
                </a:rPr>
                <a:t>D</a:t>
              </a:r>
              <a:r>
                <a:rPr kumimoji="1" lang="en-US" altLang="zh-CN" sz="2000" b="1" baseline="-10000">
                  <a:latin typeface="Times New Roman" pitchFamily="18" charset="0"/>
                </a:rPr>
                <a:t>0</a:t>
              </a:r>
            </a:p>
          </p:txBody>
        </p:sp>
        <p:sp>
          <p:nvSpPr>
            <p:cNvPr id="48176" name="Line 47"/>
            <p:cNvSpPr>
              <a:spLocks noChangeShapeType="1"/>
            </p:cNvSpPr>
            <p:nvPr/>
          </p:nvSpPr>
          <p:spPr bwMode="auto">
            <a:xfrm flipH="1">
              <a:off x="4724400" y="281940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77" name="Line 48"/>
            <p:cNvSpPr>
              <a:spLocks noChangeShapeType="1"/>
            </p:cNvSpPr>
            <p:nvPr/>
          </p:nvSpPr>
          <p:spPr bwMode="auto">
            <a:xfrm flipH="1">
              <a:off x="4743450" y="403860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78" name="Line 49"/>
            <p:cNvSpPr>
              <a:spLocks noChangeShapeType="1"/>
            </p:cNvSpPr>
            <p:nvPr/>
          </p:nvSpPr>
          <p:spPr bwMode="auto">
            <a:xfrm flipH="1">
              <a:off x="4724400" y="527685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79" name="Line 50"/>
            <p:cNvSpPr>
              <a:spLocks noChangeShapeType="1"/>
            </p:cNvSpPr>
            <p:nvPr/>
          </p:nvSpPr>
          <p:spPr bwMode="auto">
            <a:xfrm flipH="1">
              <a:off x="6896100" y="154305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0" name="Line 51"/>
            <p:cNvSpPr>
              <a:spLocks noChangeShapeType="1"/>
            </p:cNvSpPr>
            <p:nvPr/>
          </p:nvSpPr>
          <p:spPr bwMode="auto">
            <a:xfrm flipH="1">
              <a:off x="6896100" y="281940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1" name="Line 52"/>
            <p:cNvSpPr>
              <a:spLocks noChangeShapeType="1"/>
            </p:cNvSpPr>
            <p:nvPr/>
          </p:nvSpPr>
          <p:spPr bwMode="auto">
            <a:xfrm flipH="1">
              <a:off x="6934200" y="403860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2" name="Line 53"/>
            <p:cNvSpPr>
              <a:spLocks noChangeShapeType="1"/>
            </p:cNvSpPr>
            <p:nvPr/>
          </p:nvSpPr>
          <p:spPr bwMode="auto">
            <a:xfrm flipH="1">
              <a:off x="6934200" y="5276850"/>
              <a:ext cx="514350" cy="0"/>
            </a:xfrm>
            <a:prstGeom prst="line">
              <a:avLst/>
            </a:prstGeom>
            <a:noFill/>
            <a:ln w="38100" cap="sq">
              <a:solidFill>
                <a:srgbClr val="7A48C4"/>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3" name="Line 54"/>
            <p:cNvSpPr>
              <a:spLocks noChangeShapeType="1"/>
            </p:cNvSpPr>
            <p:nvPr/>
          </p:nvSpPr>
          <p:spPr bwMode="auto">
            <a:xfrm>
              <a:off x="5257800" y="1524000"/>
              <a:ext cx="0" cy="415290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4" name="Line 55"/>
            <p:cNvSpPr>
              <a:spLocks noChangeShapeType="1"/>
            </p:cNvSpPr>
            <p:nvPr/>
          </p:nvSpPr>
          <p:spPr bwMode="auto">
            <a:xfrm>
              <a:off x="7448550" y="1543050"/>
              <a:ext cx="0" cy="415290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5" name="Line 56"/>
            <p:cNvSpPr>
              <a:spLocks noChangeShapeType="1"/>
            </p:cNvSpPr>
            <p:nvPr/>
          </p:nvSpPr>
          <p:spPr bwMode="auto">
            <a:xfrm>
              <a:off x="2133600" y="5695950"/>
              <a:ext cx="5314950" cy="0"/>
            </a:xfrm>
            <a:prstGeom prst="line">
              <a:avLst/>
            </a:prstGeom>
            <a:noFill/>
            <a:ln w="38100" cap="sq">
              <a:solidFill>
                <a:srgbClr val="7A48C4"/>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86" name="Text Box 57"/>
            <p:cNvSpPr txBox="1">
              <a:spLocks noChangeArrowheads="1"/>
            </p:cNvSpPr>
            <p:nvPr/>
          </p:nvSpPr>
          <p:spPr bwMode="auto">
            <a:xfrm>
              <a:off x="5905500" y="116205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87" name="Text Box 58"/>
            <p:cNvSpPr txBox="1">
              <a:spLocks noChangeArrowheads="1"/>
            </p:cNvSpPr>
            <p:nvPr/>
          </p:nvSpPr>
          <p:spPr bwMode="auto">
            <a:xfrm>
              <a:off x="3695700" y="112395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88" name="Text Box 59"/>
            <p:cNvSpPr txBox="1">
              <a:spLocks noChangeArrowheads="1"/>
            </p:cNvSpPr>
            <p:nvPr/>
          </p:nvSpPr>
          <p:spPr bwMode="auto">
            <a:xfrm>
              <a:off x="3714750" y="243840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89" name="Text Box 60"/>
            <p:cNvSpPr txBox="1">
              <a:spLocks noChangeArrowheads="1"/>
            </p:cNvSpPr>
            <p:nvPr/>
          </p:nvSpPr>
          <p:spPr bwMode="auto">
            <a:xfrm>
              <a:off x="3771900" y="363855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90" name="Text Box 61"/>
            <p:cNvSpPr txBox="1">
              <a:spLocks noChangeArrowheads="1"/>
            </p:cNvSpPr>
            <p:nvPr/>
          </p:nvSpPr>
          <p:spPr bwMode="auto">
            <a:xfrm>
              <a:off x="3733800" y="485775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91" name="Text Box 62"/>
            <p:cNvSpPr txBox="1">
              <a:spLocks noChangeArrowheads="1"/>
            </p:cNvSpPr>
            <p:nvPr/>
          </p:nvSpPr>
          <p:spPr bwMode="auto">
            <a:xfrm>
              <a:off x="5905500" y="243840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92" name="Text Box 63"/>
            <p:cNvSpPr txBox="1">
              <a:spLocks noChangeArrowheads="1"/>
            </p:cNvSpPr>
            <p:nvPr/>
          </p:nvSpPr>
          <p:spPr bwMode="auto">
            <a:xfrm>
              <a:off x="5943600" y="365760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93" name="Text Box 64"/>
            <p:cNvSpPr txBox="1">
              <a:spLocks noChangeArrowheads="1"/>
            </p:cNvSpPr>
            <p:nvPr/>
          </p:nvSpPr>
          <p:spPr bwMode="auto">
            <a:xfrm>
              <a:off x="5943600" y="4895850"/>
              <a:ext cx="1352550"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16K</a:t>
              </a:r>
            </a:p>
            <a:p>
              <a:pPr algn="ctr" eaLnBrk="1" hangingPunct="1">
                <a:lnSpc>
                  <a:spcPct val="40000"/>
                </a:lnSpc>
                <a:spcBef>
                  <a:spcPct val="50000"/>
                </a:spcBef>
              </a:pPr>
              <a:r>
                <a:rPr kumimoji="1" lang="en-US" altLang="zh-CN" sz="2400" b="1">
                  <a:latin typeface="Times New Roman" pitchFamily="18" charset="0"/>
                </a:rPr>
                <a:t>×4</a:t>
              </a:r>
            </a:p>
          </p:txBody>
        </p:sp>
        <p:sp>
          <p:nvSpPr>
            <p:cNvPr id="48194" name="Text Box 65"/>
            <p:cNvSpPr txBox="1">
              <a:spLocks noChangeArrowheads="1"/>
            </p:cNvSpPr>
            <p:nvPr/>
          </p:nvSpPr>
          <p:spPr bwMode="auto">
            <a:xfrm>
              <a:off x="2762250" y="17335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CS</a:t>
              </a:r>
              <a:r>
                <a:rPr kumimoji="1" lang="en-US" altLang="zh-CN" sz="2000" b="1" baseline="-25000">
                  <a:solidFill>
                    <a:srgbClr val="FF3300"/>
                  </a:solidFill>
                  <a:latin typeface="Times New Roman" pitchFamily="18" charset="0"/>
                </a:rPr>
                <a:t>0</a:t>
              </a:r>
            </a:p>
          </p:txBody>
        </p:sp>
        <p:sp>
          <p:nvSpPr>
            <p:cNvPr id="48195" name="Line 66"/>
            <p:cNvSpPr>
              <a:spLocks noChangeShapeType="1"/>
            </p:cNvSpPr>
            <p:nvPr/>
          </p:nvSpPr>
          <p:spPr bwMode="auto">
            <a:xfrm>
              <a:off x="1428064" y="5543550"/>
              <a:ext cx="273050" cy="0"/>
            </a:xfrm>
            <a:prstGeom prst="line">
              <a:avLst/>
            </a:prstGeom>
            <a:noFill/>
            <a:ln w="19050"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96" name="Line 67"/>
            <p:cNvSpPr>
              <a:spLocks noChangeShapeType="1"/>
            </p:cNvSpPr>
            <p:nvPr/>
          </p:nvSpPr>
          <p:spPr bwMode="auto">
            <a:xfrm>
              <a:off x="2609850" y="2838450"/>
              <a:ext cx="381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97" name="Line 68"/>
            <p:cNvSpPr>
              <a:spLocks noChangeShapeType="1"/>
            </p:cNvSpPr>
            <p:nvPr/>
          </p:nvSpPr>
          <p:spPr bwMode="auto">
            <a:xfrm flipV="1">
              <a:off x="3009900" y="2076450"/>
              <a:ext cx="0" cy="7620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98" name="Line 69"/>
            <p:cNvSpPr>
              <a:spLocks noChangeShapeType="1"/>
            </p:cNvSpPr>
            <p:nvPr/>
          </p:nvSpPr>
          <p:spPr bwMode="auto">
            <a:xfrm>
              <a:off x="3009900" y="2095500"/>
              <a:ext cx="2895600" cy="0"/>
            </a:xfrm>
            <a:prstGeom prst="line">
              <a:avLst/>
            </a:prstGeom>
            <a:noFill/>
            <a:ln w="38100" cap="sq">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199" name="Line 70"/>
            <p:cNvSpPr>
              <a:spLocks noChangeShapeType="1"/>
            </p:cNvSpPr>
            <p:nvPr/>
          </p:nvSpPr>
          <p:spPr bwMode="auto">
            <a:xfrm>
              <a:off x="2609850" y="3143250"/>
              <a:ext cx="381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0" name="Line 71"/>
            <p:cNvSpPr>
              <a:spLocks noChangeShapeType="1"/>
            </p:cNvSpPr>
            <p:nvPr/>
          </p:nvSpPr>
          <p:spPr bwMode="auto">
            <a:xfrm flipH="1" flipV="1">
              <a:off x="3009900" y="3143250"/>
              <a:ext cx="0" cy="17145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1" name="Line 72"/>
            <p:cNvSpPr>
              <a:spLocks noChangeShapeType="1"/>
            </p:cNvSpPr>
            <p:nvPr/>
          </p:nvSpPr>
          <p:spPr bwMode="auto">
            <a:xfrm>
              <a:off x="3009900" y="3333750"/>
              <a:ext cx="2933700" cy="0"/>
            </a:xfrm>
            <a:prstGeom prst="line">
              <a:avLst/>
            </a:prstGeom>
            <a:noFill/>
            <a:ln w="38100" cap="sq">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2" name="Line 73"/>
            <p:cNvSpPr>
              <a:spLocks noChangeShapeType="1"/>
            </p:cNvSpPr>
            <p:nvPr/>
          </p:nvSpPr>
          <p:spPr bwMode="auto">
            <a:xfrm>
              <a:off x="2628900" y="3543300"/>
              <a:ext cx="38100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3" name="Line 74"/>
            <p:cNvSpPr>
              <a:spLocks noChangeShapeType="1"/>
            </p:cNvSpPr>
            <p:nvPr/>
          </p:nvSpPr>
          <p:spPr bwMode="auto">
            <a:xfrm flipV="1">
              <a:off x="3048000" y="3543300"/>
              <a:ext cx="0" cy="1028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4" name="Line 75"/>
            <p:cNvSpPr>
              <a:spLocks noChangeShapeType="1"/>
            </p:cNvSpPr>
            <p:nvPr/>
          </p:nvSpPr>
          <p:spPr bwMode="auto">
            <a:xfrm flipV="1">
              <a:off x="3048000" y="4572000"/>
              <a:ext cx="2895600" cy="19050"/>
            </a:xfrm>
            <a:prstGeom prst="line">
              <a:avLst/>
            </a:prstGeom>
            <a:noFill/>
            <a:ln w="38100" cap="sq">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5" name="Line 76"/>
            <p:cNvSpPr>
              <a:spLocks noChangeShapeType="1"/>
            </p:cNvSpPr>
            <p:nvPr/>
          </p:nvSpPr>
          <p:spPr bwMode="auto">
            <a:xfrm flipH="1" flipV="1">
              <a:off x="2914650" y="3905250"/>
              <a:ext cx="0" cy="19050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6" name="Line 77"/>
            <p:cNvSpPr>
              <a:spLocks noChangeShapeType="1"/>
            </p:cNvSpPr>
            <p:nvPr/>
          </p:nvSpPr>
          <p:spPr bwMode="auto">
            <a:xfrm>
              <a:off x="2914650" y="5829300"/>
              <a:ext cx="2990850" cy="0"/>
            </a:xfrm>
            <a:prstGeom prst="line">
              <a:avLst/>
            </a:prstGeom>
            <a:noFill/>
            <a:ln w="38100" cap="sq">
              <a:solidFill>
                <a:schemeClr val="tx1"/>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7" name="Line 78"/>
            <p:cNvSpPr>
              <a:spLocks noChangeShapeType="1"/>
            </p:cNvSpPr>
            <p:nvPr/>
          </p:nvSpPr>
          <p:spPr bwMode="auto">
            <a:xfrm>
              <a:off x="2609850" y="3905250"/>
              <a:ext cx="28575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8" name="Line 79"/>
            <p:cNvSpPr>
              <a:spLocks noChangeShapeType="1"/>
            </p:cNvSpPr>
            <p:nvPr/>
          </p:nvSpPr>
          <p:spPr bwMode="auto">
            <a:xfrm>
              <a:off x="1619250" y="3124200"/>
              <a:ext cx="381000" cy="0"/>
            </a:xfrm>
            <a:prstGeom prst="line">
              <a:avLst/>
            </a:prstGeom>
            <a:noFill/>
            <a:ln w="38100" cap="sq">
              <a:solidFill>
                <a:srgbClr val="66FF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09" name="Line 80"/>
            <p:cNvSpPr>
              <a:spLocks noChangeShapeType="1"/>
            </p:cNvSpPr>
            <p:nvPr/>
          </p:nvSpPr>
          <p:spPr bwMode="auto">
            <a:xfrm>
              <a:off x="1638300" y="3524250"/>
              <a:ext cx="381000" cy="0"/>
            </a:xfrm>
            <a:prstGeom prst="line">
              <a:avLst/>
            </a:prstGeom>
            <a:noFill/>
            <a:ln w="38100" cap="sq">
              <a:solidFill>
                <a:srgbClr val="66FF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10" name="Text Box 81"/>
            <p:cNvSpPr txBox="1">
              <a:spLocks noChangeArrowheads="1"/>
            </p:cNvSpPr>
            <p:nvPr/>
          </p:nvSpPr>
          <p:spPr bwMode="auto">
            <a:xfrm>
              <a:off x="1085850" y="3352800"/>
              <a:ext cx="1047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14</a:t>
              </a:r>
            </a:p>
          </p:txBody>
        </p:sp>
        <p:sp>
          <p:nvSpPr>
            <p:cNvPr id="48211" name="Text Box 82"/>
            <p:cNvSpPr txBox="1">
              <a:spLocks noChangeArrowheads="1"/>
            </p:cNvSpPr>
            <p:nvPr/>
          </p:nvSpPr>
          <p:spPr bwMode="auto">
            <a:xfrm>
              <a:off x="1104900" y="2857500"/>
              <a:ext cx="1047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latin typeface="Times New Roman" pitchFamily="18" charset="0"/>
                </a:rPr>
                <a:t>A</a:t>
              </a:r>
              <a:r>
                <a:rPr kumimoji="1" lang="en-US" altLang="zh-CN" sz="2000" b="1" baseline="-10000">
                  <a:latin typeface="Times New Roman" pitchFamily="18" charset="0"/>
                </a:rPr>
                <a:t>15</a:t>
              </a:r>
            </a:p>
          </p:txBody>
        </p:sp>
        <p:sp>
          <p:nvSpPr>
            <p:cNvPr id="48212" name="Text Box 83"/>
            <p:cNvSpPr txBox="1">
              <a:spLocks noChangeArrowheads="1"/>
            </p:cNvSpPr>
            <p:nvPr/>
          </p:nvSpPr>
          <p:spPr bwMode="auto">
            <a:xfrm>
              <a:off x="2781300" y="281940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CS</a:t>
              </a:r>
              <a:r>
                <a:rPr kumimoji="1" lang="en-US" altLang="zh-CN" sz="2000" b="1" baseline="-25000">
                  <a:solidFill>
                    <a:srgbClr val="FF3300"/>
                  </a:solidFill>
                  <a:latin typeface="Times New Roman" pitchFamily="18" charset="0"/>
                </a:rPr>
                <a:t>1</a:t>
              </a:r>
            </a:p>
          </p:txBody>
        </p:sp>
        <p:sp>
          <p:nvSpPr>
            <p:cNvPr id="48213" name="Text Box 84"/>
            <p:cNvSpPr txBox="1">
              <a:spLocks noChangeArrowheads="1"/>
            </p:cNvSpPr>
            <p:nvPr/>
          </p:nvSpPr>
          <p:spPr bwMode="auto">
            <a:xfrm>
              <a:off x="2495550" y="318135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CS</a:t>
              </a:r>
              <a:r>
                <a:rPr kumimoji="1" lang="en-US" altLang="zh-CN" sz="2000" b="1" baseline="-25000">
                  <a:solidFill>
                    <a:srgbClr val="FF3300"/>
                  </a:solidFill>
                  <a:latin typeface="Times New Roman" pitchFamily="18" charset="0"/>
                </a:rPr>
                <a:t>2</a:t>
              </a:r>
            </a:p>
          </p:txBody>
        </p:sp>
        <p:sp>
          <p:nvSpPr>
            <p:cNvPr id="48214" name="Text Box 85"/>
            <p:cNvSpPr txBox="1">
              <a:spLocks noChangeArrowheads="1"/>
            </p:cNvSpPr>
            <p:nvPr/>
          </p:nvSpPr>
          <p:spPr bwMode="auto">
            <a:xfrm>
              <a:off x="2533650" y="3581400"/>
              <a:ext cx="1181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CS</a:t>
              </a:r>
              <a:r>
                <a:rPr kumimoji="1" lang="en-US" altLang="zh-CN" sz="2000" b="1" baseline="-25000">
                  <a:solidFill>
                    <a:srgbClr val="FF3300"/>
                  </a:solidFill>
                  <a:latin typeface="Times New Roman" pitchFamily="18" charset="0"/>
                </a:rPr>
                <a:t>3</a:t>
              </a:r>
            </a:p>
          </p:txBody>
        </p:sp>
        <p:sp>
          <p:nvSpPr>
            <p:cNvPr id="48215" name="Line 86"/>
            <p:cNvSpPr>
              <a:spLocks noChangeShapeType="1"/>
            </p:cNvSpPr>
            <p:nvPr/>
          </p:nvSpPr>
          <p:spPr bwMode="auto">
            <a:xfrm>
              <a:off x="2667000" y="3619500"/>
              <a:ext cx="3429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16" name="Line 87"/>
            <p:cNvSpPr>
              <a:spLocks noChangeShapeType="1"/>
            </p:cNvSpPr>
            <p:nvPr/>
          </p:nvSpPr>
          <p:spPr bwMode="auto">
            <a:xfrm>
              <a:off x="2876550" y="2895600"/>
              <a:ext cx="3429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17" name="Line 88"/>
            <p:cNvSpPr>
              <a:spLocks noChangeShapeType="1"/>
            </p:cNvSpPr>
            <p:nvPr/>
          </p:nvSpPr>
          <p:spPr bwMode="auto">
            <a:xfrm>
              <a:off x="2857500" y="1771650"/>
              <a:ext cx="3429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18" name="Line 89"/>
            <p:cNvSpPr>
              <a:spLocks noChangeShapeType="1"/>
            </p:cNvSpPr>
            <p:nvPr/>
          </p:nvSpPr>
          <p:spPr bwMode="auto">
            <a:xfrm>
              <a:off x="2609850" y="3238500"/>
              <a:ext cx="342900" cy="0"/>
            </a:xfrm>
            <a:prstGeom prst="line">
              <a:avLst/>
            </a:prstGeom>
            <a:noFill/>
            <a:ln w="19050" cap="sq">
              <a:solidFill>
                <a:srgbClr val="FF33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19" name="Line 90"/>
            <p:cNvSpPr>
              <a:spLocks noChangeShapeType="1"/>
            </p:cNvSpPr>
            <p:nvPr/>
          </p:nvSpPr>
          <p:spPr bwMode="auto">
            <a:xfrm flipH="1" flipV="1">
              <a:off x="5905500" y="182880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0" name="Line 91"/>
            <p:cNvSpPr>
              <a:spLocks noChangeShapeType="1"/>
            </p:cNvSpPr>
            <p:nvPr/>
          </p:nvSpPr>
          <p:spPr bwMode="auto">
            <a:xfrm flipH="1" flipV="1">
              <a:off x="5962650" y="306705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1" name="Line 92"/>
            <p:cNvSpPr>
              <a:spLocks noChangeShapeType="1"/>
            </p:cNvSpPr>
            <p:nvPr/>
          </p:nvSpPr>
          <p:spPr bwMode="auto">
            <a:xfrm flipH="1" flipV="1">
              <a:off x="5943600" y="432435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2" name="Line 93"/>
            <p:cNvSpPr>
              <a:spLocks noChangeShapeType="1"/>
            </p:cNvSpPr>
            <p:nvPr/>
          </p:nvSpPr>
          <p:spPr bwMode="auto">
            <a:xfrm flipH="1" flipV="1">
              <a:off x="5905500" y="556260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3" name="Line 94"/>
            <p:cNvSpPr>
              <a:spLocks noChangeShapeType="1"/>
            </p:cNvSpPr>
            <p:nvPr/>
          </p:nvSpPr>
          <p:spPr bwMode="auto">
            <a:xfrm>
              <a:off x="5905500" y="554355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4" name="Line 95"/>
            <p:cNvSpPr>
              <a:spLocks noChangeShapeType="1"/>
            </p:cNvSpPr>
            <p:nvPr/>
          </p:nvSpPr>
          <p:spPr bwMode="auto">
            <a:xfrm>
              <a:off x="5943600" y="428625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5" name="Line 96"/>
            <p:cNvSpPr>
              <a:spLocks noChangeShapeType="1"/>
            </p:cNvSpPr>
            <p:nvPr/>
          </p:nvSpPr>
          <p:spPr bwMode="auto">
            <a:xfrm>
              <a:off x="5943600" y="302895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6" name="Line 97"/>
            <p:cNvSpPr>
              <a:spLocks noChangeShapeType="1"/>
            </p:cNvSpPr>
            <p:nvPr/>
          </p:nvSpPr>
          <p:spPr bwMode="auto">
            <a:xfrm>
              <a:off x="5905500" y="179070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7" name="Line 98"/>
            <p:cNvSpPr>
              <a:spLocks noChangeShapeType="1"/>
            </p:cNvSpPr>
            <p:nvPr/>
          </p:nvSpPr>
          <p:spPr bwMode="auto">
            <a:xfrm>
              <a:off x="3733800" y="554355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8" name="Line 99"/>
            <p:cNvSpPr>
              <a:spLocks noChangeShapeType="1"/>
            </p:cNvSpPr>
            <p:nvPr/>
          </p:nvSpPr>
          <p:spPr bwMode="auto">
            <a:xfrm>
              <a:off x="3714750" y="428625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29" name="Line 100"/>
            <p:cNvSpPr>
              <a:spLocks noChangeShapeType="1"/>
            </p:cNvSpPr>
            <p:nvPr/>
          </p:nvSpPr>
          <p:spPr bwMode="auto">
            <a:xfrm>
              <a:off x="3714750" y="302895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30" name="Line 101"/>
            <p:cNvSpPr>
              <a:spLocks noChangeShapeType="1"/>
            </p:cNvSpPr>
            <p:nvPr/>
          </p:nvSpPr>
          <p:spPr bwMode="auto">
            <a:xfrm>
              <a:off x="3676650" y="1790700"/>
              <a:ext cx="285750" cy="0"/>
            </a:xfrm>
            <a:prstGeom prst="line">
              <a:avLst/>
            </a:prstGeom>
            <a:noFill/>
            <a:ln w="38100" cap="sq">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31" name="Line 102"/>
            <p:cNvSpPr>
              <a:spLocks noChangeShapeType="1"/>
            </p:cNvSpPr>
            <p:nvPr/>
          </p:nvSpPr>
          <p:spPr bwMode="auto">
            <a:xfrm flipH="1" flipV="1">
              <a:off x="3676650" y="180975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32" name="Line 103"/>
            <p:cNvSpPr>
              <a:spLocks noChangeShapeType="1"/>
            </p:cNvSpPr>
            <p:nvPr/>
          </p:nvSpPr>
          <p:spPr bwMode="auto">
            <a:xfrm flipH="1" flipV="1">
              <a:off x="3733800" y="304800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33" name="Line 104"/>
            <p:cNvSpPr>
              <a:spLocks noChangeShapeType="1"/>
            </p:cNvSpPr>
            <p:nvPr/>
          </p:nvSpPr>
          <p:spPr bwMode="auto">
            <a:xfrm flipH="1" flipV="1">
              <a:off x="3714750" y="430530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8234" name="Line 105"/>
            <p:cNvSpPr>
              <a:spLocks noChangeShapeType="1"/>
            </p:cNvSpPr>
            <p:nvPr/>
          </p:nvSpPr>
          <p:spPr bwMode="auto">
            <a:xfrm flipH="1" flipV="1">
              <a:off x="3695700" y="5543550"/>
              <a:ext cx="0" cy="26670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4813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AEC1691-8C64-4FB1-B7C4-61E5FF14BAC4}" type="slidenum">
              <a:rPr lang="en-US" altLang="zh-CN" smtClean="0">
                <a:solidFill>
                  <a:srgbClr val="FF0000"/>
                </a:solidFill>
              </a:rPr>
              <a:pPr eaLnBrk="1" hangingPunct="1"/>
              <a:t>44</a:t>
            </a:fld>
            <a:endParaRPr lang="en-US" altLang="zh-CN" smtClean="0">
              <a:solidFill>
                <a:srgbClr val="FF0000"/>
              </a:solidFill>
            </a:endParaRPr>
          </a:p>
        </p:txBody>
      </p:sp>
      <p:sp>
        <p:nvSpPr>
          <p:cNvPr id="4813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DCF2F50-DCD8-49EB-93E8-54E209A46AE4}" type="datetime11">
              <a:rPr lang="zh-CN" altLang="en-US" smtClean="0"/>
              <a:pPr eaLnBrk="1" hangingPunct="1"/>
              <a:t>09:28:40</a:t>
            </a:fld>
            <a:endParaRPr lang="en-US" altLang="zh-CN" smtClean="0"/>
          </a:p>
        </p:txBody>
      </p:sp>
      <p:sp>
        <p:nvSpPr>
          <p:cNvPr id="107" name="Rectangle 2"/>
          <p:cNvSpPr>
            <a:spLocks noGrp="1" noChangeArrowheads="1"/>
          </p:cNvSpPr>
          <p:nvPr>
            <p:ph type="title"/>
          </p:nvPr>
        </p:nvSpPr>
        <p:spPr>
          <a:xfrm>
            <a:off x="480219" y="116632"/>
            <a:ext cx="5554662" cy="714846"/>
          </a:xfrm>
        </p:spPr>
        <p:txBody>
          <a:bodyPr/>
          <a:lstStyle/>
          <a:p>
            <a:pPr eaLnBrk="1" hangingPunct="1"/>
            <a:r>
              <a:rPr lang="en-US" altLang="zh-CN" smtClean="0"/>
              <a:t>3.2.4 </a:t>
            </a:r>
            <a:r>
              <a:rPr lang="zh-CN" smtClean="0"/>
              <a:t>存储器容量的扩充</a:t>
            </a:r>
            <a:endParaRPr lang="zh-CN" altLang="en-US" smtClean="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68313" y="260350"/>
            <a:ext cx="4319587" cy="796925"/>
          </a:xfrm>
        </p:spPr>
        <p:txBody>
          <a:bodyPr/>
          <a:lstStyle/>
          <a:p>
            <a:pPr eaLnBrk="1" hangingPunct="1"/>
            <a:r>
              <a:rPr lang="en-US" altLang="zh-CN" smtClean="0">
                <a:cs typeface="Times New Roman" pitchFamily="18" charset="0"/>
              </a:rPr>
              <a:t>3</a:t>
            </a:r>
            <a:r>
              <a:rPr lang="en-US" altLang="zh-CN" smtClean="0"/>
              <a:t>.3 DRAM</a:t>
            </a:r>
            <a:r>
              <a:rPr lang="zh-CN" altLang="en-US" smtClean="0"/>
              <a:t>存储器</a:t>
            </a:r>
          </a:p>
        </p:txBody>
      </p:sp>
      <p:sp>
        <p:nvSpPr>
          <p:cNvPr id="49155" name="Rectangle 3"/>
          <p:cNvSpPr>
            <a:spLocks noGrp="1" noChangeArrowheads="1"/>
          </p:cNvSpPr>
          <p:nvPr>
            <p:ph type="body" idx="1"/>
          </p:nvPr>
        </p:nvSpPr>
        <p:spPr>
          <a:xfrm>
            <a:off x="468313" y="1125538"/>
            <a:ext cx="7343775" cy="5040312"/>
          </a:xfrm>
        </p:spPr>
        <p:txBody>
          <a:bodyPr/>
          <a:lstStyle/>
          <a:p>
            <a:pPr eaLnBrk="1" hangingPunct="1">
              <a:buFont typeface="Wingdings" pitchFamily="2" charset="2"/>
              <a:buNone/>
            </a:pPr>
            <a:r>
              <a:rPr lang="en-US" altLang="zh-CN" smtClean="0"/>
              <a:t>3.3.1 DRAM</a:t>
            </a:r>
            <a:r>
              <a:rPr lang="zh-CN" altLang="en-US" smtClean="0"/>
              <a:t>存储位元的工作原理</a:t>
            </a:r>
            <a:endParaRPr lang="en-US" altLang="zh-CN" smtClean="0"/>
          </a:p>
          <a:p>
            <a:pPr eaLnBrk="1" hangingPunct="1">
              <a:buFont typeface="Wingdings" pitchFamily="2" charset="2"/>
              <a:buNone/>
            </a:pPr>
            <a:r>
              <a:rPr lang="en-US" altLang="zh-CN" smtClean="0"/>
              <a:t>3.3.2 DRAM</a:t>
            </a:r>
            <a:r>
              <a:rPr lang="zh-CN" altLang="en-US" smtClean="0"/>
              <a:t>芯片的逻辑结构</a:t>
            </a:r>
            <a:endParaRPr lang="en-US" altLang="zh-CN" smtClean="0"/>
          </a:p>
          <a:p>
            <a:pPr eaLnBrk="1" hangingPunct="1">
              <a:buFont typeface="Wingdings" pitchFamily="2" charset="2"/>
              <a:buNone/>
            </a:pPr>
            <a:r>
              <a:rPr lang="en-US" altLang="zh-CN" smtClean="0"/>
              <a:t>3.3.3 DRAM</a:t>
            </a:r>
            <a:r>
              <a:rPr lang="zh-CN" altLang="en-US" smtClean="0"/>
              <a:t>读</a:t>
            </a:r>
            <a:r>
              <a:rPr lang="en-US" altLang="zh-CN" smtClean="0"/>
              <a:t>/</a:t>
            </a:r>
            <a:r>
              <a:rPr lang="zh-CN" altLang="en-US" smtClean="0"/>
              <a:t>写时序</a:t>
            </a:r>
            <a:endParaRPr lang="en-US" altLang="zh-CN" smtClean="0"/>
          </a:p>
          <a:p>
            <a:pPr eaLnBrk="1" hangingPunct="1">
              <a:buFont typeface="Wingdings" pitchFamily="2" charset="2"/>
              <a:buNone/>
            </a:pPr>
            <a:r>
              <a:rPr lang="en-US" altLang="zh-CN" smtClean="0"/>
              <a:t>3.3.4 DRAM</a:t>
            </a:r>
            <a:r>
              <a:rPr lang="zh-CN" altLang="en-US" smtClean="0"/>
              <a:t>的刷新</a:t>
            </a:r>
            <a:endParaRPr lang="en-US" altLang="zh-CN" smtClean="0"/>
          </a:p>
          <a:p>
            <a:pPr eaLnBrk="1" hangingPunct="1">
              <a:buFont typeface="Wingdings" pitchFamily="2" charset="2"/>
              <a:buNone/>
            </a:pPr>
            <a:r>
              <a:rPr lang="en-US" altLang="zh-CN" smtClean="0"/>
              <a:t>3.3.5 </a:t>
            </a:r>
            <a:r>
              <a:rPr lang="zh-CN" altLang="en-US" smtClean="0"/>
              <a:t>突发传送模式</a:t>
            </a:r>
            <a:endParaRPr lang="en-US" altLang="zh-CN" smtClean="0"/>
          </a:p>
          <a:p>
            <a:pPr eaLnBrk="1" hangingPunct="1">
              <a:buFont typeface="Wingdings" pitchFamily="2" charset="2"/>
              <a:buNone/>
            </a:pPr>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endParaRPr lang="en-US" altLang="zh-CN" smtClean="0"/>
          </a:p>
          <a:p>
            <a:pPr eaLnBrk="1" hangingPunct="1">
              <a:buFont typeface="Wingdings" pitchFamily="2" charset="2"/>
              <a:buNone/>
            </a:pPr>
            <a:r>
              <a:rPr lang="en-US" altLang="zh-CN" smtClean="0"/>
              <a:t>3.3.7 </a:t>
            </a:r>
            <a:r>
              <a:rPr lang="zh-CN" altLang="en-US" smtClean="0"/>
              <a:t>双倍数据率</a:t>
            </a:r>
            <a:r>
              <a:rPr lang="en-US" altLang="zh-CN" smtClean="0"/>
              <a:t>SDRAM</a:t>
            </a:r>
            <a:r>
              <a:rPr lang="zh-CN" altLang="en-US" smtClean="0"/>
              <a:t>（</a:t>
            </a:r>
            <a:r>
              <a:rPr lang="en-US" altLang="zh-CN" smtClean="0"/>
              <a:t>DDR SDRAM</a:t>
            </a:r>
            <a:r>
              <a:rPr lang="zh-CN" altLang="en-US" smtClean="0"/>
              <a:t>）</a:t>
            </a:r>
            <a:endParaRPr lang="en-US" altLang="zh-CN" smtClean="0"/>
          </a:p>
          <a:p>
            <a:pPr eaLnBrk="1" hangingPunct="1">
              <a:buFont typeface="Wingdings" pitchFamily="2" charset="2"/>
              <a:buNone/>
            </a:pPr>
            <a:r>
              <a:rPr lang="en-US" altLang="zh-CN" smtClean="0"/>
              <a:t>3.3.8 DRAM</a:t>
            </a:r>
            <a:r>
              <a:rPr lang="zh-CN" altLang="en-US" smtClean="0"/>
              <a:t>读</a:t>
            </a:r>
            <a:r>
              <a:rPr lang="en-US" altLang="zh-CN" smtClean="0"/>
              <a:t>/</a:t>
            </a:r>
            <a:r>
              <a:rPr lang="zh-CN" altLang="en-US" smtClean="0"/>
              <a:t>写校验</a:t>
            </a:r>
            <a:endParaRPr lang="en-US" altLang="zh-CN" smtClean="0"/>
          </a:p>
          <a:p>
            <a:pPr eaLnBrk="1" hangingPunct="1">
              <a:buFont typeface="Wingdings" pitchFamily="2" charset="2"/>
              <a:buNone/>
            </a:pPr>
            <a:r>
              <a:rPr lang="en-US" altLang="zh-CN" smtClean="0"/>
              <a:t>3.3.9 CDRAM</a:t>
            </a:r>
            <a:endParaRPr lang="zh-CN" altLang="en-US" smtClean="0"/>
          </a:p>
        </p:txBody>
      </p:sp>
      <p:sp>
        <p:nvSpPr>
          <p:cNvPr id="4915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8A26DFD-D893-4928-82B5-8BD671430626}" type="slidenum">
              <a:rPr lang="en-US" altLang="zh-CN" smtClean="0">
                <a:solidFill>
                  <a:srgbClr val="FF0000"/>
                </a:solidFill>
              </a:rPr>
              <a:pPr eaLnBrk="1" hangingPunct="1"/>
              <a:t>45</a:t>
            </a:fld>
            <a:endParaRPr lang="en-US" altLang="zh-CN" smtClean="0">
              <a:solidFill>
                <a:srgbClr val="FF0000"/>
              </a:solidFill>
            </a:endParaRPr>
          </a:p>
        </p:txBody>
      </p:sp>
      <p:sp>
        <p:nvSpPr>
          <p:cNvPr id="4915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2B3AE44-1AC0-42C2-8F7E-BF1B7ECA8575}"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620688"/>
            <a:ext cx="7543800" cy="796950"/>
          </a:xfrm>
        </p:spPr>
        <p:txBody>
          <a:bodyPr/>
          <a:lstStyle/>
          <a:p>
            <a:pPr eaLnBrk="1" hangingPunct="1"/>
            <a:r>
              <a:rPr lang="en-US" altLang="zh-CN" smtClean="0"/>
              <a:t>3.3.1 DRAM</a:t>
            </a:r>
            <a:r>
              <a:rPr lang="zh-CN" altLang="en-US" smtClean="0"/>
              <a:t>存储位元的记忆原理</a:t>
            </a:r>
          </a:p>
        </p:txBody>
      </p:sp>
      <p:sp>
        <p:nvSpPr>
          <p:cNvPr id="50179" name="Rectangle 3"/>
          <p:cNvSpPr>
            <a:spLocks noGrp="1" noChangeArrowheads="1"/>
          </p:cNvSpPr>
          <p:nvPr>
            <p:ph type="body" idx="1"/>
          </p:nvPr>
        </p:nvSpPr>
        <p:spPr>
          <a:xfrm>
            <a:off x="323528" y="2060848"/>
            <a:ext cx="8229600" cy="2088381"/>
          </a:xfrm>
        </p:spPr>
        <p:txBody>
          <a:bodyPr/>
          <a:lstStyle/>
          <a:p>
            <a:pPr eaLnBrk="1" hangingPunct="1">
              <a:buFont typeface="Wingdings" pitchFamily="2" charset="2"/>
              <a:buNone/>
            </a:pPr>
            <a:r>
              <a:rPr lang="zh-CN" altLang="en-US" smtClean="0"/>
              <a:t>		</a:t>
            </a:r>
            <a:r>
              <a:rPr lang="en-US" altLang="zh-CN" smtClean="0"/>
              <a:t>SRAM</a:t>
            </a:r>
            <a:r>
              <a:rPr lang="zh-CN" altLang="en-US" smtClean="0"/>
              <a:t>存储器的存储位元是一个触发器，它具有两个稳定的状态。而</a:t>
            </a:r>
            <a:r>
              <a:rPr lang="en-US" altLang="zh-CN" smtClean="0"/>
              <a:t>DRAM</a:t>
            </a:r>
            <a:r>
              <a:rPr lang="zh-CN" altLang="en-US" smtClean="0"/>
              <a:t>存储器的存储位元是由一个</a:t>
            </a:r>
            <a:r>
              <a:rPr lang="en-US" altLang="zh-CN" smtClean="0"/>
              <a:t>MOS</a:t>
            </a:r>
            <a:r>
              <a:rPr lang="zh-CN" altLang="en-US" smtClean="0"/>
              <a:t>晶体管和电容器组成的记忆电路，如图</a:t>
            </a:r>
            <a:r>
              <a:rPr lang="en-US" altLang="zh-CN" smtClean="0"/>
              <a:t>3.6</a:t>
            </a:r>
            <a:r>
              <a:rPr lang="zh-CN" altLang="en-US" smtClean="0"/>
              <a:t>所示。 </a:t>
            </a:r>
          </a:p>
        </p:txBody>
      </p:sp>
      <p:sp>
        <p:nvSpPr>
          <p:cNvPr id="5018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E0029D9-1ACD-4235-932F-D6100FD0BCAB}" type="slidenum">
              <a:rPr lang="en-US" altLang="zh-CN" smtClean="0">
                <a:solidFill>
                  <a:srgbClr val="FF0000"/>
                </a:solidFill>
              </a:rPr>
              <a:pPr eaLnBrk="1" hangingPunct="1"/>
              <a:t>46</a:t>
            </a:fld>
            <a:endParaRPr lang="en-US" altLang="zh-CN" smtClean="0">
              <a:solidFill>
                <a:srgbClr val="FF0000"/>
              </a:solidFill>
            </a:endParaRPr>
          </a:p>
        </p:txBody>
      </p:sp>
      <p:sp>
        <p:nvSpPr>
          <p:cNvPr id="5018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41B00E-7B9E-4A42-BF2D-27C998F25503}"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descr="3a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954" y="1556792"/>
            <a:ext cx="5954712"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AF96A12-05EF-4E40-94C6-8EFE6DDCAFBF}" type="slidenum">
              <a:rPr lang="en-US" altLang="zh-CN" smtClean="0">
                <a:solidFill>
                  <a:srgbClr val="FF0000"/>
                </a:solidFill>
              </a:rPr>
              <a:pPr eaLnBrk="1" hangingPunct="1"/>
              <a:t>47</a:t>
            </a:fld>
            <a:endParaRPr lang="en-US" altLang="zh-CN" smtClean="0">
              <a:solidFill>
                <a:srgbClr val="FF0000"/>
              </a:solidFill>
            </a:endParaRPr>
          </a:p>
        </p:txBody>
      </p:sp>
      <p:sp>
        <p:nvSpPr>
          <p:cNvPr id="5120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245CAA6-0F73-4D7D-99EE-EF6633D83E13}"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7544" y="404664"/>
            <a:ext cx="7543800" cy="796950"/>
          </a:xfrm>
        </p:spPr>
        <p:txBody>
          <a:bodyPr/>
          <a:lstStyle/>
          <a:p>
            <a:pPr eaLnBrk="1" hangingPunct="1"/>
            <a:r>
              <a:rPr lang="en-US" altLang="zh-CN" smtClean="0"/>
              <a:t>3.3.1 DRAM</a:t>
            </a:r>
            <a:r>
              <a:rPr lang="zh-CN" altLang="en-US" smtClean="0"/>
              <a:t>存储位元的记忆原理</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67544" y="332656"/>
            <a:ext cx="6491064" cy="796950"/>
          </a:xfrm>
        </p:spPr>
        <p:txBody>
          <a:bodyPr/>
          <a:lstStyle/>
          <a:p>
            <a:pPr eaLnBrk="1" hangingPunct="1"/>
            <a:r>
              <a:rPr lang="en-US" altLang="zh-CN" smtClean="0"/>
              <a:t>3.3.2 DRAM</a:t>
            </a:r>
            <a:r>
              <a:rPr lang="zh-CN" altLang="en-US" smtClean="0"/>
              <a:t>芯片的逻辑结构</a:t>
            </a:r>
          </a:p>
        </p:txBody>
      </p:sp>
      <p:sp>
        <p:nvSpPr>
          <p:cNvPr id="52227" name="Rectangle 3"/>
          <p:cNvSpPr>
            <a:spLocks noGrp="1" noChangeArrowheads="1"/>
          </p:cNvSpPr>
          <p:nvPr>
            <p:ph type="body" idx="1"/>
          </p:nvPr>
        </p:nvSpPr>
        <p:spPr>
          <a:xfrm>
            <a:off x="457200" y="1557338"/>
            <a:ext cx="7570788" cy="4573587"/>
          </a:xfrm>
        </p:spPr>
        <p:txBody>
          <a:bodyPr/>
          <a:lstStyle/>
          <a:p>
            <a:pPr eaLnBrk="1" hangingPunct="1">
              <a:lnSpc>
                <a:spcPct val="80000"/>
              </a:lnSpc>
              <a:buFont typeface="Wingdings" pitchFamily="2" charset="2"/>
              <a:buNone/>
            </a:pPr>
            <a:r>
              <a:rPr kumimoji="1" lang="zh-CN" altLang="en-US" sz="2100" smtClean="0"/>
              <a:t>下面我们通过一个例子来看一下动态存储器的逻辑结构如图。</a:t>
            </a:r>
          </a:p>
          <a:p>
            <a:pPr eaLnBrk="1" hangingPunct="1">
              <a:lnSpc>
                <a:spcPct val="80000"/>
              </a:lnSpc>
            </a:pPr>
            <a:r>
              <a:rPr kumimoji="1" lang="zh-CN" altLang="en-US" sz="2100" smtClean="0"/>
              <a:t>图</a:t>
            </a:r>
            <a:r>
              <a:rPr kumimoji="1" lang="en-US" altLang="zh-CN" sz="2100" smtClean="0"/>
              <a:t>3.7(a)</a:t>
            </a:r>
            <a:r>
              <a:rPr kumimoji="1" lang="zh-CN" altLang="en-US" sz="2100" smtClean="0"/>
              <a:t>示出</a:t>
            </a:r>
            <a:r>
              <a:rPr kumimoji="1" lang="en-US" altLang="zh-CN" sz="2100" smtClean="0"/>
              <a:t>1M×4</a:t>
            </a:r>
            <a:r>
              <a:rPr kumimoji="1" lang="zh-CN" altLang="en-US" sz="2100" smtClean="0"/>
              <a:t>位</a:t>
            </a:r>
            <a:r>
              <a:rPr kumimoji="1" lang="en-US" altLang="zh-CN" sz="2100" smtClean="0"/>
              <a:t>DRAM</a:t>
            </a:r>
            <a:r>
              <a:rPr kumimoji="1" lang="zh-CN" altLang="en-US" sz="2100" smtClean="0"/>
              <a:t>芯片的管脚图，其中有两个电源脚、两个地线脚，为了对称，还有一个空脚（</a:t>
            </a:r>
            <a:r>
              <a:rPr kumimoji="1" lang="en-US" altLang="zh-CN" sz="2100" smtClean="0"/>
              <a:t>NC</a:t>
            </a:r>
            <a:r>
              <a:rPr kumimoji="1" lang="zh-CN" altLang="en-US" sz="2100" smtClean="0"/>
              <a:t>）。</a:t>
            </a:r>
          </a:p>
          <a:p>
            <a:pPr eaLnBrk="1" hangingPunct="1">
              <a:lnSpc>
                <a:spcPct val="80000"/>
              </a:lnSpc>
            </a:pPr>
            <a:r>
              <a:rPr kumimoji="1" lang="zh-CN" altLang="en-US" sz="2100" smtClean="0"/>
              <a:t>图</a:t>
            </a:r>
            <a:r>
              <a:rPr kumimoji="1" lang="en-US" altLang="zh-CN" sz="2100" smtClean="0"/>
              <a:t>3.7(b)</a:t>
            </a:r>
            <a:r>
              <a:rPr kumimoji="1" lang="zh-CN" altLang="en-US" sz="2100" smtClean="0"/>
              <a:t>是该芯片的逻辑结构图。与</a:t>
            </a:r>
            <a:r>
              <a:rPr kumimoji="1" lang="en-US" altLang="zh-CN" sz="2100" smtClean="0"/>
              <a:t>SRAM</a:t>
            </a:r>
            <a:r>
              <a:rPr kumimoji="1" lang="zh-CN" altLang="en-US" sz="2100" smtClean="0"/>
              <a:t>不同的是：</a:t>
            </a:r>
          </a:p>
          <a:p>
            <a:pPr lvl="1" eaLnBrk="1" hangingPunct="1">
              <a:lnSpc>
                <a:spcPct val="80000"/>
              </a:lnSpc>
              <a:buFont typeface="Wingdings" pitchFamily="2" charset="2"/>
              <a:buNone/>
            </a:pPr>
            <a:r>
              <a:rPr kumimoji="1" lang="zh-CN" altLang="en-US" sz="2000" smtClean="0"/>
              <a:t>（</a:t>
            </a:r>
            <a:r>
              <a:rPr kumimoji="1" lang="en-US" altLang="zh-CN" sz="2000" smtClean="0"/>
              <a:t>1</a:t>
            </a:r>
            <a:r>
              <a:rPr kumimoji="1" lang="zh-CN" altLang="en-US" sz="2000" smtClean="0"/>
              <a:t>）增加了行地址锁存器和列地址锁存器。由于</a:t>
            </a:r>
            <a:r>
              <a:rPr kumimoji="1" lang="en-US" altLang="zh-CN" sz="2000" smtClean="0"/>
              <a:t>DRAM</a:t>
            </a:r>
            <a:r>
              <a:rPr kumimoji="1" lang="zh-CN" altLang="en-US" sz="2000" smtClean="0"/>
              <a:t>存储器容量很大，地址线宽度相应要增加，这势必增加芯片地址线的管脚数目。为避免这种情况，采取的办法是分时传送地址码。若地址总线宽度为</a:t>
            </a:r>
            <a:r>
              <a:rPr kumimoji="1" lang="en-US" altLang="zh-CN" sz="2000" smtClean="0"/>
              <a:t>10</a:t>
            </a:r>
            <a:r>
              <a:rPr kumimoji="1" lang="zh-CN" altLang="en-US" sz="2000" smtClean="0"/>
              <a:t>位，先传送地址码</a:t>
            </a:r>
            <a:r>
              <a:rPr kumimoji="1" lang="en-US" altLang="zh-CN" sz="2000" smtClean="0"/>
              <a:t>A0</a:t>
            </a:r>
            <a:r>
              <a:rPr kumimoji="1" lang="zh-CN" altLang="en-US" sz="2000" smtClean="0"/>
              <a:t>～</a:t>
            </a:r>
            <a:r>
              <a:rPr kumimoji="1" lang="en-US" altLang="zh-CN" sz="2000" smtClean="0"/>
              <a:t>A9</a:t>
            </a:r>
            <a:r>
              <a:rPr kumimoji="1" lang="zh-CN" altLang="en-US" sz="2000" smtClean="0"/>
              <a:t>，由行选通信号</a:t>
            </a:r>
            <a:r>
              <a:rPr kumimoji="1" lang="en-US" altLang="zh-CN" sz="2000" smtClean="0"/>
              <a:t>RAS</a:t>
            </a:r>
            <a:r>
              <a:rPr kumimoji="1" lang="zh-CN" altLang="en-US" sz="2000" smtClean="0"/>
              <a:t>打入到行地址锁存器；然后传送地址码</a:t>
            </a:r>
            <a:r>
              <a:rPr kumimoji="1" lang="en-US" altLang="zh-CN" sz="2000" smtClean="0"/>
              <a:t>A10</a:t>
            </a:r>
            <a:r>
              <a:rPr kumimoji="1" lang="zh-CN" altLang="en-US" sz="2000" smtClean="0"/>
              <a:t>～</a:t>
            </a:r>
            <a:r>
              <a:rPr kumimoji="1" lang="en-US" altLang="zh-CN" sz="2000" smtClean="0"/>
              <a:t>A19</a:t>
            </a:r>
            <a:r>
              <a:rPr kumimoji="1" lang="zh-CN" altLang="en-US" sz="2000" smtClean="0"/>
              <a:t>，由列选通信号</a:t>
            </a:r>
            <a:r>
              <a:rPr kumimoji="1" lang="en-US" altLang="zh-CN" sz="2000" smtClean="0"/>
              <a:t>CRS</a:t>
            </a:r>
            <a:r>
              <a:rPr kumimoji="1" lang="zh-CN" altLang="en-US" sz="2000" smtClean="0"/>
              <a:t>打入到列地址锁存器。芯片内部两部分合起来，地址线宽度达</a:t>
            </a:r>
            <a:r>
              <a:rPr kumimoji="1" lang="en-US" altLang="zh-CN" sz="2000" smtClean="0"/>
              <a:t>20</a:t>
            </a:r>
            <a:r>
              <a:rPr kumimoji="1" lang="zh-CN" altLang="en-US" sz="2000" smtClean="0"/>
              <a:t>位，存储容量为</a:t>
            </a:r>
            <a:r>
              <a:rPr kumimoji="1" lang="en-US" altLang="zh-CN" sz="2000" smtClean="0"/>
              <a:t>1M×4</a:t>
            </a:r>
            <a:r>
              <a:rPr kumimoji="1" lang="zh-CN" altLang="en-US" sz="2000" smtClean="0"/>
              <a:t>位。</a:t>
            </a:r>
          </a:p>
          <a:p>
            <a:pPr lvl="1" eaLnBrk="1" hangingPunct="1">
              <a:lnSpc>
                <a:spcPct val="80000"/>
              </a:lnSpc>
              <a:buFont typeface="Wingdings" pitchFamily="2" charset="2"/>
              <a:buNone/>
            </a:pPr>
            <a:r>
              <a:rPr kumimoji="1" lang="zh-CN" altLang="en-US" sz="1900" smtClean="0"/>
              <a:t>（</a:t>
            </a:r>
            <a:r>
              <a:rPr kumimoji="1" lang="en-US" altLang="zh-CN" sz="1900" smtClean="0"/>
              <a:t>2</a:t>
            </a:r>
            <a:r>
              <a:rPr kumimoji="1" lang="zh-CN" altLang="en-US" sz="1900" smtClean="0"/>
              <a:t>）增加了刷新计数器和相应的控制电路。</a:t>
            </a:r>
            <a:r>
              <a:rPr kumimoji="1" lang="en-US" altLang="zh-CN" sz="1900" smtClean="0"/>
              <a:t>DRAM</a:t>
            </a:r>
            <a:r>
              <a:rPr kumimoji="1" lang="zh-CN" altLang="en-US" sz="1900" smtClean="0"/>
              <a:t>读出后必须刷新，而未读写的存储元也要定期刷新，而且要按行刷新，所以刷新计数器的长度等于行地址锁存器。刷新操作与读</a:t>
            </a:r>
            <a:r>
              <a:rPr kumimoji="1" lang="en-US" altLang="zh-CN" sz="1900" smtClean="0"/>
              <a:t>/</a:t>
            </a:r>
            <a:r>
              <a:rPr kumimoji="1" lang="zh-CN" altLang="en-US" sz="1900" smtClean="0"/>
              <a:t>写操作是交替进行的，所以通过</a:t>
            </a:r>
            <a:r>
              <a:rPr kumimoji="1" lang="en-US" altLang="zh-CN" sz="1900" smtClean="0"/>
              <a:t>2</a:t>
            </a:r>
            <a:r>
              <a:rPr kumimoji="1" lang="zh-CN" altLang="en-US" sz="1900" smtClean="0"/>
              <a:t>选</a:t>
            </a:r>
            <a:r>
              <a:rPr kumimoji="1" lang="en-US" altLang="zh-CN" sz="1900" smtClean="0"/>
              <a:t>1</a:t>
            </a:r>
            <a:r>
              <a:rPr kumimoji="1" lang="zh-CN" altLang="en-US" sz="1900" smtClean="0"/>
              <a:t>多路开关来提供刷新行地址或正常读</a:t>
            </a:r>
            <a:r>
              <a:rPr kumimoji="1" lang="en-US" altLang="zh-CN" sz="1900" smtClean="0"/>
              <a:t>/</a:t>
            </a:r>
            <a:r>
              <a:rPr kumimoji="1" lang="zh-CN" altLang="en-US" sz="1900" smtClean="0"/>
              <a:t>写的行地址。</a:t>
            </a:r>
          </a:p>
        </p:txBody>
      </p:sp>
      <p:sp>
        <p:nvSpPr>
          <p:cNvPr id="5222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C2EE4B5-6895-45C0-ABC3-18255310D358}" type="slidenum">
              <a:rPr lang="en-US" altLang="zh-CN" smtClean="0">
                <a:solidFill>
                  <a:srgbClr val="FF0000"/>
                </a:solidFill>
              </a:rPr>
              <a:pPr eaLnBrk="1" hangingPunct="1"/>
              <a:t>48</a:t>
            </a:fld>
            <a:endParaRPr lang="en-US" altLang="zh-CN" smtClean="0">
              <a:solidFill>
                <a:srgbClr val="FF0000"/>
              </a:solidFill>
            </a:endParaRPr>
          </a:p>
        </p:txBody>
      </p:sp>
      <p:sp>
        <p:nvSpPr>
          <p:cNvPr id="5222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7F6DE13-8EA8-4E5B-AB7D-1EDF28A7E9AC}"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844675"/>
            <a:ext cx="72009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5AAA764-B7CD-4BCC-A5AC-5719BD3CD61F}" type="slidenum">
              <a:rPr lang="en-US" altLang="zh-CN" smtClean="0">
                <a:solidFill>
                  <a:srgbClr val="FF0000"/>
                </a:solidFill>
              </a:rPr>
              <a:pPr eaLnBrk="1" hangingPunct="1"/>
              <a:t>49</a:t>
            </a:fld>
            <a:endParaRPr lang="en-US" altLang="zh-CN" smtClean="0">
              <a:solidFill>
                <a:srgbClr val="FF0000"/>
              </a:solidFill>
            </a:endParaRPr>
          </a:p>
        </p:txBody>
      </p:sp>
      <p:sp>
        <p:nvSpPr>
          <p:cNvPr id="5325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DCD7424-BA30-462D-B0E4-AE145456CA74}"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7544" y="332656"/>
            <a:ext cx="6491064" cy="796950"/>
          </a:xfrm>
        </p:spPr>
        <p:txBody>
          <a:bodyPr/>
          <a:lstStyle/>
          <a:p>
            <a:pPr eaLnBrk="1" hangingPunct="1"/>
            <a:r>
              <a:rPr lang="en-US" altLang="zh-CN" smtClean="0"/>
              <a:t>3.3.2 DRAM</a:t>
            </a:r>
            <a:r>
              <a:rPr lang="zh-CN" altLang="en-US" smtClean="0"/>
              <a:t>芯片的逻辑结构</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1411" name="Rectangle 3"/>
          <p:cNvSpPr>
            <a:spLocks noGrp="1" noChangeArrowheads="1"/>
          </p:cNvSpPr>
          <p:nvPr>
            <p:ph type="body" idx="1"/>
          </p:nvPr>
        </p:nvSpPr>
        <p:spPr>
          <a:xfrm>
            <a:off x="468313" y="1125538"/>
            <a:ext cx="8264525" cy="3671887"/>
          </a:xfrm>
        </p:spPr>
        <p:txBody>
          <a:bodyPr/>
          <a:lstStyle/>
          <a:p>
            <a:pPr marL="0" indent="0" eaLnBrk="1" hangingPunct="1">
              <a:buFont typeface="Wingdings" pitchFamily="2" charset="2"/>
              <a:buNone/>
              <a:defRPr/>
            </a:pPr>
            <a:r>
              <a:rPr kumimoji="1" lang="en-US" altLang="zh-CN" sz="2800" smtClean="0"/>
              <a:t>2.</a:t>
            </a:r>
            <a:r>
              <a:rPr kumimoji="1" lang="zh-CN" altLang="en-US" sz="2800" smtClean="0"/>
              <a:t>多级存储系统的组成</a:t>
            </a:r>
            <a:endParaRPr lang="en-US" altLang="zh-CN" sz="2800" smtClean="0">
              <a:latin typeface="宋体" pitchFamily="2" charset="-122"/>
            </a:endParaRPr>
          </a:p>
          <a:p>
            <a:pPr marL="0" indent="457200" eaLnBrk="1" hangingPunct="1">
              <a:buFontTx/>
              <a:buNone/>
              <a:defRPr/>
            </a:pPr>
            <a:r>
              <a:rPr lang="zh-CN" altLang="en-US" sz="2800" smtClean="0">
                <a:latin typeface="宋体" pitchFamily="2" charset="-122"/>
              </a:rPr>
              <a:t>从</a:t>
            </a:r>
            <a:r>
              <a:rPr lang="en-US" altLang="zh-CN" sz="2800" smtClean="0">
                <a:latin typeface="Times New Roman" pitchFamily="18" charset="0"/>
              </a:rPr>
              <a:t>CPU</a:t>
            </a:r>
            <a:r>
              <a:rPr lang="zh-CN" altLang="en-US" sz="2800" smtClean="0">
                <a:latin typeface="宋体" pitchFamily="2" charset="-122"/>
              </a:rPr>
              <a:t>的角度来看，</a:t>
            </a:r>
            <a:r>
              <a:rPr lang="en-US" altLang="zh-CN" sz="2800" smtClean="0">
                <a:latin typeface="Times New Roman" pitchFamily="18" charset="0"/>
              </a:rPr>
              <a:t>n</a:t>
            </a:r>
            <a:r>
              <a:rPr lang="zh-CN" altLang="en-US" sz="2800" smtClean="0">
                <a:latin typeface="宋体" pitchFamily="2" charset="-122"/>
              </a:rPr>
              <a:t>种不同的存储器（</a:t>
            </a:r>
            <a:r>
              <a:rPr lang="en-US" altLang="zh-CN" sz="2800" smtClean="0">
                <a:latin typeface="Times New Roman" pitchFamily="18" charset="0"/>
              </a:rPr>
              <a:t>M</a:t>
            </a:r>
            <a:r>
              <a:rPr lang="en-US" altLang="zh-CN" sz="2800" baseline="-30000" smtClean="0">
                <a:latin typeface="Times New Roman" pitchFamily="18" charset="0"/>
              </a:rPr>
              <a:t>1</a:t>
            </a:r>
            <a:r>
              <a:rPr lang="zh-CN" altLang="en-US" sz="2800" smtClean="0">
                <a:latin typeface="宋体" pitchFamily="2" charset="-122"/>
              </a:rPr>
              <a:t>～</a:t>
            </a:r>
            <a:r>
              <a:rPr lang="en-US" altLang="zh-CN" sz="2800" smtClean="0">
                <a:latin typeface="Times New Roman" pitchFamily="18" charset="0"/>
              </a:rPr>
              <a:t>M</a:t>
            </a:r>
            <a:r>
              <a:rPr lang="en-US" altLang="zh-CN" sz="2800" baseline="-30000" smtClean="0">
                <a:latin typeface="Times New Roman" pitchFamily="18" charset="0"/>
              </a:rPr>
              <a:t>n</a:t>
            </a:r>
            <a:r>
              <a:rPr lang="zh-CN" altLang="en-US" sz="2800" smtClean="0">
                <a:latin typeface="宋体" pitchFamily="2" charset="-122"/>
              </a:rPr>
              <a:t>）在逻辑上是一个整体。其中：</a:t>
            </a:r>
            <a:r>
              <a:rPr lang="en-US" altLang="zh-CN" sz="2800" smtClean="0">
                <a:latin typeface="Times New Roman" pitchFamily="18" charset="0"/>
              </a:rPr>
              <a:t>M</a:t>
            </a:r>
            <a:r>
              <a:rPr lang="en-US" altLang="zh-CN" sz="2800" baseline="-30000" smtClean="0">
                <a:latin typeface="Times New Roman" pitchFamily="18" charset="0"/>
              </a:rPr>
              <a:t>1</a:t>
            </a:r>
            <a:r>
              <a:rPr lang="zh-CN" altLang="en-US" sz="2800" smtClean="0">
                <a:latin typeface="宋体" pitchFamily="2" charset="-122"/>
              </a:rPr>
              <a:t>速度最快、容量最小、位价格最高；</a:t>
            </a:r>
            <a:r>
              <a:rPr lang="en-US" altLang="zh-CN" sz="2800" smtClean="0">
                <a:latin typeface="Times New Roman" pitchFamily="18" charset="0"/>
              </a:rPr>
              <a:t>M</a:t>
            </a:r>
            <a:r>
              <a:rPr lang="en-US" altLang="zh-CN" sz="2800" baseline="-30000" smtClean="0">
                <a:latin typeface="Times New Roman" pitchFamily="18" charset="0"/>
              </a:rPr>
              <a:t>n</a:t>
            </a:r>
            <a:r>
              <a:rPr lang="zh-CN" altLang="en-US" sz="2800" smtClean="0">
                <a:latin typeface="宋体" pitchFamily="2" charset="-122"/>
              </a:rPr>
              <a:t>速度最慢、容量最大、位价格最低。整个存储系统具有接近于</a:t>
            </a:r>
            <a:r>
              <a:rPr lang="en-US" altLang="zh-CN" sz="2800" smtClean="0">
                <a:latin typeface="Times New Roman" pitchFamily="18" charset="0"/>
              </a:rPr>
              <a:t>M</a:t>
            </a:r>
            <a:r>
              <a:rPr lang="en-US" altLang="zh-CN" sz="2800" baseline="-30000" smtClean="0">
                <a:latin typeface="Times New Roman" pitchFamily="18" charset="0"/>
              </a:rPr>
              <a:t>1</a:t>
            </a:r>
            <a:r>
              <a:rPr lang="zh-CN" altLang="en-US" sz="2800" smtClean="0">
                <a:latin typeface="宋体" pitchFamily="2" charset="-122"/>
              </a:rPr>
              <a:t>的速度，相等或接近</a:t>
            </a:r>
            <a:r>
              <a:rPr lang="en-US" altLang="zh-CN" sz="2800" smtClean="0">
                <a:latin typeface="Times New Roman" pitchFamily="18" charset="0"/>
              </a:rPr>
              <a:t>M</a:t>
            </a:r>
            <a:r>
              <a:rPr lang="en-US" altLang="zh-CN" sz="2800" baseline="-30000" smtClean="0">
                <a:latin typeface="Times New Roman" pitchFamily="18" charset="0"/>
              </a:rPr>
              <a:t>n</a:t>
            </a:r>
            <a:r>
              <a:rPr lang="zh-CN" altLang="en-US" sz="2800" smtClean="0">
                <a:latin typeface="宋体" pitchFamily="2" charset="-122"/>
              </a:rPr>
              <a:t>的容量，接近于</a:t>
            </a:r>
            <a:r>
              <a:rPr lang="en-US" altLang="zh-CN" sz="2800" smtClean="0">
                <a:latin typeface="Times New Roman" pitchFamily="18" charset="0"/>
              </a:rPr>
              <a:t>M</a:t>
            </a:r>
            <a:r>
              <a:rPr lang="en-US" altLang="zh-CN" sz="2800" baseline="-30000" smtClean="0">
                <a:latin typeface="Times New Roman" pitchFamily="18" charset="0"/>
              </a:rPr>
              <a:t>n</a:t>
            </a:r>
            <a:r>
              <a:rPr lang="zh-CN" altLang="en-US" sz="2800" smtClean="0">
                <a:latin typeface="宋体" pitchFamily="2" charset="-122"/>
              </a:rPr>
              <a:t>的位价格。在多级存储层次中，最常用的数据在</a:t>
            </a:r>
            <a:r>
              <a:rPr lang="en-US" altLang="zh-CN" sz="2800" smtClean="0">
                <a:latin typeface="Times New Roman" pitchFamily="18" charset="0"/>
              </a:rPr>
              <a:t>M</a:t>
            </a:r>
            <a:r>
              <a:rPr lang="en-US" altLang="zh-CN" sz="2800" baseline="-30000" smtClean="0">
                <a:latin typeface="Times New Roman" pitchFamily="18" charset="0"/>
              </a:rPr>
              <a:t>1</a:t>
            </a:r>
            <a:r>
              <a:rPr lang="zh-CN" altLang="en-US" sz="2800" smtClean="0">
                <a:latin typeface="宋体" pitchFamily="2" charset="-122"/>
              </a:rPr>
              <a:t>中，次常用的在</a:t>
            </a:r>
            <a:r>
              <a:rPr lang="en-US" altLang="zh-CN" sz="2800" smtClean="0">
                <a:latin typeface="Times New Roman" pitchFamily="18" charset="0"/>
              </a:rPr>
              <a:t>M</a:t>
            </a:r>
            <a:r>
              <a:rPr lang="en-US" altLang="zh-CN" sz="2800" baseline="-30000" smtClean="0">
                <a:latin typeface="Times New Roman" pitchFamily="18" charset="0"/>
              </a:rPr>
              <a:t>2</a:t>
            </a:r>
            <a:r>
              <a:rPr lang="zh-CN" altLang="en-US" sz="2800" smtClean="0">
                <a:latin typeface="宋体" pitchFamily="2" charset="-122"/>
              </a:rPr>
              <a:t>中，最少使用的在</a:t>
            </a:r>
            <a:r>
              <a:rPr lang="en-US" altLang="zh-CN" sz="2800" smtClean="0">
                <a:latin typeface="Times New Roman" pitchFamily="18" charset="0"/>
              </a:rPr>
              <a:t>M</a:t>
            </a:r>
            <a:r>
              <a:rPr lang="en-US" altLang="zh-CN" sz="2800" baseline="-30000" smtClean="0">
                <a:latin typeface="Times New Roman" pitchFamily="18" charset="0"/>
              </a:rPr>
              <a:t>n</a:t>
            </a:r>
            <a:r>
              <a:rPr lang="zh-CN" altLang="en-US" sz="2800" smtClean="0">
                <a:latin typeface="宋体" pitchFamily="2" charset="-122"/>
              </a:rPr>
              <a:t>中。</a:t>
            </a:r>
            <a:r>
              <a:rPr lang="zh-CN" altLang="en-US" sz="2800" smtClean="0">
                <a:latin typeface="Times New Roman" pitchFamily="18" charset="0"/>
              </a:rPr>
              <a:t> </a:t>
            </a:r>
          </a:p>
        </p:txBody>
      </p:sp>
      <p:graphicFrame>
        <p:nvGraphicFramePr>
          <p:cNvPr id="7171" name="对象 2"/>
          <p:cNvGraphicFramePr>
            <a:graphicFrameLocks noChangeAspect="1"/>
          </p:cNvGraphicFramePr>
          <p:nvPr/>
        </p:nvGraphicFramePr>
        <p:xfrm>
          <a:off x="1763713" y="4941888"/>
          <a:ext cx="5319712" cy="1720850"/>
        </p:xfrm>
        <a:graphic>
          <a:graphicData uri="http://schemas.openxmlformats.org/presentationml/2006/ole">
            <mc:AlternateContent xmlns:mc="http://schemas.openxmlformats.org/markup-compatibility/2006">
              <mc:Choice xmlns:v="urn:schemas-microsoft-com:vml" Requires="v">
                <p:oleObj spid="_x0000_s7196" r:id="rId3" imgW="3190240" imgH="1010920" progId="Visio.Drawing.6">
                  <p:embed/>
                </p:oleObj>
              </mc:Choice>
              <mc:Fallback>
                <p:oleObj r:id="rId3" imgW="3190240" imgH="1010920" progId="Visio.Drawing.6">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4941888"/>
                        <a:ext cx="5319712"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A945BC2-1668-4F69-B85B-18EB73330133}" type="slidenum">
              <a:rPr lang="en-US" altLang="zh-CN" smtClean="0">
                <a:solidFill>
                  <a:srgbClr val="FF0000"/>
                </a:solidFill>
              </a:rPr>
              <a:pPr eaLnBrk="1" hangingPunct="1"/>
              <a:t>5</a:t>
            </a:fld>
            <a:endParaRPr lang="en-US" altLang="zh-CN" smtClean="0">
              <a:solidFill>
                <a:srgbClr val="FF0000"/>
              </a:solidFill>
            </a:endParaRPr>
          </a:p>
        </p:txBody>
      </p:sp>
      <p:sp>
        <p:nvSpPr>
          <p:cNvPr id="717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BC61216-0A4F-40DB-BDEA-A4C51C04A7B6}" type="datetime11">
              <a:rPr lang="zh-CN" altLang="en-US" smtClean="0"/>
              <a:pPr eaLnBrk="1" hangingPunct="1"/>
              <a:t>09:28:34</a:t>
            </a:fld>
            <a:endParaRPr lang="en-US" altLang="zh-CN" smtClean="0"/>
          </a:p>
        </p:txBody>
      </p:sp>
      <p:sp>
        <p:nvSpPr>
          <p:cNvPr id="7174" name="Rectangle 2"/>
          <p:cNvSpPr>
            <a:spLocks noGrp="1" noChangeArrowheads="1"/>
          </p:cNvSpPr>
          <p:nvPr>
            <p:ph type="title"/>
          </p:nvPr>
        </p:nvSpPr>
        <p:spPr>
          <a:xfrm>
            <a:off x="395288" y="188913"/>
            <a:ext cx="5843587" cy="723900"/>
          </a:xfrm>
        </p:spPr>
        <p:txBody>
          <a:bodyPr/>
          <a:lstStyle/>
          <a:p>
            <a:pPr eaLnBrk="1" hangingPunct="1"/>
            <a:r>
              <a:rPr lang="en-US" altLang="zh-CN" smtClean="0"/>
              <a:t>3.1.1</a:t>
            </a:r>
            <a:r>
              <a:rPr lang="zh-CN" altLang="en-US" smtClean="0"/>
              <a:t>存储系统的层次结构</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68313" y="549275"/>
            <a:ext cx="5194300" cy="796925"/>
          </a:xfrm>
        </p:spPr>
        <p:txBody>
          <a:bodyPr/>
          <a:lstStyle/>
          <a:p>
            <a:pPr eaLnBrk="1" hangingPunct="1"/>
            <a:r>
              <a:rPr lang="en-US" altLang="zh-CN" smtClean="0"/>
              <a:t>3.3.3 DRAM</a:t>
            </a:r>
            <a:r>
              <a:rPr lang="zh-CN" altLang="en-US" smtClean="0"/>
              <a:t>读</a:t>
            </a:r>
            <a:r>
              <a:rPr lang="en-US" altLang="zh-CN" smtClean="0"/>
              <a:t>/</a:t>
            </a:r>
            <a:r>
              <a:rPr lang="zh-CN" altLang="en-US" smtClean="0"/>
              <a:t>写时序</a:t>
            </a:r>
          </a:p>
        </p:txBody>
      </p:sp>
      <p:sp>
        <p:nvSpPr>
          <p:cNvPr id="54275" name="Rectangle 3"/>
          <p:cNvSpPr>
            <a:spLocks noGrp="1" noChangeArrowheads="1"/>
          </p:cNvSpPr>
          <p:nvPr>
            <p:ph type="body" idx="1"/>
          </p:nvPr>
        </p:nvSpPr>
        <p:spPr>
          <a:xfrm>
            <a:off x="457200" y="1719263"/>
            <a:ext cx="8229600" cy="1925637"/>
          </a:xfrm>
        </p:spPr>
        <p:txBody>
          <a:bodyPr/>
          <a:lstStyle/>
          <a:p>
            <a:pPr marL="0" indent="0" eaLnBrk="1" hangingPunct="1">
              <a:buFont typeface="Wingdings" pitchFamily="2" charset="2"/>
              <a:buNone/>
            </a:pPr>
            <a:r>
              <a:rPr lang="zh-CN" altLang="en-US" smtClean="0"/>
              <a:t>读周期、写周期的定义是从行选通信号</a:t>
            </a:r>
            <a:r>
              <a:rPr lang="en-US" altLang="zh-CN" smtClean="0"/>
              <a:t>RAS</a:t>
            </a:r>
            <a:r>
              <a:rPr lang="zh-CN" altLang="en-US" smtClean="0"/>
              <a:t>下降沿开始，到下一个</a:t>
            </a:r>
            <a:r>
              <a:rPr lang="en-US" altLang="zh-CN" smtClean="0"/>
              <a:t>RAS</a:t>
            </a:r>
            <a:r>
              <a:rPr lang="zh-CN" altLang="en-US" smtClean="0"/>
              <a:t>信号的下降沿为止的时间，也就是连续两个读周期的时间间隔。通常为控制方便，读周期和写周期时间相等。</a:t>
            </a:r>
          </a:p>
        </p:txBody>
      </p:sp>
      <p:pic>
        <p:nvPicPr>
          <p:cNvPr id="54276" name="Picture 4" descr="3a8">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375" y="3789363"/>
            <a:ext cx="7561263"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7BFBB95-705B-4A4C-90C3-AA5F1C2C9AA8}" type="slidenum">
              <a:rPr lang="en-US" altLang="zh-CN" smtClean="0">
                <a:solidFill>
                  <a:srgbClr val="FF0000"/>
                </a:solidFill>
              </a:rPr>
              <a:pPr eaLnBrk="1" hangingPunct="1"/>
              <a:t>50</a:t>
            </a:fld>
            <a:endParaRPr lang="en-US" altLang="zh-CN" smtClean="0">
              <a:solidFill>
                <a:srgbClr val="FF0000"/>
              </a:solidFill>
            </a:endParaRPr>
          </a:p>
        </p:txBody>
      </p:sp>
      <p:sp>
        <p:nvSpPr>
          <p:cNvPr id="5427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D84D7CF-FBF5-4C4B-8052-70A71AA792C9}"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a:xfrm>
            <a:off x="468313" y="1700213"/>
            <a:ext cx="8001000" cy="3673475"/>
          </a:xfrm>
        </p:spPr>
        <p:txBody>
          <a:bodyPr/>
          <a:lstStyle/>
          <a:p>
            <a:pPr marL="0" indent="0" eaLnBrk="1" hangingPunct="1">
              <a:buFontTx/>
              <a:buNone/>
            </a:pPr>
            <a:r>
              <a:rPr lang="en-US" altLang="zh-CN" smtClean="0">
                <a:latin typeface="Times New Roman" pitchFamily="18" charset="0"/>
              </a:rPr>
              <a:t>1.</a:t>
            </a:r>
            <a:r>
              <a:rPr lang="zh-CN" altLang="en-US" smtClean="0">
                <a:latin typeface="Times New Roman" pitchFamily="18" charset="0"/>
              </a:rPr>
              <a:t>刷新间隔</a:t>
            </a:r>
          </a:p>
          <a:p>
            <a:pPr marL="0" indent="0" eaLnBrk="1" hangingPunct="1">
              <a:buFontTx/>
              <a:buNone/>
            </a:pPr>
            <a:r>
              <a:rPr lang="en-US" altLang="zh-CN" smtClean="0">
                <a:latin typeface="Times New Roman" pitchFamily="18" charset="0"/>
              </a:rPr>
              <a:t>	</a:t>
            </a:r>
            <a:r>
              <a:rPr lang="zh-CN" altLang="en-US" smtClean="0">
                <a:latin typeface="Times New Roman" pitchFamily="18" charset="0"/>
              </a:rPr>
              <a:t>为了维持</a:t>
            </a:r>
            <a:r>
              <a:rPr lang="en-US" altLang="zh-CN" smtClean="0">
                <a:latin typeface="Times New Roman" pitchFamily="18" charset="0"/>
              </a:rPr>
              <a:t>MOS</a:t>
            </a:r>
            <a:r>
              <a:rPr lang="zh-CN" altLang="en-US" smtClean="0">
                <a:latin typeface="Times New Roman" pitchFamily="18" charset="0"/>
              </a:rPr>
              <a:t>型动态记忆单元的存储信息，每隔一定时间必须对存储体中的所有记忆单元的栅极电容补充电荷，这个过程就是刷新。</a:t>
            </a:r>
          </a:p>
          <a:p>
            <a:pPr marL="0" indent="0" eaLnBrk="1" hangingPunct="1">
              <a:buFontTx/>
              <a:buNone/>
            </a:pPr>
            <a:r>
              <a:rPr lang="en-US" altLang="zh-CN" smtClean="0">
                <a:latin typeface="Times New Roman" pitchFamily="18" charset="0"/>
              </a:rPr>
              <a:t>	</a:t>
            </a:r>
            <a:r>
              <a:rPr lang="zh-CN" altLang="en-US" smtClean="0">
                <a:latin typeface="Times New Roman" pitchFamily="18" charset="0"/>
              </a:rPr>
              <a:t>现在主流的</a:t>
            </a:r>
            <a:r>
              <a:rPr lang="en-US" altLang="zh-CN" smtClean="0">
                <a:latin typeface="Times New Roman" pitchFamily="18" charset="0"/>
              </a:rPr>
              <a:t>DRAM</a:t>
            </a:r>
            <a:r>
              <a:rPr lang="zh-CN" altLang="en-US" smtClean="0">
                <a:latin typeface="Times New Roman" pitchFamily="18" charset="0"/>
              </a:rPr>
              <a:t>器件的刷新间隔时间（刷新周期）为</a:t>
            </a:r>
            <a:r>
              <a:rPr lang="en-US" altLang="zh-CN" smtClean="0">
                <a:latin typeface="Times New Roman" pitchFamily="18" charset="0"/>
              </a:rPr>
              <a:t>64ms</a:t>
            </a:r>
            <a:r>
              <a:rPr lang="zh-CN" altLang="en-US" smtClean="0">
                <a:latin typeface="Times New Roman" pitchFamily="18" charset="0"/>
              </a:rPr>
              <a:t>。也就是说，应在</a:t>
            </a:r>
            <a:r>
              <a:rPr lang="en-US" altLang="zh-CN" smtClean="0">
                <a:latin typeface="Times New Roman" pitchFamily="18" charset="0"/>
              </a:rPr>
              <a:t>64ms</a:t>
            </a:r>
            <a:r>
              <a:rPr lang="zh-CN" altLang="en-US" smtClean="0">
                <a:latin typeface="Times New Roman" pitchFamily="18" charset="0"/>
              </a:rPr>
              <a:t>内，将全部存储体刷新一遍。</a:t>
            </a:r>
          </a:p>
        </p:txBody>
      </p:sp>
      <p:sp>
        <p:nvSpPr>
          <p:cNvPr id="55299"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
        <p:nvSpPr>
          <p:cNvPr id="5530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E6744C4-93A7-47BF-AD4C-D17F916783CA}" type="slidenum">
              <a:rPr lang="en-US" altLang="zh-CN" smtClean="0">
                <a:solidFill>
                  <a:srgbClr val="FF0000"/>
                </a:solidFill>
              </a:rPr>
              <a:pPr eaLnBrk="1" hangingPunct="1"/>
              <a:t>51</a:t>
            </a:fld>
            <a:endParaRPr lang="en-US" altLang="zh-CN" smtClean="0">
              <a:solidFill>
                <a:srgbClr val="FF0000"/>
              </a:solidFill>
            </a:endParaRPr>
          </a:p>
        </p:txBody>
      </p:sp>
      <p:sp>
        <p:nvSpPr>
          <p:cNvPr id="5530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F8190B5-4305-482A-8CC4-043B941351C3}"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2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20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2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3107" name="Rectangle 3"/>
          <p:cNvSpPr>
            <a:spLocks noGrp="1" noChangeArrowheads="1"/>
          </p:cNvSpPr>
          <p:nvPr>
            <p:ph type="body" idx="1"/>
          </p:nvPr>
        </p:nvSpPr>
        <p:spPr>
          <a:xfrm>
            <a:off x="323528" y="2060848"/>
            <a:ext cx="8283575" cy="3384376"/>
          </a:xfrm>
        </p:spPr>
        <p:txBody>
          <a:bodyPr/>
          <a:lstStyle/>
          <a:p>
            <a:pPr marL="0" indent="342900" eaLnBrk="1" hangingPunct="1">
              <a:spcBef>
                <a:spcPts val="600"/>
              </a:spcBef>
              <a:buFontTx/>
              <a:buNone/>
            </a:pPr>
            <a:r>
              <a:rPr lang="zh-CN" altLang="en-US" smtClean="0">
                <a:latin typeface="Times New Roman" pitchFamily="18" charset="0"/>
              </a:rPr>
              <a:t>值得一提的是，刷新和重写（再生）是两个完全不同的概念，切不可加以混淆。重写是随机的，某个存储单元只有在破坏性读出之后才需要重写。而刷新是定时的，即使许多记忆单元长期未被访问，若不及时补充电荷的话，信息也会丢失。重写一般是按存储单元进行的，而刷新通常以存储体矩阵中的一行为单位进行的。</a:t>
            </a:r>
          </a:p>
        </p:txBody>
      </p:sp>
      <p:sp>
        <p:nvSpPr>
          <p:cNvPr id="5632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28CF540-4E58-4F53-9C39-F721E1B1780B}" type="slidenum">
              <a:rPr lang="en-US" altLang="zh-CN" smtClean="0">
                <a:solidFill>
                  <a:srgbClr val="FF0000"/>
                </a:solidFill>
              </a:rPr>
              <a:pPr eaLnBrk="1" hangingPunct="1"/>
              <a:t>52</a:t>
            </a:fld>
            <a:endParaRPr lang="en-US" altLang="zh-CN" smtClean="0">
              <a:solidFill>
                <a:srgbClr val="FF0000"/>
              </a:solidFill>
            </a:endParaRPr>
          </a:p>
        </p:txBody>
      </p:sp>
      <p:sp>
        <p:nvSpPr>
          <p:cNvPr id="5632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4F8DE5B-619D-4615-9FC6-D2B0C2B98B1F}"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310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3"/>
          <p:cNvSpPr>
            <a:spLocks noGrp="1" noChangeArrowheads="1"/>
          </p:cNvSpPr>
          <p:nvPr>
            <p:ph type="body" idx="1"/>
          </p:nvPr>
        </p:nvSpPr>
        <p:spPr>
          <a:xfrm>
            <a:off x="395536" y="1822482"/>
            <a:ext cx="8302625" cy="1919288"/>
          </a:xfrm>
        </p:spPr>
        <p:txBody>
          <a:bodyPr/>
          <a:lstStyle/>
          <a:p>
            <a:pPr marL="0" indent="342900" eaLnBrk="1" hangingPunct="1">
              <a:spcBef>
                <a:spcPts val="600"/>
              </a:spcBef>
              <a:buFontTx/>
              <a:buNone/>
            </a:pPr>
            <a:r>
              <a:rPr lang="zh-CN" altLang="en-US" smtClean="0">
                <a:latin typeface="Times New Roman" pitchFamily="18" charset="0"/>
              </a:rPr>
              <a:t>例如，对一片有</a:t>
            </a:r>
            <a:r>
              <a:rPr lang="en-US" altLang="zh-CN" smtClean="0">
                <a:latin typeface="Times New Roman" pitchFamily="18" charset="0"/>
              </a:rPr>
              <a:t>8192</a:t>
            </a:r>
            <a:r>
              <a:rPr lang="zh-CN" altLang="en-US" smtClean="0">
                <a:latin typeface="Times New Roman" pitchFamily="18" charset="0"/>
              </a:rPr>
              <a:t>行、刷新周期为</a:t>
            </a:r>
            <a:r>
              <a:rPr lang="en-US" altLang="zh-CN" smtClean="0">
                <a:latin typeface="Times New Roman" pitchFamily="18" charset="0"/>
              </a:rPr>
              <a:t>64ms</a:t>
            </a:r>
            <a:r>
              <a:rPr lang="zh-CN" altLang="en-US" smtClean="0">
                <a:latin typeface="Times New Roman" pitchFamily="18" charset="0"/>
              </a:rPr>
              <a:t>的存储芯片进行刷新，刷新是按行进行的，且每刷新一行占用一个存取周期，假定存取周期为</a:t>
            </a:r>
            <a:r>
              <a:rPr lang="en-US" altLang="zh-CN" smtClean="0">
                <a:latin typeface="Times New Roman" pitchFamily="18" charset="0"/>
              </a:rPr>
              <a:t>500ns</a:t>
            </a:r>
            <a:r>
              <a:rPr lang="zh-CN" altLang="en-US" smtClean="0">
                <a:latin typeface="Times New Roman" pitchFamily="18" charset="0"/>
              </a:rPr>
              <a:t>（</a:t>
            </a:r>
            <a:r>
              <a:rPr lang="en-US" altLang="zh-CN" smtClean="0">
                <a:latin typeface="Times New Roman" pitchFamily="18" charset="0"/>
              </a:rPr>
              <a:t>0.5 </a:t>
            </a:r>
            <a:r>
              <a:rPr lang="en-US" altLang="zh-CN" smtClean="0">
                <a:latin typeface="Times New Roman" pitchFamily="18" charset="0"/>
                <a:sym typeface="Symbol" pitchFamily="18" charset="2"/>
              </a:rPr>
              <a:t></a:t>
            </a:r>
            <a:r>
              <a:rPr lang="en-US" altLang="zh-CN" smtClean="0">
                <a:latin typeface="Times New Roman" pitchFamily="18" charset="0"/>
              </a:rPr>
              <a:t>s</a:t>
            </a:r>
            <a:r>
              <a:rPr lang="zh-CN" altLang="en-US" smtClean="0">
                <a:latin typeface="Times New Roman" pitchFamily="18" charset="0"/>
              </a:rPr>
              <a:t>）。</a:t>
            </a:r>
          </a:p>
        </p:txBody>
      </p:sp>
      <p:grpSp>
        <p:nvGrpSpPr>
          <p:cNvPr id="57347" name="Group 4"/>
          <p:cNvGrpSpPr>
            <a:grpSpLocks/>
          </p:cNvGrpSpPr>
          <p:nvPr/>
        </p:nvGrpSpPr>
        <p:grpSpPr bwMode="auto">
          <a:xfrm>
            <a:off x="1870589" y="3752300"/>
            <a:ext cx="5207000" cy="2398713"/>
            <a:chOff x="884" y="1620"/>
            <a:chExt cx="3280" cy="2148"/>
          </a:xfrm>
        </p:grpSpPr>
        <p:sp>
          <p:nvSpPr>
            <p:cNvPr id="57350" name="Line 5"/>
            <p:cNvSpPr>
              <a:spLocks noChangeShapeType="1"/>
            </p:cNvSpPr>
            <p:nvPr/>
          </p:nvSpPr>
          <p:spPr bwMode="auto">
            <a:xfrm>
              <a:off x="1752" y="2016"/>
              <a:ext cx="2388"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1" name="Line 6"/>
            <p:cNvSpPr>
              <a:spLocks noChangeShapeType="1"/>
            </p:cNvSpPr>
            <p:nvPr/>
          </p:nvSpPr>
          <p:spPr bwMode="auto">
            <a:xfrm>
              <a:off x="1764" y="2268"/>
              <a:ext cx="2388"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2" name="Line 7"/>
            <p:cNvSpPr>
              <a:spLocks noChangeShapeType="1"/>
            </p:cNvSpPr>
            <p:nvPr/>
          </p:nvSpPr>
          <p:spPr bwMode="auto">
            <a:xfrm>
              <a:off x="1752" y="2544"/>
              <a:ext cx="2388"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3" name="Line 8"/>
            <p:cNvSpPr>
              <a:spLocks noChangeShapeType="1"/>
            </p:cNvSpPr>
            <p:nvPr/>
          </p:nvSpPr>
          <p:spPr bwMode="auto">
            <a:xfrm>
              <a:off x="1776" y="3528"/>
              <a:ext cx="2388"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4" name="Line 9"/>
            <p:cNvSpPr>
              <a:spLocks noChangeShapeType="1"/>
            </p:cNvSpPr>
            <p:nvPr/>
          </p:nvSpPr>
          <p:spPr bwMode="auto">
            <a:xfrm>
              <a:off x="2208" y="1704"/>
              <a:ext cx="0" cy="206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2460" y="1704"/>
              <a:ext cx="0" cy="206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6" name="Line 11"/>
            <p:cNvSpPr>
              <a:spLocks noChangeShapeType="1"/>
            </p:cNvSpPr>
            <p:nvPr/>
          </p:nvSpPr>
          <p:spPr bwMode="auto">
            <a:xfrm>
              <a:off x="2736" y="1704"/>
              <a:ext cx="0" cy="206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7" name="Line 12"/>
            <p:cNvSpPr>
              <a:spLocks noChangeShapeType="1"/>
            </p:cNvSpPr>
            <p:nvPr/>
          </p:nvSpPr>
          <p:spPr bwMode="auto">
            <a:xfrm>
              <a:off x="3816" y="1680"/>
              <a:ext cx="0" cy="2064"/>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8" name="AutoShape 13"/>
            <p:cNvSpPr>
              <a:spLocks/>
            </p:cNvSpPr>
            <p:nvPr/>
          </p:nvSpPr>
          <p:spPr bwMode="auto">
            <a:xfrm>
              <a:off x="1596" y="2016"/>
              <a:ext cx="96" cy="1464"/>
            </a:xfrm>
            <a:prstGeom prst="leftBrace">
              <a:avLst>
                <a:gd name="adj1" fmla="val 127083"/>
                <a:gd name="adj2" fmla="val 50000"/>
              </a:avLst>
            </a:prstGeom>
            <a:noFill/>
            <a:ln w="1905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9" name="Text Box 14"/>
            <p:cNvSpPr txBox="1">
              <a:spLocks noChangeArrowheads="1"/>
            </p:cNvSpPr>
            <p:nvPr/>
          </p:nvSpPr>
          <p:spPr bwMode="auto">
            <a:xfrm>
              <a:off x="884" y="2616"/>
              <a:ext cx="796" cy="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8192</a:t>
              </a:r>
              <a:r>
                <a:rPr kumimoji="1" lang="zh-CN" altLang="en-US" sz="2400" b="1">
                  <a:latin typeface="Times New Roman" pitchFamily="18" charset="0"/>
                </a:rPr>
                <a:t>行</a:t>
              </a:r>
            </a:p>
          </p:txBody>
        </p:sp>
        <p:sp>
          <p:nvSpPr>
            <p:cNvPr id="57360" name="Text Box 17"/>
            <p:cNvSpPr txBox="1">
              <a:spLocks noChangeArrowheads="1"/>
            </p:cNvSpPr>
            <p:nvPr/>
          </p:nvSpPr>
          <p:spPr bwMode="auto">
            <a:xfrm>
              <a:off x="2772" y="1620"/>
              <a:ext cx="1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a:t>
              </a:r>
            </a:p>
          </p:txBody>
        </p:sp>
        <p:sp>
          <p:nvSpPr>
            <p:cNvPr id="57361" name="Text Box 18"/>
            <p:cNvSpPr txBox="1">
              <a:spLocks noChangeArrowheads="1"/>
            </p:cNvSpPr>
            <p:nvPr/>
          </p:nvSpPr>
          <p:spPr bwMode="auto">
            <a:xfrm rot="16200000" flipH="1">
              <a:off x="1344" y="2904"/>
              <a:ext cx="10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ap="sq">
                  <a:solidFill>
                    <a:srgbClr val="7A48C4"/>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kumimoji="1" lang="en-US" altLang="zh-CN" sz="2400" b="1">
                  <a:latin typeface="Times New Roman" pitchFamily="18" charset="0"/>
                </a:rPr>
                <a:t>……</a:t>
              </a:r>
            </a:p>
          </p:txBody>
        </p:sp>
      </p:grpSp>
      <p:sp>
        <p:nvSpPr>
          <p:cNvPr id="5734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87E427B-3AF5-4922-B6AE-4B7774FBCEE2}" type="slidenum">
              <a:rPr lang="en-US" altLang="zh-CN" smtClean="0">
                <a:solidFill>
                  <a:srgbClr val="FF0000"/>
                </a:solidFill>
              </a:rPr>
              <a:pPr eaLnBrk="1" hangingPunct="1"/>
              <a:t>53</a:t>
            </a:fld>
            <a:endParaRPr lang="en-US" altLang="zh-CN" smtClean="0">
              <a:solidFill>
                <a:srgbClr val="FF0000"/>
              </a:solidFill>
            </a:endParaRPr>
          </a:p>
        </p:txBody>
      </p:sp>
      <p:sp>
        <p:nvSpPr>
          <p:cNvPr id="5734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5BBEA9-E8E9-4615-9453-BDC8B80E5B4D}" type="datetime11">
              <a:rPr lang="zh-CN" altLang="en-US" smtClean="0"/>
              <a:pPr eaLnBrk="1" hangingPunct="1"/>
              <a:t>09:28:40</a:t>
            </a:fld>
            <a:endParaRPr lang="en-US" altLang="zh-CN" smtClean="0"/>
          </a:p>
        </p:txBody>
      </p:sp>
      <p:sp>
        <p:nvSpPr>
          <p:cNvPr id="18"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5155" name="Rectangle 3"/>
          <p:cNvSpPr>
            <a:spLocks noGrp="1" noChangeArrowheads="1"/>
          </p:cNvSpPr>
          <p:nvPr>
            <p:ph type="body" idx="1"/>
          </p:nvPr>
        </p:nvSpPr>
        <p:spPr>
          <a:xfrm>
            <a:off x="467544" y="1988840"/>
            <a:ext cx="8207375" cy="3386137"/>
          </a:xfrm>
        </p:spPr>
        <p:txBody>
          <a:bodyPr/>
          <a:lstStyle/>
          <a:p>
            <a:pPr marL="0" indent="0" eaLnBrk="1" hangingPunct="1">
              <a:lnSpc>
                <a:spcPct val="90000"/>
              </a:lnSpc>
              <a:buFontTx/>
              <a:buNone/>
            </a:pPr>
            <a:r>
              <a:rPr lang="en-US" altLang="zh-CN" sz="2800" smtClean="0">
                <a:latin typeface="Times New Roman" pitchFamily="18" charset="0"/>
                <a:cs typeface="Times New Roman" pitchFamily="18" charset="0"/>
              </a:rPr>
              <a:t>2.</a:t>
            </a:r>
            <a:r>
              <a:rPr lang="zh-CN" altLang="en-US" sz="2800" smtClean="0">
                <a:latin typeface="Times New Roman" pitchFamily="18" charset="0"/>
                <a:cs typeface="Times New Roman" pitchFamily="18" charset="0"/>
              </a:rPr>
              <a:t>刷新方式</a:t>
            </a:r>
          </a:p>
          <a:p>
            <a:pPr marL="0" indent="0" eaLnBrk="1" hangingPunct="1">
              <a:lnSpc>
                <a:spcPct val="90000"/>
              </a:lnSpc>
              <a:buFontTx/>
              <a:buNone/>
            </a:pPr>
            <a:r>
              <a:rPr lang="zh-CN" altLang="en-US" sz="2800" smtClean="0">
                <a:latin typeface="Times New Roman" pitchFamily="18" charset="0"/>
                <a:cs typeface="Times New Roman" pitchFamily="18" charset="0"/>
              </a:rPr>
              <a:t>常见的刷新方式有集中式和分散式刷新策略。</a:t>
            </a:r>
            <a:endParaRPr lang="en-US" altLang="zh-CN" sz="2800" smtClean="0">
              <a:latin typeface="Times New Roman" pitchFamily="18" charset="0"/>
            </a:endParaRPr>
          </a:p>
          <a:p>
            <a:pPr marL="0" indent="0" eaLnBrk="1" hangingPunct="1">
              <a:buFontTx/>
              <a:buNone/>
            </a:pPr>
            <a:r>
              <a:rPr lang="en-US" altLang="zh-CN" sz="2800" smtClean="0">
                <a:latin typeface="Times New Roman" pitchFamily="18" charset="0"/>
              </a:rPr>
              <a:t>(1)</a:t>
            </a:r>
            <a:r>
              <a:rPr lang="zh-CN" altLang="en-US" sz="2800" smtClean="0">
                <a:latin typeface="Times New Roman" pitchFamily="18" charset="0"/>
              </a:rPr>
              <a:t>集中刷新方式</a:t>
            </a:r>
          </a:p>
          <a:p>
            <a:pPr marL="0" indent="0" eaLnBrk="1" hangingPunct="1">
              <a:buFontTx/>
              <a:buNone/>
            </a:pPr>
            <a:r>
              <a:rPr lang="en-US" altLang="zh-CN" sz="2800" smtClean="0">
                <a:latin typeface="Times New Roman" pitchFamily="18" charset="0"/>
              </a:rPr>
              <a:t>	</a:t>
            </a:r>
            <a:r>
              <a:rPr lang="zh-CN" altLang="en-US" sz="2800" smtClean="0">
                <a:latin typeface="Times New Roman" pitchFamily="18" charset="0"/>
              </a:rPr>
              <a:t>每一个刷新周期中集中一段时间对</a:t>
            </a:r>
            <a:r>
              <a:rPr lang="en-US" altLang="zh-CN" sz="2800" smtClean="0">
                <a:latin typeface="Times New Roman" pitchFamily="18" charset="0"/>
              </a:rPr>
              <a:t>DRAM</a:t>
            </a:r>
            <a:r>
              <a:rPr lang="zh-CN" altLang="en-US" sz="2800" smtClean="0">
                <a:latin typeface="Times New Roman" pitchFamily="18" charset="0"/>
              </a:rPr>
              <a:t>的所有行进行刷新。</a:t>
            </a:r>
            <a:r>
              <a:rPr lang="en-US" altLang="zh-CN" sz="2800" smtClean="0">
                <a:latin typeface="Times New Roman" pitchFamily="18" charset="0"/>
              </a:rPr>
              <a:t>64ms</a:t>
            </a:r>
            <a:r>
              <a:rPr lang="zh-CN" altLang="en-US" sz="2800" smtClean="0">
                <a:latin typeface="Times New Roman" pitchFamily="18" charset="0"/>
              </a:rPr>
              <a:t>的刷新周期时间可以分为两部分：前一段时间进行正常的读</a:t>
            </a:r>
            <a:r>
              <a:rPr lang="en-US" altLang="zh-CN" sz="2800" smtClean="0">
                <a:latin typeface="Times New Roman" pitchFamily="18" charset="0"/>
              </a:rPr>
              <a:t>/</a:t>
            </a:r>
            <a:r>
              <a:rPr lang="zh-CN" altLang="en-US" sz="2800" smtClean="0">
                <a:latin typeface="Times New Roman" pitchFamily="18" charset="0"/>
              </a:rPr>
              <a:t>写操作；后一段时间作为集中刷新操作时间，连续刷新</a:t>
            </a:r>
            <a:r>
              <a:rPr lang="en-US" altLang="zh-CN" sz="2800" smtClean="0">
                <a:latin typeface="Times New Roman" pitchFamily="18" charset="0"/>
              </a:rPr>
              <a:t>8192</a:t>
            </a:r>
            <a:r>
              <a:rPr lang="zh-CN" altLang="en-US" sz="2800" smtClean="0">
                <a:latin typeface="Times New Roman" pitchFamily="18" charset="0"/>
              </a:rPr>
              <a:t>行。</a:t>
            </a:r>
          </a:p>
        </p:txBody>
      </p:sp>
      <p:sp>
        <p:nvSpPr>
          <p:cNvPr id="5837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2214ABD-B47E-48DA-BB23-EE6EC55CAF20}" type="slidenum">
              <a:rPr lang="en-US" altLang="zh-CN" smtClean="0">
                <a:solidFill>
                  <a:srgbClr val="FF0000"/>
                </a:solidFill>
              </a:rPr>
              <a:pPr eaLnBrk="1" hangingPunct="1"/>
              <a:t>54</a:t>
            </a:fld>
            <a:endParaRPr lang="en-US" altLang="zh-CN" smtClean="0">
              <a:solidFill>
                <a:srgbClr val="FF0000"/>
              </a:solidFill>
            </a:endParaRPr>
          </a:p>
        </p:txBody>
      </p:sp>
      <p:sp>
        <p:nvSpPr>
          <p:cNvPr id="5837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00D655E-B82B-41D3-B390-4BCDE0089C95}"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51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51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51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5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574675" y="1844824"/>
            <a:ext cx="8077200" cy="2087686"/>
          </a:xfrm>
        </p:spPr>
        <p:txBody>
          <a:bodyPr/>
          <a:lstStyle/>
          <a:p>
            <a:pPr marL="0" indent="342900" eaLnBrk="1" hangingPunct="1">
              <a:lnSpc>
                <a:spcPct val="110000"/>
              </a:lnSpc>
              <a:buFontTx/>
              <a:buNone/>
            </a:pPr>
            <a:r>
              <a:rPr lang="zh-CN" altLang="en-US" smtClean="0">
                <a:latin typeface="Times New Roman" pitchFamily="18" charset="0"/>
              </a:rPr>
              <a:t>在最大刷新间隔</a:t>
            </a:r>
            <a:r>
              <a:rPr lang="en-US" altLang="zh-CN" smtClean="0">
                <a:latin typeface="Times New Roman" pitchFamily="18" charset="0"/>
              </a:rPr>
              <a:t>64ms</a:t>
            </a:r>
            <a:r>
              <a:rPr lang="zh-CN" altLang="en-US" smtClean="0">
                <a:latin typeface="Times New Roman" pitchFamily="18" charset="0"/>
              </a:rPr>
              <a:t>内共可以安排</a:t>
            </a:r>
            <a:r>
              <a:rPr lang="en-US" altLang="zh-CN" smtClean="0">
                <a:latin typeface="Times New Roman" pitchFamily="18" charset="0"/>
              </a:rPr>
              <a:t>128000</a:t>
            </a:r>
            <a:r>
              <a:rPr lang="zh-CN" altLang="en-US" smtClean="0">
                <a:latin typeface="Times New Roman" pitchFamily="18" charset="0"/>
              </a:rPr>
              <a:t>个存取周期，从</a:t>
            </a:r>
            <a:r>
              <a:rPr lang="en-US" altLang="zh-CN" smtClean="0">
                <a:latin typeface="Times New Roman" pitchFamily="18" charset="0"/>
              </a:rPr>
              <a:t>0</a:t>
            </a:r>
            <a:r>
              <a:rPr lang="zh-CN" altLang="en-US" smtClean="0">
                <a:latin typeface="Times New Roman" pitchFamily="18" charset="0"/>
              </a:rPr>
              <a:t>～</a:t>
            </a:r>
            <a:r>
              <a:rPr lang="en-US" altLang="zh-CN" smtClean="0">
                <a:latin typeface="Times New Roman" pitchFamily="18" charset="0"/>
              </a:rPr>
              <a:t>119807</a:t>
            </a:r>
            <a:r>
              <a:rPr lang="zh-CN" altLang="en-US" smtClean="0">
                <a:latin typeface="Times New Roman" pitchFamily="18" charset="0"/>
              </a:rPr>
              <a:t>个周期内进行读</a:t>
            </a:r>
            <a:r>
              <a:rPr lang="en-US" altLang="zh-CN" smtClean="0">
                <a:latin typeface="Times New Roman" pitchFamily="18" charset="0"/>
              </a:rPr>
              <a:t>/</a:t>
            </a:r>
            <a:r>
              <a:rPr lang="zh-CN" altLang="en-US" smtClean="0">
                <a:latin typeface="Times New Roman" pitchFamily="18" charset="0"/>
              </a:rPr>
              <a:t>写操作或保持，而从</a:t>
            </a:r>
            <a:r>
              <a:rPr lang="en-US" altLang="zh-CN" smtClean="0">
                <a:latin typeface="Times New Roman" pitchFamily="18" charset="0"/>
              </a:rPr>
              <a:t>119808</a:t>
            </a:r>
            <a:r>
              <a:rPr lang="zh-CN" altLang="en-US" smtClean="0">
                <a:latin typeface="Times New Roman" pitchFamily="18" charset="0"/>
              </a:rPr>
              <a:t>～</a:t>
            </a:r>
            <a:r>
              <a:rPr lang="en-US" altLang="zh-CN" smtClean="0">
                <a:latin typeface="Times New Roman" pitchFamily="18" charset="0"/>
              </a:rPr>
              <a:t>127999</a:t>
            </a:r>
            <a:r>
              <a:rPr lang="zh-CN" altLang="en-US" smtClean="0">
                <a:latin typeface="Times New Roman" pitchFamily="18" charset="0"/>
              </a:rPr>
              <a:t>这最后</a:t>
            </a:r>
            <a:r>
              <a:rPr lang="en-US" altLang="zh-CN" smtClean="0">
                <a:latin typeface="Times New Roman" pitchFamily="18" charset="0"/>
              </a:rPr>
              <a:t>8192</a:t>
            </a:r>
            <a:r>
              <a:rPr lang="zh-CN" altLang="en-US" smtClean="0">
                <a:latin typeface="Times New Roman" pitchFamily="18" charset="0"/>
              </a:rPr>
              <a:t>个周期集中安排刷新操作。</a:t>
            </a:r>
          </a:p>
        </p:txBody>
      </p:sp>
      <p:grpSp>
        <p:nvGrpSpPr>
          <p:cNvPr id="59395" name="Group 4"/>
          <p:cNvGrpSpPr>
            <a:grpSpLocks/>
          </p:cNvGrpSpPr>
          <p:nvPr/>
        </p:nvGrpSpPr>
        <p:grpSpPr bwMode="auto">
          <a:xfrm>
            <a:off x="1128713" y="4000500"/>
            <a:ext cx="6835775" cy="1447800"/>
            <a:chOff x="528" y="816"/>
            <a:chExt cx="4306" cy="912"/>
          </a:xfrm>
        </p:grpSpPr>
        <p:sp>
          <p:nvSpPr>
            <p:cNvPr id="59398" name="Line 5"/>
            <p:cNvSpPr>
              <a:spLocks noChangeShapeType="1"/>
            </p:cNvSpPr>
            <p:nvPr/>
          </p:nvSpPr>
          <p:spPr bwMode="auto">
            <a:xfrm>
              <a:off x="528" y="955"/>
              <a:ext cx="0" cy="7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Line 6"/>
            <p:cNvSpPr>
              <a:spLocks noChangeShapeType="1"/>
            </p:cNvSpPr>
            <p:nvPr/>
          </p:nvSpPr>
          <p:spPr bwMode="auto">
            <a:xfrm>
              <a:off x="528" y="1236"/>
              <a:ext cx="1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0" name="Line 7"/>
            <p:cNvSpPr>
              <a:spLocks noChangeShapeType="1"/>
            </p:cNvSpPr>
            <p:nvPr/>
          </p:nvSpPr>
          <p:spPr bwMode="auto">
            <a:xfrm>
              <a:off x="2169" y="1236"/>
              <a:ext cx="153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1" name="Line 8"/>
            <p:cNvSpPr>
              <a:spLocks noChangeShapeType="1"/>
            </p:cNvSpPr>
            <p:nvPr/>
          </p:nvSpPr>
          <p:spPr bwMode="auto">
            <a:xfrm>
              <a:off x="4029" y="1236"/>
              <a:ext cx="7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2" name="Line 9"/>
            <p:cNvSpPr>
              <a:spLocks noChangeShapeType="1"/>
            </p:cNvSpPr>
            <p:nvPr/>
          </p:nvSpPr>
          <p:spPr bwMode="auto">
            <a:xfrm>
              <a:off x="1075" y="1143"/>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3" name="Line 10"/>
            <p:cNvSpPr>
              <a:spLocks noChangeShapeType="1"/>
            </p:cNvSpPr>
            <p:nvPr/>
          </p:nvSpPr>
          <p:spPr bwMode="auto">
            <a:xfrm>
              <a:off x="1622" y="1143"/>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4" name="Line 11"/>
            <p:cNvSpPr>
              <a:spLocks noChangeShapeType="1"/>
            </p:cNvSpPr>
            <p:nvPr/>
          </p:nvSpPr>
          <p:spPr bwMode="auto">
            <a:xfrm>
              <a:off x="2388" y="1143"/>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5" name="Line 12"/>
            <p:cNvSpPr>
              <a:spLocks noChangeShapeType="1"/>
            </p:cNvSpPr>
            <p:nvPr/>
          </p:nvSpPr>
          <p:spPr bwMode="auto">
            <a:xfrm>
              <a:off x="2935" y="955"/>
              <a:ext cx="0" cy="5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6" name="Line 13"/>
            <p:cNvSpPr>
              <a:spLocks noChangeShapeType="1"/>
            </p:cNvSpPr>
            <p:nvPr/>
          </p:nvSpPr>
          <p:spPr bwMode="auto">
            <a:xfrm>
              <a:off x="4794" y="955"/>
              <a:ext cx="0" cy="77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7" name="Line 14"/>
            <p:cNvSpPr>
              <a:spLocks noChangeShapeType="1"/>
            </p:cNvSpPr>
            <p:nvPr/>
          </p:nvSpPr>
          <p:spPr bwMode="auto">
            <a:xfrm>
              <a:off x="3482" y="1143"/>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8" name="Line 15"/>
            <p:cNvSpPr>
              <a:spLocks noChangeShapeType="1"/>
            </p:cNvSpPr>
            <p:nvPr/>
          </p:nvSpPr>
          <p:spPr bwMode="auto">
            <a:xfrm>
              <a:off x="4247" y="1143"/>
              <a:ext cx="0" cy="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9" name="Line 16"/>
            <p:cNvSpPr>
              <a:spLocks noChangeShapeType="1"/>
            </p:cNvSpPr>
            <p:nvPr/>
          </p:nvSpPr>
          <p:spPr bwMode="auto">
            <a:xfrm>
              <a:off x="528" y="1056"/>
              <a:ext cx="2407" cy="0"/>
            </a:xfrm>
            <a:prstGeom prst="line">
              <a:avLst/>
            </a:prstGeom>
            <a:noFill/>
            <a:ln w="19050">
              <a:solidFill>
                <a:schemeClr val="tx1"/>
              </a:solidFill>
              <a:round/>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0" name="Line 17"/>
            <p:cNvSpPr>
              <a:spLocks noChangeShapeType="1"/>
            </p:cNvSpPr>
            <p:nvPr/>
          </p:nvSpPr>
          <p:spPr bwMode="auto">
            <a:xfrm>
              <a:off x="2935" y="1056"/>
              <a:ext cx="1859" cy="0"/>
            </a:xfrm>
            <a:prstGeom prst="line">
              <a:avLst/>
            </a:prstGeom>
            <a:noFill/>
            <a:ln w="19050">
              <a:solidFill>
                <a:schemeClr val="tx1"/>
              </a:solidFill>
              <a:round/>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1" name="Line 18"/>
            <p:cNvSpPr>
              <a:spLocks noChangeShapeType="1"/>
            </p:cNvSpPr>
            <p:nvPr/>
          </p:nvSpPr>
          <p:spPr bwMode="auto">
            <a:xfrm>
              <a:off x="528" y="1440"/>
              <a:ext cx="2407" cy="0"/>
            </a:xfrm>
            <a:prstGeom prst="line">
              <a:avLst/>
            </a:prstGeom>
            <a:noFill/>
            <a:ln w="19050">
              <a:solidFill>
                <a:schemeClr val="tx1"/>
              </a:solidFill>
              <a:round/>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2" name="Line 19"/>
            <p:cNvSpPr>
              <a:spLocks noChangeShapeType="1"/>
            </p:cNvSpPr>
            <p:nvPr/>
          </p:nvSpPr>
          <p:spPr bwMode="auto">
            <a:xfrm>
              <a:off x="2935" y="1440"/>
              <a:ext cx="1859" cy="0"/>
            </a:xfrm>
            <a:prstGeom prst="line">
              <a:avLst/>
            </a:prstGeom>
            <a:noFill/>
            <a:ln w="19050">
              <a:solidFill>
                <a:schemeClr val="tx1"/>
              </a:solidFill>
              <a:round/>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3" name="Text Box 20"/>
            <p:cNvSpPr txBox="1">
              <a:spLocks noChangeArrowheads="1"/>
            </p:cNvSpPr>
            <p:nvPr/>
          </p:nvSpPr>
          <p:spPr bwMode="auto">
            <a:xfrm>
              <a:off x="2014" y="1414"/>
              <a:ext cx="141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latin typeface="Times New Roman" pitchFamily="18" charset="0"/>
                </a:rPr>
                <a:t>刷新间隔（</a:t>
              </a:r>
              <a:r>
                <a:rPr kumimoji="1" lang="en-US" altLang="zh-CN" sz="2000" b="1">
                  <a:latin typeface="Times New Roman" pitchFamily="18" charset="0"/>
                </a:rPr>
                <a:t>64 ms</a:t>
              </a:r>
              <a:r>
                <a:rPr kumimoji="1" lang="zh-CN" altLang="en-US" sz="2000" b="1">
                  <a:latin typeface="Times New Roman" pitchFamily="18" charset="0"/>
                </a:rPr>
                <a:t>）</a:t>
              </a:r>
            </a:p>
          </p:txBody>
        </p:sp>
        <p:sp>
          <p:nvSpPr>
            <p:cNvPr id="59414" name="Text Box 21"/>
            <p:cNvSpPr txBox="1">
              <a:spLocks noChangeArrowheads="1"/>
            </p:cNvSpPr>
            <p:nvPr/>
          </p:nvSpPr>
          <p:spPr bwMode="auto">
            <a:xfrm>
              <a:off x="1344" y="816"/>
              <a:ext cx="12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009900"/>
                  </a:solidFill>
                  <a:latin typeface="Times New Roman" pitchFamily="18" charset="0"/>
                </a:rPr>
                <a:t>读</a:t>
              </a:r>
              <a:r>
                <a:rPr kumimoji="1" lang="en-US" altLang="zh-CN" sz="2000" b="1">
                  <a:solidFill>
                    <a:srgbClr val="009900"/>
                  </a:solidFill>
                  <a:latin typeface="Times New Roman" pitchFamily="18" charset="0"/>
                </a:rPr>
                <a:t>/</a:t>
              </a:r>
              <a:r>
                <a:rPr kumimoji="1" lang="zh-CN" altLang="en-US" sz="2000" b="1">
                  <a:solidFill>
                    <a:srgbClr val="009900"/>
                  </a:solidFill>
                  <a:latin typeface="Times New Roman" pitchFamily="18" charset="0"/>
                </a:rPr>
                <a:t>写操作</a:t>
              </a:r>
            </a:p>
          </p:txBody>
        </p:sp>
        <p:sp>
          <p:nvSpPr>
            <p:cNvPr id="59415" name="Text Box 22"/>
            <p:cNvSpPr txBox="1">
              <a:spLocks noChangeArrowheads="1"/>
            </p:cNvSpPr>
            <p:nvPr/>
          </p:nvSpPr>
          <p:spPr bwMode="auto">
            <a:xfrm>
              <a:off x="3696" y="816"/>
              <a:ext cx="6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FF3300"/>
                  </a:solidFill>
                  <a:latin typeface="Times New Roman" pitchFamily="18" charset="0"/>
                </a:rPr>
                <a:t>刷新</a:t>
              </a:r>
            </a:p>
          </p:txBody>
        </p:sp>
        <p:sp>
          <p:nvSpPr>
            <p:cNvPr id="59416" name="Text Box 23"/>
            <p:cNvSpPr txBox="1">
              <a:spLocks noChangeArrowheads="1"/>
            </p:cNvSpPr>
            <p:nvPr/>
          </p:nvSpPr>
          <p:spPr bwMode="auto">
            <a:xfrm>
              <a:off x="720" y="1046"/>
              <a:ext cx="2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009900"/>
                  </a:solidFill>
                  <a:latin typeface="Times New Roman" pitchFamily="18" charset="0"/>
                </a:rPr>
                <a:t>0</a:t>
              </a:r>
            </a:p>
          </p:txBody>
        </p:sp>
        <p:sp>
          <p:nvSpPr>
            <p:cNvPr id="59417" name="Text Box 24"/>
            <p:cNvSpPr txBox="1">
              <a:spLocks noChangeArrowheads="1"/>
            </p:cNvSpPr>
            <p:nvPr/>
          </p:nvSpPr>
          <p:spPr bwMode="auto">
            <a:xfrm>
              <a:off x="1281" y="1046"/>
              <a:ext cx="2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009900"/>
                  </a:solidFill>
                  <a:latin typeface="Times New Roman" pitchFamily="18" charset="0"/>
                </a:rPr>
                <a:t>1</a:t>
              </a:r>
            </a:p>
          </p:txBody>
        </p:sp>
        <p:sp>
          <p:nvSpPr>
            <p:cNvPr id="59418" name="Text Box 25"/>
            <p:cNvSpPr txBox="1">
              <a:spLocks noChangeArrowheads="1"/>
            </p:cNvSpPr>
            <p:nvPr/>
          </p:nvSpPr>
          <p:spPr bwMode="auto">
            <a:xfrm>
              <a:off x="2345" y="1046"/>
              <a:ext cx="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009900"/>
                  </a:solidFill>
                  <a:latin typeface="Times New Roman" pitchFamily="18" charset="0"/>
                </a:rPr>
                <a:t>119807</a:t>
              </a:r>
            </a:p>
          </p:txBody>
        </p:sp>
        <p:sp>
          <p:nvSpPr>
            <p:cNvPr id="59419" name="Text Box 26"/>
            <p:cNvSpPr txBox="1">
              <a:spLocks noChangeArrowheads="1"/>
            </p:cNvSpPr>
            <p:nvPr/>
          </p:nvSpPr>
          <p:spPr bwMode="auto">
            <a:xfrm>
              <a:off x="2889" y="1046"/>
              <a:ext cx="10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119808</a:t>
              </a:r>
            </a:p>
          </p:txBody>
        </p:sp>
        <p:sp>
          <p:nvSpPr>
            <p:cNvPr id="59420" name="Text Box 27"/>
            <p:cNvSpPr txBox="1">
              <a:spLocks noChangeArrowheads="1"/>
            </p:cNvSpPr>
            <p:nvPr/>
          </p:nvSpPr>
          <p:spPr bwMode="auto">
            <a:xfrm>
              <a:off x="4204" y="1046"/>
              <a:ext cx="63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127999</a:t>
              </a:r>
            </a:p>
          </p:txBody>
        </p:sp>
        <p:sp>
          <p:nvSpPr>
            <p:cNvPr id="59421" name="Text Box 28"/>
            <p:cNvSpPr txBox="1">
              <a:spLocks noChangeArrowheads="1"/>
            </p:cNvSpPr>
            <p:nvPr/>
          </p:nvSpPr>
          <p:spPr bwMode="auto">
            <a:xfrm>
              <a:off x="930" y="1213"/>
              <a:ext cx="21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009900"/>
                  </a:solidFill>
                  <a:latin typeface="Times New Roman" pitchFamily="18" charset="0"/>
                </a:rPr>
                <a:t>119808</a:t>
              </a:r>
              <a:r>
                <a:rPr kumimoji="1" lang="zh-CN" altLang="en-US" sz="2000" b="1">
                  <a:solidFill>
                    <a:srgbClr val="009900"/>
                  </a:solidFill>
                  <a:latin typeface="Times New Roman" pitchFamily="18" charset="0"/>
                </a:rPr>
                <a:t>个存取周期（</a:t>
              </a:r>
              <a:r>
                <a:rPr kumimoji="1" lang="en-US" altLang="zh-CN" sz="2000" b="1">
                  <a:solidFill>
                    <a:srgbClr val="009900"/>
                  </a:solidFill>
                  <a:latin typeface="Times New Roman" pitchFamily="18" charset="0"/>
                </a:rPr>
                <a:t>60ms</a:t>
              </a:r>
              <a:r>
                <a:rPr kumimoji="1" lang="zh-CN" altLang="en-US" sz="2000" b="1">
                  <a:solidFill>
                    <a:srgbClr val="009900"/>
                  </a:solidFill>
                  <a:latin typeface="Times New Roman" pitchFamily="18" charset="0"/>
                </a:rPr>
                <a:t>）</a:t>
              </a:r>
            </a:p>
          </p:txBody>
        </p:sp>
        <p:sp>
          <p:nvSpPr>
            <p:cNvPr id="59422" name="Text Box 29"/>
            <p:cNvSpPr txBox="1">
              <a:spLocks noChangeArrowheads="1"/>
            </p:cNvSpPr>
            <p:nvPr/>
          </p:nvSpPr>
          <p:spPr bwMode="auto">
            <a:xfrm>
              <a:off x="2980" y="1218"/>
              <a:ext cx="168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000" b="1">
                  <a:solidFill>
                    <a:srgbClr val="FF3300"/>
                  </a:solidFill>
                  <a:latin typeface="Times New Roman" pitchFamily="18" charset="0"/>
                </a:rPr>
                <a:t>8192</a:t>
              </a:r>
              <a:r>
                <a:rPr kumimoji="1" lang="zh-CN" altLang="en-US" sz="2000" b="1">
                  <a:solidFill>
                    <a:srgbClr val="FF3300"/>
                  </a:solidFill>
                  <a:latin typeface="Times New Roman" pitchFamily="18" charset="0"/>
                </a:rPr>
                <a:t>个存取周期（</a:t>
              </a:r>
              <a:r>
                <a:rPr kumimoji="1" lang="en-US" altLang="zh-CN" sz="2000" b="1">
                  <a:solidFill>
                    <a:srgbClr val="FF3300"/>
                  </a:solidFill>
                  <a:latin typeface="Times New Roman" pitchFamily="18" charset="0"/>
                </a:rPr>
                <a:t>4ms</a:t>
              </a:r>
              <a:r>
                <a:rPr kumimoji="1" lang="zh-CN" altLang="en-US" sz="2000" b="1">
                  <a:solidFill>
                    <a:srgbClr val="FF3300"/>
                  </a:solidFill>
                  <a:latin typeface="Times New Roman" pitchFamily="18" charset="0"/>
                </a:rPr>
                <a:t>）</a:t>
              </a:r>
            </a:p>
          </p:txBody>
        </p:sp>
        <p:sp>
          <p:nvSpPr>
            <p:cNvPr id="59423" name="Text Box 30"/>
            <p:cNvSpPr txBox="1">
              <a:spLocks noChangeArrowheads="1"/>
            </p:cNvSpPr>
            <p:nvPr/>
          </p:nvSpPr>
          <p:spPr bwMode="auto">
            <a:xfrm>
              <a:off x="3679" y="991"/>
              <a:ext cx="3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a:latin typeface="Times New Roman" pitchFamily="18" charset="0"/>
                </a:rPr>
                <a:t>…</a:t>
              </a:r>
            </a:p>
          </p:txBody>
        </p:sp>
        <p:sp>
          <p:nvSpPr>
            <p:cNvPr id="59424" name="Text Box 31"/>
            <p:cNvSpPr txBox="1">
              <a:spLocks noChangeArrowheads="1"/>
            </p:cNvSpPr>
            <p:nvPr/>
          </p:nvSpPr>
          <p:spPr bwMode="auto">
            <a:xfrm>
              <a:off x="1824" y="1008"/>
              <a:ext cx="34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a:latin typeface="Times New Roman" pitchFamily="18" charset="0"/>
                </a:rPr>
                <a:t>…</a:t>
              </a:r>
            </a:p>
          </p:txBody>
        </p:sp>
        <p:sp>
          <p:nvSpPr>
            <p:cNvPr id="59425" name="Line 32"/>
            <p:cNvSpPr>
              <a:spLocks noChangeShapeType="1"/>
            </p:cNvSpPr>
            <p:nvPr/>
          </p:nvSpPr>
          <p:spPr bwMode="auto">
            <a:xfrm>
              <a:off x="528" y="1632"/>
              <a:ext cx="4266" cy="0"/>
            </a:xfrm>
            <a:prstGeom prst="line">
              <a:avLst/>
            </a:prstGeom>
            <a:noFill/>
            <a:ln w="19050">
              <a:solidFill>
                <a:schemeClr val="tx1"/>
              </a:solidFill>
              <a:round/>
              <a:headEnd type="stealth" w="sm" len="lg"/>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939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1A855A4-B325-407C-8C56-ACAE094DD1E9}" type="slidenum">
              <a:rPr lang="en-US" altLang="zh-CN" smtClean="0">
                <a:solidFill>
                  <a:srgbClr val="FF0000"/>
                </a:solidFill>
              </a:rPr>
              <a:pPr eaLnBrk="1" hangingPunct="1"/>
              <a:t>55</a:t>
            </a:fld>
            <a:endParaRPr lang="en-US" altLang="zh-CN" smtClean="0">
              <a:solidFill>
                <a:srgbClr val="FF0000"/>
              </a:solidFill>
            </a:endParaRPr>
          </a:p>
        </p:txBody>
      </p:sp>
      <p:sp>
        <p:nvSpPr>
          <p:cNvPr id="5939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8CE555F-ED8E-44F9-80F5-F0D73FC3FEFE}" type="datetime11">
              <a:rPr lang="zh-CN" altLang="en-US" smtClean="0"/>
              <a:pPr eaLnBrk="1" hangingPunct="1"/>
              <a:t>09:28:40</a:t>
            </a:fld>
            <a:endParaRPr lang="en-US" altLang="zh-CN" smtClean="0"/>
          </a:p>
        </p:txBody>
      </p:sp>
      <p:sp>
        <p:nvSpPr>
          <p:cNvPr id="34"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27" name="Rectangle 3"/>
          <p:cNvSpPr>
            <a:spLocks noGrp="1" noChangeArrowheads="1"/>
          </p:cNvSpPr>
          <p:nvPr>
            <p:ph type="body" idx="1"/>
          </p:nvPr>
        </p:nvSpPr>
        <p:spPr>
          <a:xfrm>
            <a:off x="395536" y="2276872"/>
            <a:ext cx="8352928" cy="2016224"/>
          </a:xfrm>
        </p:spPr>
        <p:txBody>
          <a:bodyPr/>
          <a:lstStyle/>
          <a:p>
            <a:pPr marL="0" indent="342900">
              <a:spcBef>
                <a:spcPts val="600"/>
              </a:spcBef>
              <a:buSzTx/>
              <a:buFontTx/>
              <a:buNone/>
            </a:pPr>
            <a:r>
              <a:rPr lang="zh-CN" altLang="en-US" smtClean="0">
                <a:latin typeface="Times New Roman" pitchFamily="18" charset="0"/>
              </a:rPr>
              <a:t>集中刷新方式的优点是读</a:t>
            </a:r>
            <a:r>
              <a:rPr lang="en-US" altLang="zh-CN" smtClean="0">
                <a:latin typeface="Times New Roman" pitchFamily="18" charset="0"/>
              </a:rPr>
              <a:t>/</a:t>
            </a:r>
            <a:r>
              <a:rPr lang="zh-CN" altLang="en-US" smtClean="0">
                <a:latin typeface="Times New Roman" pitchFamily="18" charset="0"/>
              </a:rPr>
              <a:t>写操作时不受刷新工作的影响，因此系统的存取速度比较高。缺点是在集中刷新期间必须停止读</a:t>
            </a:r>
            <a:r>
              <a:rPr lang="en-US" altLang="zh-CN" smtClean="0">
                <a:latin typeface="Times New Roman" pitchFamily="18" charset="0"/>
              </a:rPr>
              <a:t>/</a:t>
            </a:r>
            <a:r>
              <a:rPr lang="zh-CN" altLang="en-US" smtClean="0">
                <a:latin typeface="Times New Roman" pitchFamily="18" charset="0"/>
              </a:rPr>
              <a:t>写，这一段时间称为“</a:t>
            </a:r>
            <a:r>
              <a:rPr lang="zh-CN" altLang="en-US" smtClean="0">
                <a:solidFill>
                  <a:srgbClr val="FF3300"/>
                </a:solidFill>
                <a:latin typeface="Times New Roman" pitchFamily="18" charset="0"/>
              </a:rPr>
              <a:t>死区</a:t>
            </a:r>
            <a:r>
              <a:rPr lang="zh-CN" altLang="en-US" smtClean="0">
                <a:latin typeface="Times New Roman" pitchFamily="18" charset="0"/>
              </a:rPr>
              <a:t>”，而且存储容量越大，死区就越长。</a:t>
            </a:r>
          </a:p>
        </p:txBody>
      </p:sp>
      <p:sp>
        <p:nvSpPr>
          <p:cNvPr id="6041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4A590B6-7F7C-43BE-AAD5-480F4296F730}" type="slidenum">
              <a:rPr lang="en-US" altLang="zh-CN" smtClean="0">
                <a:solidFill>
                  <a:srgbClr val="FF0000"/>
                </a:solidFill>
              </a:rPr>
              <a:pPr eaLnBrk="1" hangingPunct="1"/>
              <a:t>56</a:t>
            </a:fld>
            <a:endParaRPr lang="en-US" altLang="zh-CN" smtClean="0">
              <a:solidFill>
                <a:srgbClr val="FF0000"/>
              </a:solidFill>
            </a:endParaRPr>
          </a:p>
        </p:txBody>
      </p:sp>
      <p:sp>
        <p:nvSpPr>
          <p:cNvPr id="6042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BDC13B7-BD89-457A-993C-8DAD646E70A2}"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106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7"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511175" y="2060848"/>
            <a:ext cx="8245475" cy="2087686"/>
          </a:xfrm>
        </p:spPr>
        <p:txBody>
          <a:bodyPr/>
          <a:lstStyle/>
          <a:p>
            <a:pPr marL="0" indent="0" eaLnBrk="1" hangingPunct="1">
              <a:buFontTx/>
              <a:buNone/>
            </a:pPr>
            <a:r>
              <a:rPr lang="en-US" altLang="zh-CN" smtClean="0">
                <a:latin typeface="Times New Roman" pitchFamily="18" charset="0"/>
              </a:rPr>
              <a:t>(2)</a:t>
            </a:r>
            <a:r>
              <a:rPr lang="zh-CN" altLang="en-US" smtClean="0">
                <a:latin typeface="Times New Roman" pitchFamily="18" charset="0"/>
              </a:rPr>
              <a:t>分散刷新方式</a:t>
            </a:r>
          </a:p>
          <a:p>
            <a:pPr marL="0" indent="0" eaLnBrk="1" hangingPunct="1">
              <a:buFontTx/>
              <a:buNone/>
            </a:pPr>
            <a:r>
              <a:rPr lang="en-US" altLang="zh-CN" smtClean="0">
                <a:latin typeface="Times New Roman" pitchFamily="18" charset="0"/>
              </a:rPr>
              <a:t>	</a:t>
            </a:r>
            <a:r>
              <a:rPr lang="zh-CN" altLang="en-US" smtClean="0">
                <a:latin typeface="Times New Roman" pitchFamily="18" charset="0"/>
              </a:rPr>
              <a:t>分散刷新是指把每一行的刷新操作被均匀地分配到刷新周期时间内，由于</a:t>
            </a:r>
            <a:r>
              <a:rPr lang="en-US" altLang="zh-CN" smtClean="0">
                <a:latin typeface="Times New Roman" pitchFamily="18" charset="0"/>
              </a:rPr>
              <a:t>64ms</a:t>
            </a:r>
            <a:r>
              <a:rPr lang="zh-CN" altLang="en-US" smtClean="0">
                <a:latin typeface="Times New Roman" pitchFamily="18" charset="0"/>
              </a:rPr>
              <a:t>除以</a:t>
            </a:r>
            <a:r>
              <a:rPr lang="en-US" altLang="zh-CN" smtClean="0">
                <a:latin typeface="Times New Roman" pitchFamily="18" charset="0"/>
              </a:rPr>
              <a:t>8192</a:t>
            </a:r>
            <a:r>
              <a:rPr lang="zh-CN" altLang="en-US" smtClean="0">
                <a:latin typeface="Times New Roman" pitchFamily="18" charset="0"/>
              </a:rPr>
              <a:t>约等于</a:t>
            </a:r>
            <a:r>
              <a:rPr lang="en-US" altLang="zh-CN" smtClean="0">
                <a:latin typeface="Times New Roman" pitchFamily="18" charset="0"/>
              </a:rPr>
              <a:t>7.8µs</a:t>
            </a:r>
            <a:r>
              <a:rPr lang="zh-CN" altLang="en-US" smtClean="0">
                <a:latin typeface="Times New Roman" pitchFamily="18" charset="0"/>
              </a:rPr>
              <a:t>，所以</a:t>
            </a:r>
            <a:r>
              <a:rPr lang="en-US" altLang="zh-CN" smtClean="0">
                <a:latin typeface="Times New Roman" pitchFamily="18" charset="0"/>
              </a:rPr>
              <a:t>DRAM</a:t>
            </a:r>
            <a:r>
              <a:rPr lang="zh-CN" altLang="en-US" smtClean="0">
                <a:latin typeface="Times New Roman" pitchFamily="18" charset="0"/>
              </a:rPr>
              <a:t>每隔</a:t>
            </a:r>
            <a:r>
              <a:rPr lang="en-US" altLang="zh-CN" smtClean="0">
                <a:latin typeface="Times New Roman" pitchFamily="18" charset="0"/>
              </a:rPr>
              <a:t>7.8µs</a:t>
            </a:r>
            <a:r>
              <a:rPr lang="zh-CN" altLang="en-US" smtClean="0">
                <a:latin typeface="Times New Roman" pitchFamily="18" charset="0"/>
              </a:rPr>
              <a:t>刷新一次。</a:t>
            </a:r>
          </a:p>
        </p:txBody>
      </p:sp>
      <p:sp>
        <p:nvSpPr>
          <p:cNvPr id="6144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54DAB7A-631B-42C8-98C3-AEAEFCC4B1CC}" type="slidenum">
              <a:rPr lang="en-US" altLang="zh-CN" smtClean="0">
                <a:solidFill>
                  <a:srgbClr val="FF0000"/>
                </a:solidFill>
              </a:rPr>
              <a:pPr eaLnBrk="1" hangingPunct="1"/>
              <a:t>57</a:t>
            </a:fld>
            <a:endParaRPr lang="en-US" altLang="zh-CN" smtClean="0">
              <a:solidFill>
                <a:srgbClr val="FF0000"/>
              </a:solidFill>
            </a:endParaRPr>
          </a:p>
        </p:txBody>
      </p:sp>
      <p:sp>
        <p:nvSpPr>
          <p:cNvPr id="6144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4C098B9-20F5-4CCF-AA56-8C7810177113}" type="datetime11">
              <a:rPr lang="zh-CN" altLang="en-US" smtClean="0"/>
              <a:pPr eaLnBrk="1" hangingPunct="1"/>
              <a:t>09:28:40</a:t>
            </a:fld>
            <a:endParaRPr lang="en-US" altLang="zh-CN" smtClean="0"/>
          </a:p>
        </p:txBody>
      </p:sp>
      <p:grpSp>
        <p:nvGrpSpPr>
          <p:cNvPr id="61445" name="组合 2"/>
          <p:cNvGrpSpPr>
            <a:grpSpLocks/>
          </p:cNvGrpSpPr>
          <p:nvPr/>
        </p:nvGrpSpPr>
        <p:grpSpPr bwMode="auto">
          <a:xfrm>
            <a:off x="1752600" y="4478338"/>
            <a:ext cx="5372100" cy="1171575"/>
            <a:chOff x="1924050" y="4067770"/>
            <a:chExt cx="5372100" cy="1170980"/>
          </a:xfrm>
        </p:grpSpPr>
        <p:grpSp>
          <p:nvGrpSpPr>
            <p:cNvPr id="61446" name="Group 4"/>
            <p:cNvGrpSpPr>
              <a:grpSpLocks/>
            </p:cNvGrpSpPr>
            <p:nvPr/>
          </p:nvGrpSpPr>
          <p:grpSpPr bwMode="auto">
            <a:xfrm>
              <a:off x="1924050" y="4445000"/>
              <a:ext cx="5372100" cy="793750"/>
              <a:chOff x="1200" y="2860"/>
              <a:chExt cx="3384" cy="500"/>
            </a:xfrm>
          </p:grpSpPr>
          <p:sp>
            <p:nvSpPr>
              <p:cNvPr id="61450" name="Line 5"/>
              <p:cNvSpPr>
                <a:spLocks noChangeShapeType="1"/>
              </p:cNvSpPr>
              <p:nvPr/>
            </p:nvSpPr>
            <p:spPr bwMode="auto">
              <a:xfrm>
                <a:off x="1226" y="2860"/>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1" name="Line 6"/>
              <p:cNvSpPr>
                <a:spLocks noChangeShapeType="1"/>
              </p:cNvSpPr>
              <p:nvPr/>
            </p:nvSpPr>
            <p:spPr bwMode="auto">
              <a:xfrm>
                <a:off x="1618" y="3027"/>
                <a:ext cx="0"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2" name="Line 7"/>
              <p:cNvSpPr>
                <a:spLocks noChangeShapeType="1"/>
              </p:cNvSpPr>
              <p:nvPr/>
            </p:nvSpPr>
            <p:spPr bwMode="auto">
              <a:xfrm>
                <a:off x="2010" y="286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3" name="Line 8"/>
              <p:cNvSpPr>
                <a:spLocks noChangeShapeType="1"/>
              </p:cNvSpPr>
              <p:nvPr/>
            </p:nvSpPr>
            <p:spPr bwMode="auto">
              <a:xfrm>
                <a:off x="2402" y="3027"/>
                <a:ext cx="0"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4" name="Line 9"/>
              <p:cNvSpPr>
                <a:spLocks noChangeShapeType="1"/>
              </p:cNvSpPr>
              <p:nvPr/>
            </p:nvSpPr>
            <p:spPr bwMode="auto">
              <a:xfrm>
                <a:off x="4364" y="2860"/>
                <a:ext cx="0" cy="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5" name="Line 10"/>
              <p:cNvSpPr>
                <a:spLocks noChangeShapeType="1"/>
              </p:cNvSpPr>
              <p:nvPr/>
            </p:nvSpPr>
            <p:spPr bwMode="auto">
              <a:xfrm>
                <a:off x="2795" y="286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6" name="Line 11"/>
              <p:cNvSpPr>
                <a:spLocks noChangeShapeType="1"/>
              </p:cNvSpPr>
              <p:nvPr/>
            </p:nvSpPr>
            <p:spPr bwMode="auto">
              <a:xfrm>
                <a:off x="3972" y="3027"/>
                <a:ext cx="0" cy="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7" name="Line 12"/>
              <p:cNvSpPr>
                <a:spLocks noChangeShapeType="1"/>
              </p:cNvSpPr>
              <p:nvPr/>
            </p:nvSpPr>
            <p:spPr bwMode="auto">
              <a:xfrm>
                <a:off x="3579" y="2860"/>
                <a:ext cx="0" cy="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8" name="Text Box 13"/>
              <p:cNvSpPr txBox="1">
                <a:spLocks noChangeArrowheads="1"/>
              </p:cNvSpPr>
              <p:nvPr/>
            </p:nvSpPr>
            <p:spPr bwMode="auto">
              <a:xfrm>
                <a:off x="2108" y="3094"/>
                <a:ext cx="16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latin typeface="Times New Roman" pitchFamily="18" charset="0"/>
                  </a:rPr>
                  <a:t>刷新间隔（</a:t>
                </a:r>
                <a:r>
                  <a:rPr kumimoji="1" lang="en-US" altLang="zh-CN" sz="2000" b="1">
                    <a:latin typeface="Times New Roman" pitchFamily="18" charset="0"/>
                  </a:rPr>
                  <a:t>64ms</a:t>
                </a:r>
                <a:r>
                  <a:rPr kumimoji="1" lang="zh-CN" altLang="en-US" sz="2000" b="1">
                    <a:latin typeface="Times New Roman" pitchFamily="18" charset="0"/>
                  </a:rPr>
                  <a:t>）</a:t>
                </a:r>
              </a:p>
            </p:txBody>
          </p:sp>
          <p:sp>
            <p:nvSpPr>
              <p:cNvPr id="61459" name="Text Box 17"/>
              <p:cNvSpPr txBox="1">
                <a:spLocks noChangeArrowheads="1"/>
              </p:cNvSpPr>
              <p:nvPr/>
            </p:nvSpPr>
            <p:spPr bwMode="auto">
              <a:xfrm>
                <a:off x="1200" y="2902"/>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009900"/>
                    </a:solidFill>
                    <a:latin typeface="Times New Roman" pitchFamily="18" charset="0"/>
                  </a:rPr>
                  <a:t>读</a:t>
                </a:r>
                <a:r>
                  <a:rPr kumimoji="1" lang="en-US" altLang="zh-CN" sz="2000" b="1">
                    <a:solidFill>
                      <a:srgbClr val="009900"/>
                    </a:solidFill>
                    <a:latin typeface="Times New Roman" pitchFamily="18" charset="0"/>
                  </a:rPr>
                  <a:t>/</a:t>
                </a:r>
                <a:r>
                  <a:rPr kumimoji="1" lang="zh-CN" altLang="en-US" sz="2000" b="1">
                    <a:solidFill>
                      <a:srgbClr val="009900"/>
                    </a:solidFill>
                    <a:latin typeface="Times New Roman" pitchFamily="18" charset="0"/>
                  </a:rPr>
                  <a:t>写</a:t>
                </a:r>
              </a:p>
            </p:txBody>
          </p:sp>
          <p:sp>
            <p:nvSpPr>
              <p:cNvPr id="61460" name="Text Box 18"/>
              <p:cNvSpPr txBox="1">
                <a:spLocks noChangeArrowheads="1"/>
              </p:cNvSpPr>
              <p:nvPr/>
            </p:nvSpPr>
            <p:spPr bwMode="auto">
              <a:xfrm>
                <a:off x="1972" y="2902"/>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009900"/>
                    </a:solidFill>
                    <a:latin typeface="Times New Roman" pitchFamily="18" charset="0"/>
                  </a:rPr>
                  <a:t>读</a:t>
                </a:r>
                <a:r>
                  <a:rPr kumimoji="1" lang="en-US" altLang="zh-CN" sz="2000" b="1">
                    <a:solidFill>
                      <a:srgbClr val="009900"/>
                    </a:solidFill>
                    <a:latin typeface="Times New Roman" pitchFamily="18" charset="0"/>
                  </a:rPr>
                  <a:t>/</a:t>
                </a:r>
                <a:r>
                  <a:rPr kumimoji="1" lang="zh-CN" altLang="en-US" sz="2000" b="1">
                    <a:solidFill>
                      <a:srgbClr val="009900"/>
                    </a:solidFill>
                    <a:latin typeface="Times New Roman" pitchFamily="18" charset="0"/>
                  </a:rPr>
                  <a:t>写</a:t>
                </a:r>
              </a:p>
            </p:txBody>
          </p:sp>
          <p:sp>
            <p:nvSpPr>
              <p:cNvPr id="61461" name="Text Box 19"/>
              <p:cNvSpPr txBox="1">
                <a:spLocks noChangeArrowheads="1"/>
              </p:cNvSpPr>
              <p:nvPr/>
            </p:nvSpPr>
            <p:spPr bwMode="auto">
              <a:xfrm>
                <a:off x="3541" y="2902"/>
                <a:ext cx="9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009900"/>
                    </a:solidFill>
                    <a:latin typeface="Times New Roman" pitchFamily="18" charset="0"/>
                  </a:rPr>
                  <a:t>读</a:t>
                </a:r>
                <a:r>
                  <a:rPr kumimoji="1" lang="en-US" altLang="zh-CN" sz="2000" b="1">
                    <a:solidFill>
                      <a:srgbClr val="009900"/>
                    </a:solidFill>
                    <a:latin typeface="Times New Roman" pitchFamily="18" charset="0"/>
                  </a:rPr>
                  <a:t>/</a:t>
                </a:r>
                <a:r>
                  <a:rPr kumimoji="1" lang="zh-CN" altLang="en-US" sz="2000" b="1">
                    <a:solidFill>
                      <a:srgbClr val="009900"/>
                    </a:solidFill>
                    <a:latin typeface="Times New Roman" pitchFamily="18" charset="0"/>
                  </a:rPr>
                  <a:t>写</a:t>
                </a:r>
              </a:p>
            </p:txBody>
          </p:sp>
          <p:sp>
            <p:nvSpPr>
              <p:cNvPr id="61462" name="Text Box 20"/>
              <p:cNvSpPr txBox="1">
                <a:spLocks noChangeArrowheads="1"/>
              </p:cNvSpPr>
              <p:nvPr/>
            </p:nvSpPr>
            <p:spPr bwMode="auto">
              <a:xfrm>
                <a:off x="1593" y="2891"/>
                <a:ext cx="6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FF3300"/>
                    </a:solidFill>
                    <a:latin typeface="Times New Roman" pitchFamily="18" charset="0"/>
                  </a:rPr>
                  <a:t>刷新</a:t>
                </a:r>
              </a:p>
            </p:txBody>
          </p:sp>
          <p:sp>
            <p:nvSpPr>
              <p:cNvPr id="61463" name="Text Box 21"/>
              <p:cNvSpPr txBox="1">
                <a:spLocks noChangeArrowheads="1"/>
              </p:cNvSpPr>
              <p:nvPr/>
            </p:nvSpPr>
            <p:spPr bwMode="auto">
              <a:xfrm>
                <a:off x="2389" y="2891"/>
                <a:ext cx="62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FF3300"/>
                    </a:solidFill>
                    <a:latin typeface="Times New Roman" pitchFamily="18" charset="0"/>
                  </a:rPr>
                  <a:t>刷新</a:t>
                </a:r>
              </a:p>
            </p:txBody>
          </p:sp>
          <p:sp>
            <p:nvSpPr>
              <p:cNvPr id="61464" name="Text Box 22"/>
              <p:cNvSpPr txBox="1">
                <a:spLocks noChangeArrowheads="1"/>
              </p:cNvSpPr>
              <p:nvPr/>
            </p:nvSpPr>
            <p:spPr bwMode="auto">
              <a:xfrm>
                <a:off x="3959" y="2891"/>
                <a:ext cx="6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zh-CN" altLang="en-US" sz="2000" b="1">
                    <a:solidFill>
                      <a:srgbClr val="FF3300"/>
                    </a:solidFill>
                    <a:latin typeface="Times New Roman" pitchFamily="18" charset="0"/>
                  </a:rPr>
                  <a:t>刷新</a:t>
                </a:r>
              </a:p>
            </p:txBody>
          </p:sp>
          <p:sp>
            <p:nvSpPr>
              <p:cNvPr id="61465" name="Text Box 23"/>
              <p:cNvSpPr txBox="1">
                <a:spLocks noChangeArrowheads="1"/>
              </p:cNvSpPr>
              <p:nvPr/>
            </p:nvSpPr>
            <p:spPr bwMode="auto">
              <a:xfrm>
                <a:off x="2978" y="2880"/>
                <a:ext cx="100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kumimoji="1" lang="en-US" altLang="zh-CN" sz="2800">
                    <a:latin typeface="Times New Roman" pitchFamily="18" charset="0"/>
                  </a:rPr>
                  <a:t>…</a:t>
                </a:r>
              </a:p>
            </p:txBody>
          </p:sp>
          <p:sp>
            <p:nvSpPr>
              <p:cNvPr id="61466" name="Line 24"/>
              <p:cNvSpPr>
                <a:spLocks noChangeShapeType="1"/>
              </p:cNvSpPr>
              <p:nvPr/>
            </p:nvSpPr>
            <p:spPr bwMode="auto">
              <a:xfrm>
                <a:off x="1224" y="3300"/>
                <a:ext cx="3138" cy="0"/>
              </a:xfrm>
              <a:prstGeom prst="line">
                <a:avLst/>
              </a:prstGeom>
              <a:noFill/>
              <a:ln w="19050">
                <a:solidFill>
                  <a:schemeClr val="tx1"/>
                </a:solidFill>
                <a:round/>
                <a:headEnd type="stealth" w="sm" len="lg"/>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7" name="Line 25"/>
              <p:cNvSpPr>
                <a:spLocks noChangeShapeType="1"/>
              </p:cNvSpPr>
              <p:nvPr/>
            </p:nvSpPr>
            <p:spPr bwMode="auto">
              <a:xfrm>
                <a:off x="2010" y="2907"/>
                <a:ext cx="785" cy="0"/>
              </a:xfrm>
              <a:prstGeom prst="line">
                <a:avLst/>
              </a:prstGeom>
              <a:noFill/>
              <a:ln w="19050">
                <a:solidFill>
                  <a:schemeClr val="tx1"/>
                </a:solidFill>
                <a:round/>
                <a:headEnd type="stealth" w="sm" len="lg"/>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8" name="Line 26"/>
              <p:cNvSpPr>
                <a:spLocks noChangeShapeType="1"/>
              </p:cNvSpPr>
              <p:nvPr/>
            </p:nvSpPr>
            <p:spPr bwMode="auto">
              <a:xfrm>
                <a:off x="3579" y="2907"/>
                <a:ext cx="785" cy="0"/>
              </a:xfrm>
              <a:prstGeom prst="line">
                <a:avLst/>
              </a:prstGeom>
              <a:noFill/>
              <a:ln w="19050">
                <a:solidFill>
                  <a:schemeClr val="tx1"/>
                </a:solidFill>
                <a:round/>
                <a:headEnd type="stealth" w="sm" len="lg"/>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69" name="Line 27"/>
              <p:cNvSpPr>
                <a:spLocks noChangeShapeType="1"/>
              </p:cNvSpPr>
              <p:nvPr/>
            </p:nvSpPr>
            <p:spPr bwMode="auto">
              <a:xfrm>
                <a:off x="1226" y="2907"/>
                <a:ext cx="784" cy="0"/>
              </a:xfrm>
              <a:prstGeom prst="line">
                <a:avLst/>
              </a:prstGeom>
              <a:noFill/>
              <a:ln w="19050">
                <a:solidFill>
                  <a:schemeClr val="tx1"/>
                </a:solidFill>
                <a:round/>
                <a:headEnd type="stealth" w="sm" len="lg"/>
                <a:tailEnd type="stealth"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0" name="Line 28"/>
              <p:cNvSpPr>
                <a:spLocks noChangeShapeType="1"/>
              </p:cNvSpPr>
              <p:nvPr/>
            </p:nvSpPr>
            <p:spPr bwMode="auto">
              <a:xfrm>
                <a:off x="3359" y="3108"/>
                <a:ext cx="100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71" name="Line 29"/>
              <p:cNvSpPr>
                <a:spLocks noChangeShapeType="1"/>
              </p:cNvSpPr>
              <p:nvPr/>
            </p:nvSpPr>
            <p:spPr bwMode="auto">
              <a:xfrm>
                <a:off x="1226" y="3108"/>
                <a:ext cx="176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1447" name="矩形 1"/>
            <p:cNvSpPr>
              <a:spLocks noChangeArrowheads="1"/>
            </p:cNvSpPr>
            <p:nvPr/>
          </p:nvSpPr>
          <p:spPr bwMode="auto">
            <a:xfrm>
              <a:off x="2239613" y="4107418"/>
              <a:ext cx="696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rPr>
                <a:t>7.8µs</a:t>
              </a:r>
              <a:endParaRPr lang="zh-CN" altLang="en-US"/>
            </a:p>
          </p:txBody>
        </p:sp>
        <p:sp>
          <p:nvSpPr>
            <p:cNvPr id="61448" name="矩形 31"/>
            <p:cNvSpPr>
              <a:spLocks noChangeArrowheads="1"/>
            </p:cNvSpPr>
            <p:nvPr/>
          </p:nvSpPr>
          <p:spPr bwMode="auto">
            <a:xfrm>
              <a:off x="3463576" y="4092484"/>
              <a:ext cx="696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rPr>
                <a:t>7.8µs</a:t>
              </a:r>
              <a:endParaRPr lang="zh-CN" altLang="en-US"/>
            </a:p>
          </p:txBody>
        </p:sp>
        <p:sp>
          <p:nvSpPr>
            <p:cNvPr id="61449" name="矩形 32"/>
            <p:cNvSpPr>
              <a:spLocks noChangeArrowheads="1"/>
            </p:cNvSpPr>
            <p:nvPr/>
          </p:nvSpPr>
          <p:spPr bwMode="auto">
            <a:xfrm>
              <a:off x="5976588" y="4067770"/>
              <a:ext cx="696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a:latin typeface="Times New Roman" pitchFamily="18" charset="0"/>
                </a:rPr>
                <a:t>7.8µs</a:t>
              </a:r>
              <a:endParaRPr lang="zh-CN" altLang="en-US"/>
            </a:p>
          </p:txBody>
        </p:sp>
      </p:grpSp>
      <p:sp>
        <p:nvSpPr>
          <p:cNvPr id="32"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5" name="Rectangle 3"/>
          <p:cNvSpPr>
            <a:spLocks noGrp="1" noChangeArrowheads="1"/>
          </p:cNvSpPr>
          <p:nvPr>
            <p:ph type="body" idx="1"/>
          </p:nvPr>
        </p:nvSpPr>
        <p:spPr>
          <a:xfrm>
            <a:off x="539552" y="1700808"/>
            <a:ext cx="8153400" cy="4752627"/>
          </a:xfrm>
        </p:spPr>
        <p:txBody>
          <a:bodyPr/>
          <a:lstStyle/>
          <a:p>
            <a:pPr marL="0" indent="0">
              <a:spcBef>
                <a:spcPts val="600"/>
              </a:spcBef>
              <a:buSzTx/>
              <a:buFontTx/>
              <a:buNone/>
            </a:pPr>
            <a:r>
              <a:rPr lang="en-US" altLang="zh-CN" sz="2800" smtClean="0">
                <a:latin typeface="Times New Roman" pitchFamily="18" charset="0"/>
              </a:rPr>
              <a:t>3.</a:t>
            </a:r>
            <a:r>
              <a:rPr lang="zh-CN" altLang="en-US" sz="2800" smtClean="0">
                <a:latin typeface="Times New Roman" pitchFamily="18" charset="0"/>
              </a:rPr>
              <a:t>刷新控制</a:t>
            </a:r>
          </a:p>
          <a:p>
            <a:pPr marL="0" indent="0">
              <a:spcBef>
                <a:spcPts val="600"/>
              </a:spcBef>
              <a:buSzTx/>
              <a:buFontTx/>
              <a:buNone/>
            </a:pPr>
            <a:r>
              <a:rPr lang="en-US" altLang="zh-CN" sz="2800" smtClean="0">
                <a:latin typeface="Times New Roman" pitchFamily="18" charset="0"/>
              </a:rPr>
              <a:t>MOS</a:t>
            </a:r>
            <a:r>
              <a:rPr lang="zh-CN" altLang="en-US" sz="2800" smtClean="0">
                <a:latin typeface="Times New Roman" pitchFamily="18" charset="0"/>
              </a:rPr>
              <a:t>型</a:t>
            </a:r>
            <a:r>
              <a:rPr lang="en-US" altLang="zh-CN" sz="2800" smtClean="0">
                <a:latin typeface="Times New Roman" pitchFamily="18" charset="0"/>
              </a:rPr>
              <a:t>DRAM</a:t>
            </a:r>
            <a:r>
              <a:rPr lang="zh-CN" altLang="en-US" sz="2800" smtClean="0">
                <a:latin typeface="Times New Roman" pitchFamily="18" charset="0"/>
              </a:rPr>
              <a:t>的刷新要注意几个问题：</a:t>
            </a:r>
          </a:p>
          <a:p>
            <a:pPr marL="0" indent="0">
              <a:spcBef>
                <a:spcPts val="600"/>
              </a:spcBef>
              <a:buSzTx/>
              <a:buFontTx/>
              <a:buNone/>
            </a:pPr>
            <a:r>
              <a:rPr lang="zh-CN" altLang="en-US" sz="2800" smtClean="0">
                <a:latin typeface="Times New Roman" pitchFamily="18" charset="0"/>
              </a:rPr>
              <a:t>① 刷新对</a:t>
            </a:r>
            <a:r>
              <a:rPr lang="en-US" altLang="zh-CN" sz="2800" smtClean="0">
                <a:latin typeface="Times New Roman" pitchFamily="18" charset="0"/>
              </a:rPr>
              <a:t>CPU</a:t>
            </a:r>
            <a:r>
              <a:rPr lang="zh-CN" altLang="en-US" sz="2800" smtClean="0">
                <a:latin typeface="Times New Roman" pitchFamily="18" charset="0"/>
              </a:rPr>
              <a:t>是透明的。</a:t>
            </a:r>
          </a:p>
          <a:p>
            <a:pPr marL="0" indent="0">
              <a:spcBef>
                <a:spcPts val="600"/>
              </a:spcBef>
              <a:buSzTx/>
              <a:buFontTx/>
              <a:buNone/>
            </a:pPr>
            <a:r>
              <a:rPr lang="zh-CN" altLang="en-US" sz="2800" smtClean="0">
                <a:latin typeface="Times New Roman" pitchFamily="18" charset="0"/>
              </a:rPr>
              <a:t>② 刷新通常是一行一行地进行的，每一行中各记忆单元同时被刷新，故刷新操作时仅需要行地址，不需要列地址。</a:t>
            </a:r>
          </a:p>
          <a:p>
            <a:pPr marL="0" indent="0">
              <a:spcBef>
                <a:spcPts val="600"/>
              </a:spcBef>
              <a:buSzTx/>
              <a:buFontTx/>
              <a:buNone/>
            </a:pPr>
            <a:r>
              <a:rPr lang="zh-CN" altLang="en-US" sz="2800" smtClean="0">
                <a:latin typeface="Times New Roman" pitchFamily="18" charset="0"/>
              </a:rPr>
              <a:t>③ 刷新操作类似于读出操作。</a:t>
            </a:r>
          </a:p>
          <a:p>
            <a:pPr marL="0" indent="0">
              <a:spcBef>
                <a:spcPts val="600"/>
              </a:spcBef>
              <a:buSzTx/>
              <a:buFontTx/>
              <a:buNone/>
            </a:pPr>
            <a:r>
              <a:rPr lang="zh-CN" altLang="en-US" sz="2800" smtClean="0">
                <a:latin typeface="Times New Roman" pitchFamily="18" charset="0"/>
              </a:rPr>
              <a:t>④ 因为所有芯片同时被刷新，所以在考虑刷新问题时，应当从单个芯片的存储容量着手，而不是从整个存储器的容量着手。</a:t>
            </a:r>
            <a:endParaRPr lang="en-US" altLang="zh-CN" sz="2800" smtClean="0">
              <a:latin typeface="Times New Roman" pitchFamily="18" charset="0"/>
            </a:endParaRPr>
          </a:p>
        </p:txBody>
      </p:sp>
      <p:sp>
        <p:nvSpPr>
          <p:cNvPr id="6246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B8DAE0-55D2-4A1D-B3E6-90457C1E0801}" type="slidenum">
              <a:rPr lang="en-US" altLang="zh-CN" smtClean="0">
                <a:solidFill>
                  <a:srgbClr val="FF0000"/>
                </a:solidFill>
              </a:rPr>
              <a:pPr eaLnBrk="1" hangingPunct="1"/>
              <a:t>58</a:t>
            </a:fld>
            <a:endParaRPr lang="en-US" altLang="zh-CN" smtClean="0">
              <a:solidFill>
                <a:srgbClr val="FF0000"/>
              </a:solidFill>
            </a:endParaRPr>
          </a:p>
        </p:txBody>
      </p:sp>
      <p:sp>
        <p:nvSpPr>
          <p:cNvPr id="6246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B0BAA28-B343-4B03-B785-AF76B1C9746C}" type="datetime11">
              <a:rPr lang="zh-CN" altLang="en-US" smtClean="0"/>
              <a:pPr eaLnBrk="1" hangingPunct="1"/>
              <a:t>09:28:40</a:t>
            </a:fld>
            <a:endParaRPr lang="en-US" altLang="zh-CN" smtClean="0"/>
          </a:p>
        </p:txBody>
      </p:sp>
      <p:sp>
        <p:nvSpPr>
          <p:cNvPr id="5" name="Rectangle 2"/>
          <p:cNvSpPr>
            <a:spLocks noGrp="1" noChangeArrowheads="1"/>
          </p:cNvSpPr>
          <p:nvPr>
            <p:ph type="title"/>
          </p:nvPr>
        </p:nvSpPr>
        <p:spPr>
          <a:xfrm>
            <a:off x="468313" y="549275"/>
            <a:ext cx="5327650" cy="857250"/>
          </a:xfrm>
        </p:spPr>
        <p:txBody>
          <a:bodyPr/>
          <a:lstStyle/>
          <a:p>
            <a:pPr eaLnBrk="1" hangingPunct="1"/>
            <a:r>
              <a:rPr lang="en-US" altLang="zh-CN" smtClean="0"/>
              <a:t>3.3.4 </a:t>
            </a:r>
            <a:r>
              <a:rPr lang="zh-CN" altLang="en-US" smtClean="0"/>
              <a:t>动态</a:t>
            </a:r>
            <a:r>
              <a:rPr lang="en-US" altLang="zh-CN" smtClean="0"/>
              <a:t>RAM</a:t>
            </a:r>
            <a:r>
              <a:rPr lang="zh-CN" smtClean="0"/>
              <a:t>的</a:t>
            </a:r>
            <a:r>
              <a:rPr lang="zh-CN" altLang="en-US" smtClean="0"/>
              <a:t>刷新</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21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921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921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21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921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92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a:xfrm>
            <a:off x="611560" y="2060848"/>
            <a:ext cx="8001000" cy="4105275"/>
          </a:xfrm>
        </p:spPr>
        <p:txBody>
          <a:bodyPr/>
          <a:lstStyle/>
          <a:p>
            <a:pPr marL="0" indent="457200" eaLnBrk="1" hangingPunct="1">
              <a:buFontTx/>
              <a:buNone/>
            </a:pPr>
            <a:r>
              <a:rPr lang="zh-CN" altLang="en-US" sz="2800" b="1" smtClean="0">
                <a:solidFill>
                  <a:srgbClr val="FF0000"/>
                </a:solidFill>
                <a:latin typeface="Times New Roman" pitchFamily="18" charset="0"/>
              </a:rPr>
              <a:t>突发（</a:t>
            </a:r>
            <a:r>
              <a:rPr lang="en-US" altLang="zh-CN" sz="2800" b="1" smtClean="0">
                <a:solidFill>
                  <a:srgbClr val="FF0000"/>
                </a:solidFill>
                <a:latin typeface="Times New Roman" pitchFamily="18" charset="0"/>
              </a:rPr>
              <a:t>Burst</a:t>
            </a:r>
            <a:r>
              <a:rPr lang="zh-CN" altLang="en-US" sz="2800" b="1" smtClean="0">
                <a:solidFill>
                  <a:srgbClr val="FF0000"/>
                </a:solidFill>
                <a:latin typeface="Times New Roman" pitchFamily="18" charset="0"/>
              </a:rPr>
              <a:t>，猝发）访问：</a:t>
            </a:r>
            <a:r>
              <a:rPr lang="zh-CN" altLang="en-US" sz="2800" smtClean="0">
                <a:latin typeface="Times New Roman" pitchFamily="18" charset="0"/>
              </a:rPr>
              <a:t>指的是在存储器同一行中对相邻的存储单元进行连续访问的方法，突发长度可以从几个字节到数千个字节不等。由于访问地址是连续的，只需要向存储器发送一次地址。</a:t>
            </a:r>
            <a:endParaRPr lang="en-US" altLang="zh-CN" sz="2800" smtClean="0">
              <a:latin typeface="Times New Roman" pitchFamily="18" charset="0"/>
            </a:endParaRPr>
          </a:p>
          <a:p>
            <a:pPr marL="0" indent="457200" eaLnBrk="1" hangingPunct="1">
              <a:buFontTx/>
              <a:buNone/>
            </a:pPr>
            <a:r>
              <a:rPr lang="zh-CN" altLang="en-US" sz="2800" smtClean="0">
                <a:latin typeface="Times New Roman" pitchFamily="18" charset="0"/>
              </a:rPr>
              <a:t>通过支持突发模式、快速页模式和扩展数据输出等方式，可以允许重复存取</a:t>
            </a:r>
            <a:r>
              <a:rPr lang="en-US" altLang="zh-CN" sz="2800" smtClean="0">
                <a:latin typeface="Times New Roman" pitchFamily="18" charset="0"/>
              </a:rPr>
              <a:t>DRAM</a:t>
            </a:r>
            <a:r>
              <a:rPr lang="zh-CN" altLang="en-US" sz="2800" smtClean="0">
                <a:latin typeface="Times New Roman" pitchFamily="18" charset="0"/>
              </a:rPr>
              <a:t>存储矩阵的行缓冲区而无须增加另外的行存取时间，以提升等效数据访问速度。</a:t>
            </a:r>
          </a:p>
        </p:txBody>
      </p:sp>
      <p:sp>
        <p:nvSpPr>
          <p:cNvPr id="63491" name="Rectangle 2"/>
          <p:cNvSpPr>
            <a:spLocks noGrp="1" noChangeArrowheads="1"/>
          </p:cNvSpPr>
          <p:nvPr>
            <p:ph type="title"/>
          </p:nvPr>
        </p:nvSpPr>
        <p:spPr>
          <a:xfrm>
            <a:off x="539552" y="764704"/>
            <a:ext cx="5327650" cy="857250"/>
          </a:xfrm>
        </p:spPr>
        <p:txBody>
          <a:bodyPr/>
          <a:lstStyle/>
          <a:p>
            <a:pPr eaLnBrk="1" hangingPunct="1"/>
            <a:r>
              <a:rPr lang="en-US" altLang="zh-CN" smtClean="0"/>
              <a:t>3.3.5 </a:t>
            </a:r>
            <a:r>
              <a:rPr lang="zh-CN" altLang="en-US" smtClean="0"/>
              <a:t>突发传输模式</a:t>
            </a:r>
          </a:p>
        </p:txBody>
      </p:sp>
      <p:sp>
        <p:nvSpPr>
          <p:cNvPr id="6349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986027A-E5D4-4BE8-8540-BA3CBCAC7EA5}" type="slidenum">
              <a:rPr lang="en-US" altLang="zh-CN" smtClean="0">
                <a:solidFill>
                  <a:srgbClr val="FF0000"/>
                </a:solidFill>
              </a:rPr>
              <a:pPr eaLnBrk="1" hangingPunct="1"/>
              <a:t>59</a:t>
            </a:fld>
            <a:endParaRPr lang="en-US" altLang="zh-CN" smtClean="0">
              <a:solidFill>
                <a:srgbClr val="FF0000"/>
              </a:solidFill>
            </a:endParaRPr>
          </a:p>
        </p:txBody>
      </p:sp>
      <p:sp>
        <p:nvSpPr>
          <p:cNvPr id="6349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4C5E568-EAAA-4154-827C-9919433ED626}" type="datetime11">
              <a:rPr lang="zh-CN" altLang="en-US" smtClean="0"/>
              <a:pPr eaLnBrk="1" hangingPunct="1"/>
              <a:t>09:28:40</a:t>
            </a:fld>
            <a:endParaRPr lang="en-US" altLang="zh-CN"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20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20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3"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body" idx="1"/>
          </p:nvPr>
        </p:nvSpPr>
        <p:spPr>
          <a:xfrm>
            <a:off x="468313" y="1628775"/>
            <a:ext cx="7931150" cy="2789238"/>
          </a:xfrm>
        </p:spPr>
        <p:txBody>
          <a:bodyPr/>
          <a:lstStyle/>
          <a:p>
            <a:pPr eaLnBrk="1" hangingPunct="1"/>
            <a:r>
              <a:rPr lang="zh-CN" altLang="en-US" sz="2600" smtClean="0"/>
              <a:t>高速缓冲存储器简称</a:t>
            </a:r>
            <a:r>
              <a:rPr lang="en-US" altLang="zh-CN" sz="2600" smtClean="0"/>
              <a:t>cache</a:t>
            </a:r>
            <a:r>
              <a:rPr lang="zh-CN" altLang="en-US" sz="2600" smtClean="0"/>
              <a:t>，它是计算机系统中的一个高速小容量半导体存储器。</a:t>
            </a:r>
          </a:p>
          <a:p>
            <a:pPr eaLnBrk="1" hangingPunct="1"/>
            <a:r>
              <a:rPr lang="zh-CN" altLang="en-US" sz="2600" smtClean="0"/>
              <a:t>主存储器简称主存，是计算机系统的主要存储器，用来存放计算机运行期间的大量程序和数据。</a:t>
            </a:r>
          </a:p>
          <a:p>
            <a:pPr eaLnBrk="1" hangingPunct="1"/>
            <a:r>
              <a:rPr lang="zh-CN" altLang="en-US" sz="2600" smtClean="0"/>
              <a:t>外存储器简称外存，它是大容量辅助存储器。</a:t>
            </a:r>
            <a:r>
              <a:rPr lang="en-US" altLang="zh-CN" sz="2600" smtClean="0"/>
              <a:t>CPU</a:t>
            </a:r>
            <a:r>
              <a:rPr lang="zh-CN" altLang="en-US" sz="2600" smtClean="0"/>
              <a:t>不能直接访问外存储器。</a:t>
            </a:r>
          </a:p>
        </p:txBody>
      </p:sp>
      <p:sp>
        <p:nvSpPr>
          <p:cNvPr id="819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D65DC35-A2A4-4B1C-A1CF-6FED413220F1}" type="slidenum">
              <a:rPr lang="en-US" altLang="zh-CN" smtClean="0">
                <a:solidFill>
                  <a:srgbClr val="FF0000"/>
                </a:solidFill>
              </a:rPr>
              <a:pPr eaLnBrk="1" hangingPunct="1"/>
              <a:t>6</a:t>
            </a:fld>
            <a:endParaRPr lang="en-US" altLang="zh-CN" smtClean="0">
              <a:solidFill>
                <a:srgbClr val="FF0000"/>
              </a:solidFill>
            </a:endParaRPr>
          </a:p>
        </p:txBody>
      </p:sp>
      <p:sp>
        <p:nvSpPr>
          <p:cNvPr id="819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E2D3B9-93D3-440A-86E3-2215344597BF}" type="datetime11">
              <a:rPr lang="zh-CN" altLang="en-US" smtClean="0"/>
              <a:pPr eaLnBrk="1" hangingPunct="1"/>
              <a:t>09:28:35</a:t>
            </a:fld>
            <a:endParaRPr lang="en-US" altLang="zh-CN" smtClean="0"/>
          </a:p>
        </p:txBody>
      </p:sp>
      <p:sp>
        <p:nvSpPr>
          <p:cNvPr id="8197" name="Rectangle 2"/>
          <p:cNvSpPr>
            <a:spLocks noGrp="1" noChangeArrowheads="1"/>
          </p:cNvSpPr>
          <p:nvPr>
            <p:ph type="title"/>
          </p:nvPr>
        </p:nvSpPr>
        <p:spPr>
          <a:xfrm>
            <a:off x="457200" y="620713"/>
            <a:ext cx="5986463" cy="796925"/>
          </a:xfrm>
        </p:spPr>
        <p:txBody>
          <a:bodyPr/>
          <a:lstStyle/>
          <a:p>
            <a:pPr eaLnBrk="1" hangingPunct="1"/>
            <a:r>
              <a:rPr lang="en-US" altLang="zh-CN" smtClean="0"/>
              <a:t>3.1.1</a:t>
            </a:r>
            <a:r>
              <a:rPr lang="zh-CN" altLang="en-US" smtClean="0"/>
              <a:t>存储系统的层次结构</a:t>
            </a:r>
          </a:p>
        </p:txBody>
      </p:sp>
      <p:sp>
        <p:nvSpPr>
          <p:cNvPr id="8" name="Rectangle 3"/>
          <p:cNvSpPr txBox="1">
            <a:spLocks noChangeArrowheads="1"/>
          </p:cNvSpPr>
          <p:nvPr/>
        </p:nvSpPr>
        <p:spPr bwMode="auto">
          <a:xfrm>
            <a:off x="539750" y="4249738"/>
            <a:ext cx="80772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20000"/>
              </a:spcBef>
              <a:buClr>
                <a:schemeClr val="tx2"/>
              </a:buClr>
              <a:buSzPct val="70000"/>
            </a:pPr>
            <a:r>
              <a:rPr lang="zh-CN" altLang="en-US" sz="2800">
                <a:latin typeface="Times New Roman" pitchFamily="18" charset="0"/>
              </a:rPr>
              <a:t>由高速缓冲存储器、主存储器、辅助存储器构成的三级存储系统可以分为两个层次。其</a:t>
            </a:r>
            <a:r>
              <a:rPr lang="zh-CN" altLang="en-US" sz="2800">
                <a:latin typeface="宋体" pitchFamily="2" charset="-122"/>
              </a:rPr>
              <a:t>中高速缓存和主存间称为</a:t>
            </a:r>
            <a:r>
              <a:rPr lang="en-US" altLang="zh-CN" sz="2800">
                <a:latin typeface="Times New Roman" pitchFamily="18" charset="0"/>
              </a:rPr>
              <a:t>Cache</a:t>
            </a:r>
            <a:r>
              <a:rPr lang="en-US" altLang="zh-CN" sz="2800">
                <a:latin typeface="宋体" pitchFamily="2" charset="-122"/>
              </a:rPr>
              <a:t>-</a:t>
            </a:r>
            <a:r>
              <a:rPr lang="zh-CN" altLang="en-US" sz="2800">
                <a:latin typeface="宋体" pitchFamily="2" charset="-122"/>
              </a:rPr>
              <a:t>主存存储层次（</a:t>
            </a:r>
            <a:r>
              <a:rPr lang="en-US" altLang="zh-CN" sz="2800">
                <a:latin typeface="Times New Roman" pitchFamily="18" charset="0"/>
              </a:rPr>
              <a:t>Cache</a:t>
            </a:r>
            <a:r>
              <a:rPr lang="zh-CN" altLang="en-US" sz="2800">
                <a:latin typeface="宋体" pitchFamily="2" charset="-122"/>
              </a:rPr>
              <a:t>存储系统）；主存</a:t>
            </a:r>
            <a:r>
              <a:rPr lang="en-US" altLang="zh-CN" sz="2800">
                <a:latin typeface="宋体" pitchFamily="2" charset="-122"/>
              </a:rPr>
              <a:t>-</a:t>
            </a:r>
            <a:r>
              <a:rPr lang="zh-CN" altLang="en-US" sz="2800">
                <a:latin typeface="宋体" pitchFamily="2" charset="-122"/>
              </a:rPr>
              <a:t>辅存存储层次（虚拟存储系统）。</a:t>
            </a:r>
            <a:r>
              <a:rPr lang="zh-CN" altLang="en-US" sz="2800">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body" idx="1"/>
          </p:nvPr>
        </p:nvSpPr>
        <p:spPr>
          <a:xfrm>
            <a:off x="457200" y="1719263"/>
            <a:ext cx="8229600" cy="1422400"/>
          </a:xfrm>
        </p:spPr>
        <p:txBody>
          <a:bodyPr/>
          <a:lstStyle/>
          <a:p>
            <a:pPr marL="0" indent="457200" eaLnBrk="1" hangingPunct="1">
              <a:buFont typeface="Wingdings" pitchFamily="2" charset="2"/>
              <a:buNone/>
            </a:pPr>
            <a:r>
              <a:rPr lang="zh-CN" altLang="en-US" sz="2600" smtClean="0"/>
              <a:t>快速页模式动态存储器，它是根据程序的局部性原理来实现的。</a:t>
            </a:r>
            <a:r>
              <a:rPr lang="zh-CN" altLang="en-US" sz="2800" smtClean="0"/>
              <a:t>输入一个行地址，连续输入多个列地址，该行中的对应列的存储单元数据就连续读出</a:t>
            </a:r>
            <a:r>
              <a:rPr lang="zh-CN" altLang="en-US" sz="2600" smtClean="0"/>
              <a:t>。 </a:t>
            </a:r>
          </a:p>
        </p:txBody>
      </p:sp>
      <p:pic>
        <p:nvPicPr>
          <p:cNvPr id="64515" name="Picture 4" descr="3a1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3500438"/>
            <a:ext cx="5040313"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D07A98F-02CB-467F-BF97-CB4205B0EC77}" type="slidenum">
              <a:rPr lang="en-US" altLang="zh-CN" smtClean="0">
                <a:solidFill>
                  <a:srgbClr val="FF0000"/>
                </a:solidFill>
              </a:rPr>
              <a:pPr eaLnBrk="1" hangingPunct="1"/>
              <a:t>60</a:t>
            </a:fld>
            <a:endParaRPr lang="en-US" altLang="zh-CN" smtClean="0">
              <a:solidFill>
                <a:srgbClr val="FF0000"/>
              </a:solidFill>
            </a:endParaRPr>
          </a:p>
        </p:txBody>
      </p:sp>
      <p:sp>
        <p:nvSpPr>
          <p:cNvPr id="6451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5D1176A-B4DB-42FB-9474-7ACB5C6D4B6D}" type="datetime11">
              <a:rPr lang="zh-CN" altLang="en-US" smtClean="0"/>
              <a:pPr eaLnBrk="1" hangingPunct="1"/>
              <a:t>09:28:40</a:t>
            </a:fld>
            <a:endParaRPr lang="en-US" altLang="zh-CN" smtClean="0"/>
          </a:p>
        </p:txBody>
      </p:sp>
      <p:sp>
        <p:nvSpPr>
          <p:cNvPr id="64518" name="Rectangle 2"/>
          <p:cNvSpPr>
            <a:spLocks noGrp="1" noChangeArrowheads="1"/>
          </p:cNvSpPr>
          <p:nvPr>
            <p:ph type="title"/>
          </p:nvPr>
        </p:nvSpPr>
        <p:spPr>
          <a:xfrm>
            <a:off x="468313" y="549275"/>
            <a:ext cx="5327650" cy="857250"/>
          </a:xfrm>
        </p:spPr>
        <p:txBody>
          <a:bodyPr/>
          <a:lstStyle/>
          <a:p>
            <a:pPr eaLnBrk="1" hangingPunct="1"/>
            <a:r>
              <a:rPr lang="en-US" altLang="zh-CN" smtClean="0"/>
              <a:t>3.3.5 </a:t>
            </a:r>
            <a:r>
              <a:rPr lang="zh-CN" altLang="en-US" smtClean="0"/>
              <a:t>突发传输模式</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body" idx="1"/>
          </p:nvPr>
        </p:nvSpPr>
        <p:spPr>
          <a:xfrm>
            <a:off x="468313" y="1773238"/>
            <a:ext cx="8351837" cy="4464050"/>
          </a:xfrm>
        </p:spPr>
        <p:txBody>
          <a:bodyPr/>
          <a:lstStyle/>
          <a:p>
            <a:pPr marL="0" indent="457200" eaLnBrk="1" hangingPunct="1">
              <a:buFont typeface="Wingdings" pitchFamily="2" charset="2"/>
              <a:buNone/>
            </a:pPr>
            <a:r>
              <a:rPr lang="zh-CN" altLang="en-US" sz="2800" smtClean="0"/>
              <a:t>传统</a:t>
            </a:r>
            <a:r>
              <a:rPr lang="en-US" altLang="zh-CN" sz="2800" smtClean="0"/>
              <a:t>DRAM</a:t>
            </a:r>
            <a:r>
              <a:rPr lang="zh-CN" altLang="en-US" sz="2800" smtClean="0"/>
              <a:t>是异步工作的，处理器送地址和控制信号到存储器后，等待存储器进行内部操作（选择行线和列线读出信号后放大并送输出缓冲器等），处理器需要等待一段延时时间后才能取到数据，因而必须消耗较长时间以确保数据传输可靠，而这影响了系统性能。</a:t>
            </a:r>
            <a:endParaRPr lang="en-US" altLang="zh-CN" sz="2800" smtClean="0"/>
          </a:p>
          <a:p>
            <a:pPr marL="0" indent="457200" eaLnBrk="1" hangingPunct="1">
              <a:buFont typeface="Wingdings" pitchFamily="2" charset="2"/>
              <a:buNone/>
            </a:pPr>
            <a:r>
              <a:rPr lang="en-US" altLang="zh-CN" sz="2800" smtClean="0"/>
              <a:t>SDRAM</a:t>
            </a:r>
            <a:r>
              <a:rPr lang="zh-CN" altLang="en-US" sz="2800" smtClean="0"/>
              <a:t>有一个同步接口，在响应控制输入前会等待一个时钟信号，这样就能和计算机的系统总线同步。</a:t>
            </a:r>
            <a:r>
              <a:rPr lang="en-US" altLang="zh-CN" sz="2800" smtClean="0"/>
              <a:t>SDRAM</a:t>
            </a:r>
            <a:r>
              <a:rPr lang="zh-CN" altLang="en-US" sz="2800" smtClean="0"/>
              <a:t>在系统时钟的控制下从</a:t>
            </a:r>
            <a:r>
              <a:rPr lang="en-US" altLang="zh-CN" sz="2800" smtClean="0"/>
              <a:t>CPU</a:t>
            </a:r>
            <a:r>
              <a:rPr lang="zh-CN" altLang="en-US" sz="2800" smtClean="0"/>
              <a:t>获得地址、数据和控制信息。这是同步</a:t>
            </a:r>
            <a:r>
              <a:rPr lang="en-US" altLang="zh-CN" sz="2800" smtClean="0"/>
              <a:t>DRAM</a:t>
            </a:r>
            <a:r>
              <a:rPr lang="zh-CN" altLang="en-US" sz="2800" smtClean="0"/>
              <a:t>的最主要改进。</a:t>
            </a:r>
          </a:p>
        </p:txBody>
      </p:sp>
      <p:sp>
        <p:nvSpPr>
          <p:cNvPr id="6553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CD2BF23-D490-4DE2-9C1E-1EB68BC431D7}" type="slidenum">
              <a:rPr lang="en-US" altLang="zh-CN" smtClean="0">
                <a:solidFill>
                  <a:srgbClr val="FF0000"/>
                </a:solidFill>
              </a:rPr>
              <a:pPr eaLnBrk="1" hangingPunct="1"/>
              <a:t>61</a:t>
            </a:fld>
            <a:endParaRPr lang="en-US" altLang="zh-CN" smtClean="0">
              <a:solidFill>
                <a:srgbClr val="FF0000"/>
              </a:solidFill>
            </a:endParaRPr>
          </a:p>
        </p:txBody>
      </p:sp>
      <p:sp>
        <p:nvSpPr>
          <p:cNvPr id="6554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0D554E1-B9AD-4C81-B4A6-BF93CBD121F8}" type="datetime11">
              <a:rPr lang="zh-CN" altLang="en-US" smtClean="0"/>
              <a:pPr eaLnBrk="1" hangingPunct="1"/>
              <a:t>09:28:40</a:t>
            </a:fld>
            <a:endParaRPr lang="en-US" altLang="zh-CN" smtClean="0"/>
          </a:p>
        </p:txBody>
      </p:sp>
      <p:sp>
        <p:nvSpPr>
          <p:cNvPr id="65541" name="Rectangle 2"/>
          <p:cNvSpPr>
            <a:spLocks noGrp="1" noChangeArrowheads="1"/>
          </p:cNvSpPr>
          <p:nvPr>
            <p:ph type="title"/>
          </p:nvPr>
        </p:nvSpPr>
        <p:spPr>
          <a:xfrm>
            <a:off x="468313" y="620713"/>
            <a:ext cx="6694487" cy="857250"/>
          </a:xfrm>
        </p:spPr>
        <p:txBody>
          <a:body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9296A89-E8D3-478A-9344-3893AFB5487F}" type="slidenum">
              <a:rPr lang="en-US" altLang="zh-CN" smtClean="0">
                <a:solidFill>
                  <a:srgbClr val="FF0000"/>
                </a:solidFill>
              </a:rPr>
              <a:pPr eaLnBrk="1" hangingPunct="1"/>
              <a:t>62</a:t>
            </a:fld>
            <a:endParaRPr lang="en-US" altLang="zh-CN" smtClean="0">
              <a:solidFill>
                <a:srgbClr val="FF0000"/>
              </a:solidFill>
            </a:endParaRPr>
          </a:p>
        </p:txBody>
      </p:sp>
      <p:sp>
        <p:nvSpPr>
          <p:cNvPr id="6656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D6CD407-C66D-480E-8A44-8E660249B94F}" type="datetime11">
              <a:rPr lang="zh-CN" altLang="en-US" smtClean="0"/>
              <a:pPr eaLnBrk="1" hangingPunct="1"/>
              <a:t>09:28:40</a:t>
            </a:fld>
            <a:endParaRPr lang="en-US" altLang="zh-CN" smtClean="0"/>
          </a:p>
        </p:txBody>
      </p:sp>
      <p:pic>
        <p:nvPicPr>
          <p:cNvPr id="6656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90650"/>
            <a:ext cx="637381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5" name="TextBox 1"/>
          <p:cNvSpPr txBox="1">
            <a:spLocks noChangeArrowheads="1"/>
          </p:cNvSpPr>
          <p:nvPr/>
        </p:nvSpPr>
        <p:spPr bwMode="auto">
          <a:xfrm>
            <a:off x="3419475" y="5876260"/>
            <a:ext cx="2232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en-US" altLang="zh-CN"/>
              <a:t>SDRAM</a:t>
            </a:r>
            <a:r>
              <a:rPr lang="zh-CN" altLang="en-US"/>
              <a:t>逻辑结构图</a:t>
            </a:r>
          </a:p>
        </p:txBody>
      </p:sp>
      <p:sp>
        <p:nvSpPr>
          <p:cNvPr id="6" name="Rectangle 2"/>
          <p:cNvSpPr txBox="1">
            <a:spLocks noChangeArrowheads="1"/>
          </p:cNvSpPr>
          <p:nvPr/>
        </p:nvSpPr>
        <p:spPr>
          <a:xfrm>
            <a:off x="468311" y="404664"/>
            <a:ext cx="6694487" cy="64807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idx="1"/>
          </p:nvPr>
        </p:nvSpPr>
        <p:spPr>
          <a:xfrm>
            <a:off x="468313" y="1773238"/>
            <a:ext cx="8351837" cy="3455987"/>
          </a:xfrm>
        </p:spPr>
        <p:txBody>
          <a:bodyPr/>
          <a:lstStyle/>
          <a:p>
            <a:pPr marL="0" indent="0" eaLnBrk="1" hangingPunct="1">
              <a:lnSpc>
                <a:spcPct val="120000"/>
              </a:lnSpc>
              <a:buFont typeface="Wingdings" pitchFamily="2" charset="2"/>
              <a:buNone/>
            </a:pPr>
            <a:r>
              <a:rPr lang="zh-CN" altLang="en-US" sz="2800" b="1" smtClean="0">
                <a:solidFill>
                  <a:srgbClr val="FF0000"/>
                </a:solidFill>
              </a:rPr>
              <a:t>同步操作</a:t>
            </a:r>
            <a:endParaRPr lang="en-US" altLang="zh-CN" sz="2800" b="1" smtClean="0">
              <a:solidFill>
                <a:srgbClr val="FF0000"/>
              </a:solidFill>
            </a:endParaRPr>
          </a:p>
          <a:p>
            <a:pPr marL="0" indent="0" eaLnBrk="1" hangingPunct="1">
              <a:lnSpc>
                <a:spcPct val="120000"/>
              </a:lnSpc>
              <a:buFont typeface="Wingdings" pitchFamily="2" charset="2"/>
              <a:buNone/>
            </a:pPr>
            <a:r>
              <a:rPr lang="zh-CN" altLang="en-US" sz="2800" smtClean="0"/>
              <a:t>处理器访问</a:t>
            </a:r>
            <a:r>
              <a:rPr lang="en-US" altLang="zh-CN" sz="2800" smtClean="0"/>
              <a:t>SDRAM</a:t>
            </a:r>
            <a:r>
              <a:rPr lang="zh-CN" altLang="en-US" sz="2800" smtClean="0"/>
              <a:t>时，</a:t>
            </a:r>
            <a:r>
              <a:rPr lang="en-US" altLang="zh-CN" sz="2800" smtClean="0"/>
              <a:t>SDRAM</a:t>
            </a:r>
            <a:r>
              <a:rPr lang="zh-CN" altLang="en-US" sz="2800" smtClean="0"/>
              <a:t>的所有输入信号均在系统时钟</a:t>
            </a:r>
            <a:r>
              <a:rPr lang="en-US" altLang="zh-CN" sz="2800" smtClean="0"/>
              <a:t>CLK</a:t>
            </a:r>
            <a:r>
              <a:rPr lang="zh-CN" altLang="en-US" sz="2800" smtClean="0"/>
              <a:t>的上升沿被存储器内部电路锁定；所有输出信号均在</a:t>
            </a:r>
            <a:r>
              <a:rPr lang="en-US" altLang="zh-CN" sz="2800" smtClean="0"/>
              <a:t>CLK</a:t>
            </a:r>
            <a:r>
              <a:rPr lang="zh-CN" altLang="en-US" sz="2800" smtClean="0"/>
              <a:t>的上升沿被输出。</a:t>
            </a:r>
            <a:r>
              <a:rPr lang="en-US" altLang="zh-CN" sz="2800" smtClean="0"/>
              <a:t>SDRAM</a:t>
            </a:r>
            <a:r>
              <a:rPr lang="zh-CN" altLang="en-US" sz="2800" smtClean="0"/>
              <a:t>的操作在系统时钟</a:t>
            </a:r>
            <a:r>
              <a:rPr lang="en-US" altLang="zh-CN" sz="2800" smtClean="0"/>
              <a:t>CLK</a:t>
            </a:r>
            <a:r>
              <a:rPr lang="zh-CN" altLang="en-US" sz="2800" smtClean="0"/>
              <a:t>的控制下，与系统的高速操作严格同步进行。</a:t>
            </a:r>
          </a:p>
        </p:txBody>
      </p:sp>
      <p:sp>
        <p:nvSpPr>
          <p:cNvPr id="6758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36A3179-1748-42AE-929E-E4B42BF64790}" type="slidenum">
              <a:rPr lang="en-US" altLang="zh-CN" smtClean="0">
                <a:solidFill>
                  <a:srgbClr val="FF0000"/>
                </a:solidFill>
              </a:rPr>
              <a:pPr eaLnBrk="1" hangingPunct="1"/>
              <a:t>63</a:t>
            </a:fld>
            <a:endParaRPr lang="en-US" altLang="zh-CN" smtClean="0">
              <a:solidFill>
                <a:srgbClr val="FF0000"/>
              </a:solidFill>
            </a:endParaRPr>
          </a:p>
        </p:txBody>
      </p:sp>
      <p:sp>
        <p:nvSpPr>
          <p:cNvPr id="6758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C445C9B-9899-4CB9-BEC2-C479E38446C2}" type="datetime11">
              <a:rPr lang="zh-CN" altLang="en-US" smtClean="0"/>
              <a:pPr eaLnBrk="1" hangingPunct="1"/>
              <a:t>09:28:40</a:t>
            </a:fld>
            <a:endParaRPr lang="en-US" altLang="zh-CN" smtClean="0"/>
          </a:p>
        </p:txBody>
      </p:sp>
      <p:sp>
        <p:nvSpPr>
          <p:cNvPr id="67589" name="Rectangle 2"/>
          <p:cNvSpPr>
            <a:spLocks noGrp="1" noChangeArrowheads="1"/>
          </p:cNvSpPr>
          <p:nvPr>
            <p:ph type="title"/>
          </p:nvPr>
        </p:nvSpPr>
        <p:spPr>
          <a:xfrm>
            <a:off x="468313" y="620713"/>
            <a:ext cx="6694487" cy="857250"/>
          </a:xfrm>
        </p:spPr>
        <p:txBody>
          <a:body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body" idx="1"/>
          </p:nvPr>
        </p:nvSpPr>
        <p:spPr>
          <a:xfrm>
            <a:off x="395288" y="1773238"/>
            <a:ext cx="8351837" cy="3455987"/>
          </a:xfrm>
        </p:spPr>
        <p:txBody>
          <a:bodyPr/>
          <a:lstStyle/>
          <a:p>
            <a:pPr marL="0" indent="0" eaLnBrk="1" hangingPunct="1">
              <a:lnSpc>
                <a:spcPct val="120000"/>
              </a:lnSpc>
              <a:buFont typeface="Wingdings" pitchFamily="2" charset="2"/>
              <a:buNone/>
            </a:pPr>
            <a:r>
              <a:rPr lang="zh-CN" altLang="en-US" sz="2800" b="1" smtClean="0">
                <a:solidFill>
                  <a:srgbClr val="FF0000"/>
                </a:solidFill>
              </a:rPr>
              <a:t>多存储体</a:t>
            </a:r>
            <a:endParaRPr lang="en-US" altLang="zh-CN" sz="2800" b="1" smtClean="0">
              <a:solidFill>
                <a:srgbClr val="FF0000"/>
              </a:solidFill>
            </a:endParaRPr>
          </a:p>
          <a:p>
            <a:pPr marL="0" indent="0" eaLnBrk="1" hangingPunct="1">
              <a:lnSpc>
                <a:spcPct val="120000"/>
              </a:lnSpc>
              <a:buFont typeface="Wingdings" pitchFamily="2" charset="2"/>
              <a:buNone/>
            </a:pPr>
            <a:r>
              <a:rPr lang="zh-CN" altLang="en-US" sz="2800" smtClean="0"/>
              <a:t>为了进一步提高存取速度和减少内部操作冲突，</a:t>
            </a:r>
            <a:r>
              <a:rPr lang="en-US" altLang="zh-CN" sz="2800" smtClean="0"/>
              <a:t>SDRAM</a:t>
            </a:r>
            <a:r>
              <a:rPr lang="zh-CN" altLang="en-US" sz="2800" smtClean="0"/>
              <a:t>的存储体被拆分为多个相对独立的存储体（</a:t>
            </a:r>
            <a:r>
              <a:rPr lang="en-US" altLang="zh-CN" sz="2800" smtClean="0"/>
              <a:t>bank</a:t>
            </a:r>
            <a:r>
              <a:rPr lang="zh-CN" altLang="en-US" sz="2800" smtClean="0"/>
              <a:t>）。这种内部组织可以支持流水线方式的并行操作。各存储体可以同时和独立工作，也可以选择顺序工作或交替工作。</a:t>
            </a:r>
            <a:endParaRPr lang="en-US" altLang="zh-CN" sz="2800" smtClean="0"/>
          </a:p>
        </p:txBody>
      </p:sp>
      <p:sp>
        <p:nvSpPr>
          <p:cNvPr id="6861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20EBB6C-666D-444A-9EB0-A106E9462335}" type="slidenum">
              <a:rPr lang="en-US" altLang="zh-CN" smtClean="0">
                <a:solidFill>
                  <a:srgbClr val="FF0000"/>
                </a:solidFill>
              </a:rPr>
              <a:pPr eaLnBrk="1" hangingPunct="1"/>
              <a:t>64</a:t>
            </a:fld>
            <a:endParaRPr lang="en-US" altLang="zh-CN" smtClean="0">
              <a:solidFill>
                <a:srgbClr val="FF0000"/>
              </a:solidFill>
            </a:endParaRPr>
          </a:p>
        </p:txBody>
      </p:sp>
      <p:sp>
        <p:nvSpPr>
          <p:cNvPr id="6861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86D83DF-B190-485E-B4AB-B482476BF108}" type="datetime11">
              <a:rPr lang="zh-CN" altLang="en-US" smtClean="0"/>
              <a:pPr eaLnBrk="1" hangingPunct="1"/>
              <a:t>09:28:40</a:t>
            </a:fld>
            <a:endParaRPr lang="en-US" altLang="zh-CN" smtClean="0"/>
          </a:p>
        </p:txBody>
      </p:sp>
      <p:sp>
        <p:nvSpPr>
          <p:cNvPr id="68613" name="Rectangle 2"/>
          <p:cNvSpPr>
            <a:spLocks noGrp="1" noChangeArrowheads="1"/>
          </p:cNvSpPr>
          <p:nvPr>
            <p:ph type="title"/>
          </p:nvPr>
        </p:nvSpPr>
        <p:spPr>
          <a:xfrm>
            <a:off x="468313" y="620713"/>
            <a:ext cx="6694487" cy="857250"/>
          </a:xfrm>
        </p:spPr>
        <p:txBody>
          <a:body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body" idx="1"/>
          </p:nvPr>
        </p:nvSpPr>
        <p:spPr>
          <a:xfrm>
            <a:off x="468313" y="1773238"/>
            <a:ext cx="8351837" cy="3959225"/>
          </a:xfrm>
        </p:spPr>
        <p:txBody>
          <a:bodyPr/>
          <a:lstStyle/>
          <a:p>
            <a:pPr marL="0" indent="0" eaLnBrk="1" hangingPunct="1">
              <a:lnSpc>
                <a:spcPct val="120000"/>
              </a:lnSpc>
              <a:buFont typeface="Wingdings" pitchFamily="2" charset="2"/>
              <a:buNone/>
            </a:pPr>
            <a:r>
              <a:rPr lang="zh-CN" altLang="en-US" sz="2800" b="1" smtClean="0">
                <a:solidFill>
                  <a:srgbClr val="FF0000"/>
                </a:solidFill>
              </a:rPr>
              <a:t>命令控制</a:t>
            </a:r>
            <a:endParaRPr lang="en-US" altLang="zh-CN" sz="2800" b="1" smtClean="0">
              <a:solidFill>
                <a:srgbClr val="FF0000"/>
              </a:solidFill>
            </a:endParaRPr>
          </a:p>
          <a:p>
            <a:pPr marL="0" indent="0" eaLnBrk="1" hangingPunct="1">
              <a:lnSpc>
                <a:spcPct val="120000"/>
              </a:lnSpc>
              <a:buFont typeface="Wingdings" pitchFamily="2" charset="2"/>
              <a:buNone/>
            </a:pPr>
            <a:r>
              <a:rPr lang="zh-CN" altLang="en-US" sz="2800" smtClean="0"/>
              <a:t>传统的异步</a:t>
            </a:r>
            <a:r>
              <a:rPr lang="en-US" altLang="zh-CN" sz="2800" smtClean="0"/>
              <a:t>DRAM</a:t>
            </a:r>
            <a:r>
              <a:rPr lang="zh-CN" altLang="en-US" sz="2800" smtClean="0"/>
              <a:t>是根据控制信号的电平组合选择工作方式的，而</a:t>
            </a:r>
            <a:r>
              <a:rPr lang="en-US" altLang="zh-CN" sz="2800" smtClean="0"/>
              <a:t>SDRAM</a:t>
            </a:r>
            <a:r>
              <a:rPr lang="zh-CN" altLang="en-US" sz="2800" smtClean="0"/>
              <a:t>将一组控制信号的电平编码组合为“命令”。</a:t>
            </a:r>
            <a:endParaRPr lang="en-US" altLang="zh-CN" sz="2800" smtClean="0"/>
          </a:p>
          <a:p>
            <a:pPr marL="0" indent="0" eaLnBrk="1" hangingPunct="1">
              <a:lnSpc>
                <a:spcPct val="120000"/>
              </a:lnSpc>
              <a:buFont typeface="Wingdings" pitchFamily="2" charset="2"/>
              <a:buNone/>
            </a:pPr>
            <a:r>
              <a:rPr lang="zh-CN" altLang="en-US" sz="2800" smtClean="0"/>
              <a:t>例如，</a:t>
            </a:r>
            <a:r>
              <a:rPr lang="en-US" altLang="zh-CN" sz="2800" smtClean="0"/>
              <a:t>RAS</a:t>
            </a:r>
            <a:r>
              <a:rPr lang="zh-CN" altLang="en-US" sz="2800" smtClean="0"/>
              <a:t>、</a:t>
            </a:r>
            <a:r>
              <a:rPr lang="en-US" altLang="zh-CN" sz="2800" smtClean="0"/>
              <a:t>CAS</a:t>
            </a:r>
            <a:r>
              <a:rPr lang="zh-CN" altLang="en-US" sz="2800" smtClean="0"/>
              <a:t>、</a:t>
            </a:r>
            <a:r>
              <a:rPr lang="en-US" altLang="zh-CN" sz="2800" smtClean="0"/>
              <a:t>WE</a:t>
            </a:r>
            <a:r>
              <a:rPr lang="zh-CN" altLang="en-US" sz="2800" smtClean="0"/>
              <a:t>、</a:t>
            </a:r>
            <a:r>
              <a:rPr lang="en-US" altLang="zh-CN" sz="2800" smtClean="0"/>
              <a:t>CS</a:t>
            </a:r>
            <a:r>
              <a:rPr lang="zh-CN" altLang="en-US" sz="2800" smtClean="0"/>
              <a:t>以及特定地址线的不同组合分别代表激活存储体、读、写、预充等不同的命令。</a:t>
            </a:r>
            <a:endParaRPr lang="en-US" altLang="zh-CN" sz="2800" smtClean="0"/>
          </a:p>
        </p:txBody>
      </p:sp>
      <p:sp>
        <p:nvSpPr>
          <p:cNvPr id="6963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3AEA95A-B717-4AC5-99BE-B3BE0993BDF9}" type="slidenum">
              <a:rPr lang="en-US" altLang="zh-CN" smtClean="0">
                <a:solidFill>
                  <a:srgbClr val="FF0000"/>
                </a:solidFill>
              </a:rPr>
              <a:pPr eaLnBrk="1" hangingPunct="1"/>
              <a:t>65</a:t>
            </a:fld>
            <a:endParaRPr lang="en-US" altLang="zh-CN" smtClean="0">
              <a:solidFill>
                <a:srgbClr val="FF0000"/>
              </a:solidFill>
            </a:endParaRPr>
          </a:p>
        </p:txBody>
      </p:sp>
      <p:sp>
        <p:nvSpPr>
          <p:cNvPr id="6963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94B84BD-A517-48E5-8188-EA8BEEA7BC07}" type="datetime11">
              <a:rPr lang="zh-CN" altLang="en-US" smtClean="0"/>
              <a:pPr eaLnBrk="1" hangingPunct="1"/>
              <a:t>09:28:40</a:t>
            </a:fld>
            <a:endParaRPr lang="en-US" altLang="zh-CN" smtClean="0"/>
          </a:p>
        </p:txBody>
      </p:sp>
      <p:sp>
        <p:nvSpPr>
          <p:cNvPr id="69637" name="Rectangle 2"/>
          <p:cNvSpPr>
            <a:spLocks noGrp="1" noChangeArrowheads="1"/>
          </p:cNvSpPr>
          <p:nvPr>
            <p:ph type="title"/>
          </p:nvPr>
        </p:nvSpPr>
        <p:spPr>
          <a:xfrm>
            <a:off x="468313" y="620713"/>
            <a:ext cx="6694487" cy="857250"/>
          </a:xfrm>
        </p:spPr>
        <p:txBody>
          <a:body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cxnSp>
        <p:nvCxnSpPr>
          <p:cNvPr id="69638" name="直接连接符 2"/>
          <p:cNvCxnSpPr>
            <a:cxnSpLocks noChangeShapeType="1"/>
          </p:cNvCxnSpPr>
          <p:nvPr/>
        </p:nvCxnSpPr>
        <p:spPr bwMode="auto">
          <a:xfrm>
            <a:off x="1619250" y="4076700"/>
            <a:ext cx="649288" cy="0"/>
          </a:xfrm>
          <a:prstGeom prst="line">
            <a:avLst/>
          </a:prstGeom>
          <a:noFill/>
          <a:ln w="12700" cap="sq" algn="ctr">
            <a:solidFill>
              <a:schemeClr val="tx1"/>
            </a:solidFill>
            <a:round/>
            <a:headEnd type="none" w="sm" len="sm"/>
            <a:tailEnd type="none" w="sm" len="sm"/>
          </a:ln>
        </p:spPr>
      </p:cxnSp>
      <p:cxnSp>
        <p:nvCxnSpPr>
          <p:cNvPr id="69639" name="直接连接符 7"/>
          <p:cNvCxnSpPr>
            <a:cxnSpLocks noChangeShapeType="1"/>
          </p:cNvCxnSpPr>
          <p:nvPr/>
        </p:nvCxnSpPr>
        <p:spPr bwMode="auto">
          <a:xfrm>
            <a:off x="2771775" y="4064000"/>
            <a:ext cx="647700" cy="0"/>
          </a:xfrm>
          <a:prstGeom prst="line">
            <a:avLst/>
          </a:prstGeom>
          <a:noFill/>
          <a:ln w="12700" cap="sq" algn="ctr">
            <a:solidFill>
              <a:schemeClr val="tx1"/>
            </a:solidFill>
            <a:round/>
            <a:headEnd type="none" w="sm" len="sm"/>
            <a:tailEnd type="none" w="sm" len="sm"/>
          </a:ln>
        </p:spPr>
      </p:cxnSp>
      <p:cxnSp>
        <p:nvCxnSpPr>
          <p:cNvPr id="69640" name="直接连接符 8"/>
          <p:cNvCxnSpPr>
            <a:cxnSpLocks noChangeShapeType="1"/>
          </p:cNvCxnSpPr>
          <p:nvPr/>
        </p:nvCxnSpPr>
        <p:spPr bwMode="auto">
          <a:xfrm>
            <a:off x="3779838" y="4064000"/>
            <a:ext cx="647700" cy="0"/>
          </a:xfrm>
          <a:prstGeom prst="line">
            <a:avLst/>
          </a:prstGeom>
          <a:noFill/>
          <a:ln w="12700" cap="sq" algn="ctr">
            <a:solidFill>
              <a:schemeClr val="tx1"/>
            </a:solidFill>
            <a:round/>
            <a:headEnd type="none" w="sm" len="sm"/>
            <a:tailEnd type="none" w="sm" len="sm"/>
          </a:ln>
        </p:spPr>
      </p:cxnSp>
      <p:cxnSp>
        <p:nvCxnSpPr>
          <p:cNvPr id="69641" name="直接连接符 9"/>
          <p:cNvCxnSpPr>
            <a:cxnSpLocks noChangeShapeType="1"/>
          </p:cNvCxnSpPr>
          <p:nvPr/>
        </p:nvCxnSpPr>
        <p:spPr bwMode="auto">
          <a:xfrm>
            <a:off x="4716463" y="4064000"/>
            <a:ext cx="503237" cy="0"/>
          </a:xfrm>
          <a:prstGeom prst="line">
            <a:avLst/>
          </a:prstGeom>
          <a:noFill/>
          <a:ln w="12700" cap="sq" algn="ctr">
            <a:solidFill>
              <a:schemeClr val="tx1"/>
            </a:solidFill>
            <a:round/>
            <a:headEnd type="none" w="sm" len="sm"/>
            <a:tailEnd type="none" w="sm" len="sm"/>
          </a:ln>
        </p:spPr>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ChangeArrowheads="1"/>
          </p:cNvSpPr>
          <p:nvPr>
            <p:ph type="body" idx="1"/>
          </p:nvPr>
        </p:nvSpPr>
        <p:spPr>
          <a:xfrm>
            <a:off x="468313" y="1773238"/>
            <a:ext cx="8351837" cy="2951162"/>
          </a:xfrm>
        </p:spPr>
        <p:txBody>
          <a:bodyPr/>
          <a:lstStyle/>
          <a:p>
            <a:pPr marL="0" indent="0" eaLnBrk="1" hangingPunct="1">
              <a:lnSpc>
                <a:spcPct val="120000"/>
              </a:lnSpc>
              <a:buFont typeface="Wingdings" pitchFamily="2" charset="2"/>
              <a:buNone/>
            </a:pPr>
            <a:r>
              <a:rPr lang="zh-CN" altLang="en-US" sz="2800" b="1" smtClean="0">
                <a:solidFill>
                  <a:srgbClr val="FF0000"/>
                </a:solidFill>
              </a:rPr>
              <a:t>模式寄存器</a:t>
            </a:r>
            <a:endParaRPr lang="en-US" altLang="zh-CN" sz="2800" b="1" smtClean="0">
              <a:solidFill>
                <a:srgbClr val="FF0000"/>
              </a:solidFill>
            </a:endParaRPr>
          </a:p>
          <a:p>
            <a:pPr marL="0" indent="0" eaLnBrk="1" hangingPunct="1">
              <a:lnSpc>
                <a:spcPct val="120000"/>
              </a:lnSpc>
              <a:buFont typeface="Wingdings" pitchFamily="2" charset="2"/>
              <a:buNone/>
            </a:pPr>
            <a:r>
              <a:rPr lang="zh-CN" altLang="en-US" sz="2800" smtClean="0"/>
              <a:t>在</a:t>
            </a:r>
            <a:r>
              <a:rPr lang="en-US" altLang="zh-CN" sz="2800" smtClean="0"/>
              <a:t>SDRAM</a:t>
            </a:r>
            <a:r>
              <a:rPr lang="zh-CN" altLang="en-US" sz="2800" smtClean="0"/>
              <a:t>加电后必须先对模式寄存器进行设置，控制</a:t>
            </a:r>
            <a:r>
              <a:rPr lang="en-US" altLang="zh-CN" sz="2800" smtClean="0"/>
              <a:t>SDRAM</a:t>
            </a:r>
            <a:r>
              <a:rPr lang="zh-CN" altLang="en-US" sz="2800" smtClean="0"/>
              <a:t>工作在不同的操作模式下。</a:t>
            </a:r>
            <a:endParaRPr lang="en-US" altLang="zh-CN" sz="2800" smtClean="0"/>
          </a:p>
          <a:p>
            <a:pPr marL="0" indent="0" eaLnBrk="1" hangingPunct="1">
              <a:lnSpc>
                <a:spcPct val="120000"/>
              </a:lnSpc>
              <a:buFont typeface="Wingdings" pitchFamily="2" charset="2"/>
              <a:buNone/>
            </a:pPr>
            <a:r>
              <a:rPr lang="zh-CN" altLang="en-US" sz="2800" smtClean="0"/>
              <a:t>在模式寄存器中可以设置</a:t>
            </a:r>
            <a:r>
              <a:rPr lang="en-US" altLang="zh-CN" sz="2800" smtClean="0"/>
              <a:t>CAS</a:t>
            </a:r>
            <a:r>
              <a:rPr lang="zh-CN" altLang="en-US" sz="2800" smtClean="0"/>
              <a:t>延迟、突发类型、突发长度和测试模式等。</a:t>
            </a:r>
            <a:endParaRPr lang="en-US" altLang="zh-CN" sz="2800" smtClean="0"/>
          </a:p>
        </p:txBody>
      </p:sp>
      <p:sp>
        <p:nvSpPr>
          <p:cNvPr id="7065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D433497-0B00-4769-ABFE-8445D5B83DF5}" type="slidenum">
              <a:rPr lang="en-US" altLang="zh-CN" smtClean="0">
                <a:solidFill>
                  <a:srgbClr val="FF0000"/>
                </a:solidFill>
              </a:rPr>
              <a:pPr eaLnBrk="1" hangingPunct="1"/>
              <a:t>66</a:t>
            </a:fld>
            <a:endParaRPr lang="en-US" altLang="zh-CN" smtClean="0">
              <a:solidFill>
                <a:srgbClr val="FF0000"/>
              </a:solidFill>
            </a:endParaRPr>
          </a:p>
        </p:txBody>
      </p:sp>
      <p:sp>
        <p:nvSpPr>
          <p:cNvPr id="7066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28A1F9D-3581-48EF-9BED-A9928E869A1A}" type="datetime11">
              <a:rPr lang="zh-CN" altLang="en-US" smtClean="0"/>
              <a:pPr eaLnBrk="1" hangingPunct="1"/>
              <a:t>09:28:40</a:t>
            </a:fld>
            <a:endParaRPr lang="en-US" altLang="zh-CN" smtClean="0"/>
          </a:p>
        </p:txBody>
      </p:sp>
      <p:sp>
        <p:nvSpPr>
          <p:cNvPr id="70661" name="Rectangle 2"/>
          <p:cNvSpPr>
            <a:spLocks noGrp="1" noChangeArrowheads="1"/>
          </p:cNvSpPr>
          <p:nvPr>
            <p:ph type="title"/>
          </p:nvPr>
        </p:nvSpPr>
        <p:spPr>
          <a:xfrm>
            <a:off x="468313" y="620713"/>
            <a:ext cx="6694487" cy="857250"/>
          </a:xfrm>
        </p:spPr>
        <p:txBody>
          <a:body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cxnSp>
        <p:nvCxnSpPr>
          <p:cNvPr id="70662" name="直接连接符 3"/>
          <p:cNvCxnSpPr>
            <a:cxnSpLocks noChangeShapeType="1"/>
          </p:cNvCxnSpPr>
          <p:nvPr/>
        </p:nvCxnSpPr>
        <p:spPr bwMode="auto">
          <a:xfrm>
            <a:off x="4500563" y="3573463"/>
            <a:ext cx="647700" cy="0"/>
          </a:xfrm>
          <a:prstGeom prst="line">
            <a:avLst/>
          </a:prstGeom>
          <a:noFill/>
          <a:ln w="12700" cap="sq" algn="ctr">
            <a:solidFill>
              <a:schemeClr val="tx1"/>
            </a:solidFill>
            <a:round/>
            <a:headEnd type="none" w="sm" len="sm"/>
            <a:tailEnd type="none" w="sm" len="sm"/>
          </a:ln>
        </p:spPr>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body" idx="1"/>
          </p:nvPr>
        </p:nvSpPr>
        <p:spPr>
          <a:xfrm>
            <a:off x="539750" y="1196975"/>
            <a:ext cx="3095625" cy="574675"/>
          </a:xfrm>
        </p:spPr>
        <p:txBody>
          <a:bodyPr/>
          <a:lstStyle/>
          <a:p>
            <a:pPr marL="0" indent="0" eaLnBrk="1" hangingPunct="1">
              <a:lnSpc>
                <a:spcPct val="120000"/>
              </a:lnSpc>
              <a:buFont typeface="Wingdings" pitchFamily="2" charset="2"/>
              <a:buNone/>
            </a:pPr>
            <a:r>
              <a:rPr lang="en-US" altLang="zh-CN" sz="2400" smtClean="0"/>
              <a:t>SDRAM</a:t>
            </a:r>
            <a:r>
              <a:rPr lang="zh-CN" altLang="en-US" sz="2400" smtClean="0"/>
              <a:t>的控制方式</a:t>
            </a:r>
            <a:endParaRPr lang="en-US" altLang="zh-CN" sz="2400" smtClean="0"/>
          </a:p>
        </p:txBody>
      </p:sp>
      <p:sp>
        <p:nvSpPr>
          <p:cNvPr id="7168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C1965DA-9649-466B-BD6C-DD0CF5652F3A}" type="slidenum">
              <a:rPr lang="en-US" altLang="zh-CN" smtClean="0">
                <a:solidFill>
                  <a:srgbClr val="FF0000"/>
                </a:solidFill>
              </a:rPr>
              <a:pPr eaLnBrk="1" hangingPunct="1"/>
              <a:t>67</a:t>
            </a:fld>
            <a:endParaRPr lang="en-US" altLang="zh-CN" smtClean="0">
              <a:solidFill>
                <a:srgbClr val="FF0000"/>
              </a:solidFill>
            </a:endParaRPr>
          </a:p>
        </p:txBody>
      </p:sp>
      <p:sp>
        <p:nvSpPr>
          <p:cNvPr id="71684"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15DFE05-3DB5-45E6-A036-94CDE24F8976}" type="datetime11">
              <a:rPr lang="zh-CN" altLang="en-US" smtClean="0"/>
              <a:pPr eaLnBrk="1" hangingPunct="1"/>
              <a:t>09:28:40</a:t>
            </a:fld>
            <a:endParaRPr lang="en-US" altLang="zh-CN" smtClean="0"/>
          </a:p>
        </p:txBody>
      </p:sp>
      <p:sp>
        <p:nvSpPr>
          <p:cNvPr id="71685" name="Rectangle 2"/>
          <p:cNvSpPr>
            <a:spLocks noGrp="1" noChangeArrowheads="1"/>
          </p:cNvSpPr>
          <p:nvPr>
            <p:ph type="title"/>
          </p:nvPr>
        </p:nvSpPr>
        <p:spPr>
          <a:xfrm>
            <a:off x="468313" y="476250"/>
            <a:ext cx="6694487" cy="714375"/>
          </a:xfrm>
        </p:spPr>
        <p:txBody>
          <a:bodyPr/>
          <a:lstStyle/>
          <a:p>
            <a:pPr eaLnBrk="1" hangingPunct="1"/>
            <a:r>
              <a:rPr lang="en-US" altLang="zh-CN" smtClean="0"/>
              <a:t>3.3.6 </a:t>
            </a:r>
            <a:r>
              <a:rPr lang="zh-CN" altLang="en-US" smtClean="0"/>
              <a:t>同步</a:t>
            </a:r>
            <a:r>
              <a:rPr lang="en-US" altLang="zh-CN" smtClean="0"/>
              <a:t>DRAM</a:t>
            </a:r>
            <a:r>
              <a:rPr lang="zh-CN" altLang="en-US" smtClean="0"/>
              <a:t>（</a:t>
            </a:r>
            <a:r>
              <a:rPr lang="en-US" altLang="zh-CN" smtClean="0"/>
              <a:t>SDRAM</a:t>
            </a:r>
            <a:r>
              <a:rPr lang="zh-CN" altLang="en-US" smtClean="0"/>
              <a:t>）</a:t>
            </a:r>
          </a:p>
        </p:txBody>
      </p:sp>
      <p:pic>
        <p:nvPicPr>
          <p:cNvPr id="716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884363"/>
            <a:ext cx="5124450"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body" idx="1"/>
          </p:nvPr>
        </p:nvSpPr>
        <p:spPr>
          <a:xfrm>
            <a:off x="468313" y="1700213"/>
            <a:ext cx="8351837" cy="1584325"/>
          </a:xfrm>
        </p:spPr>
        <p:txBody>
          <a:bodyPr/>
          <a:lstStyle/>
          <a:p>
            <a:pPr marL="0" indent="457200" eaLnBrk="1" hangingPunct="1">
              <a:buFont typeface="Wingdings" pitchFamily="2" charset="2"/>
              <a:buNone/>
            </a:pPr>
            <a:r>
              <a:rPr lang="zh-CN" altLang="en-US" sz="2400" smtClean="0"/>
              <a:t>双倍速率结构本质上是一个</a:t>
            </a:r>
            <a:r>
              <a:rPr lang="en-US" altLang="zh-CN" sz="2400" smtClean="0"/>
              <a:t>2n</a:t>
            </a:r>
            <a:r>
              <a:rPr lang="zh-CN" altLang="en-US" sz="2400" smtClean="0"/>
              <a:t>预取结构。内部总线宽度是外部总线宽度的两倍，从存储矩阵到</a:t>
            </a:r>
            <a:r>
              <a:rPr lang="en-US" altLang="zh-CN" sz="2400" smtClean="0"/>
              <a:t>I/O</a:t>
            </a:r>
            <a:r>
              <a:rPr lang="zh-CN" altLang="en-US" sz="2400" smtClean="0"/>
              <a:t>缓冲区每个时钟周期传输</a:t>
            </a:r>
            <a:r>
              <a:rPr lang="en-US" altLang="zh-CN" sz="2400" smtClean="0"/>
              <a:t>2n</a:t>
            </a:r>
            <a:r>
              <a:rPr lang="zh-CN" altLang="en-US" sz="2400" smtClean="0"/>
              <a:t>比特数据，从</a:t>
            </a:r>
            <a:r>
              <a:rPr lang="en-US" altLang="zh-CN" sz="2400" smtClean="0"/>
              <a:t>I/O</a:t>
            </a:r>
            <a:r>
              <a:rPr lang="zh-CN" altLang="en-US" sz="2400" smtClean="0"/>
              <a:t>缓冲区到数据总线则在时钟触发沿的上、下沿都能进行数据传输。</a:t>
            </a:r>
          </a:p>
        </p:txBody>
      </p:sp>
      <p:sp>
        <p:nvSpPr>
          <p:cNvPr id="7270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39F8097-8129-49F6-980C-E34F446FEC12}" type="slidenum">
              <a:rPr lang="en-US" altLang="zh-CN" smtClean="0">
                <a:solidFill>
                  <a:srgbClr val="FF0000"/>
                </a:solidFill>
              </a:rPr>
              <a:pPr eaLnBrk="1" hangingPunct="1"/>
              <a:t>68</a:t>
            </a:fld>
            <a:endParaRPr lang="en-US" altLang="zh-CN" smtClean="0">
              <a:solidFill>
                <a:srgbClr val="FF0000"/>
              </a:solidFill>
            </a:endParaRPr>
          </a:p>
        </p:txBody>
      </p:sp>
      <p:sp>
        <p:nvSpPr>
          <p:cNvPr id="7270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915C25-6533-4E34-9538-3F34C45CD80D}" type="datetime11">
              <a:rPr lang="zh-CN" altLang="en-US" smtClean="0"/>
              <a:pPr eaLnBrk="1" hangingPunct="1"/>
              <a:t>09:28:40</a:t>
            </a:fld>
            <a:endParaRPr lang="en-US" altLang="zh-CN" smtClean="0"/>
          </a:p>
        </p:txBody>
      </p:sp>
      <p:sp>
        <p:nvSpPr>
          <p:cNvPr id="72709" name="Rectangle 2"/>
          <p:cNvSpPr>
            <a:spLocks noGrp="1" noChangeArrowheads="1"/>
          </p:cNvSpPr>
          <p:nvPr>
            <p:ph type="title"/>
          </p:nvPr>
        </p:nvSpPr>
        <p:spPr>
          <a:xfrm>
            <a:off x="468313" y="188913"/>
            <a:ext cx="6694487" cy="1289050"/>
          </a:xfrm>
        </p:spPr>
        <p:txBody>
          <a:bodyPr/>
          <a:lstStyle/>
          <a:p>
            <a:pPr eaLnBrk="1" hangingPunct="1"/>
            <a:r>
              <a:rPr lang="en-US" altLang="zh-CN" smtClean="0"/>
              <a:t>3.3.7 </a:t>
            </a:r>
            <a:r>
              <a:rPr lang="zh-CN" altLang="en-US" smtClean="0"/>
              <a:t>双倍速率</a:t>
            </a:r>
            <a:r>
              <a:rPr lang="en-US" altLang="zh-CN" smtClean="0"/>
              <a:t>SDRAM</a:t>
            </a:r>
            <a:r>
              <a:rPr lang="zh-CN" altLang="en-US" smtClean="0"/>
              <a:t>（</a:t>
            </a:r>
            <a:r>
              <a:rPr lang="en-US" altLang="zh-CN" smtClean="0"/>
              <a:t>DDR SDRAM</a:t>
            </a:r>
            <a:r>
              <a:rPr lang="zh-CN" altLang="en-US" smtClean="0"/>
              <a:t>）</a:t>
            </a:r>
          </a:p>
        </p:txBody>
      </p:sp>
      <p:pic>
        <p:nvPicPr>
          <p:cNvPr id="727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3357563"/>
            <a:ext cx="50863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body" idx="1"/>
          </p:nvPr>
        </p:nvSpPr>
        <p:spPr>
          <a:xfrm>
            <a:off x="468313" y="1700213"/>
            <a:ext cx="8351837" cy="4608512"/>
          </a:xfrm>
        </p:spPr>
        <p:txBody>
          <a:bodyPr/>
          <a:lstStyle/>
          <a:p>
            <a:pPr marL="0" indent="457200" eaLnBrk="1" hangingPunct="1">
              <a:buFont typeface="Wingdings" pitchFamily="2" charset="2"/>
              <a:buNone/>
            </a:pPr>
            <a:r>
              <a:rPr lang="zh-CN" altLang="en-US" sz="2400" smtClean="0"/>
              <a:t>在第一代</a:t>
            </a:r>
            <a:r>
              <a:rPr lang="en-US" altLang="zh-CN" sz="2400" smtClean="0"/>
              <a:t>DDR SDRAM</a:t>
            </a:r>
            <a:r>
              <a:rPr lang="zh-CN" altLang="en-US" sz="2400" smtClean="0"/>
              <a:t>出现之后，相继又出现了</a:t>
            </a:r>
            <a:r>
              <a:rPr lang="en-US" altLang="zh-CN" sz="2400" smtClean="0"/>
              <a:t>DDR2</a:t>
            </a:r>
            <a:r>
              <a:rPr lang="zh-CN" altLang="en-US" sz="2400" smtClean="0"/>
              <a:t>、</a:t>
            </a:r>
            <a:r>
              <a:rPr lang="en-US" altLang="zh-CN" sz="2400" smtClean="0"/>
              <a:t>DDR3</a:t>
            </a:r>
            <a:r>
              <a:rPr lang="zh-CN" altLang="en-US" sz="2400" smtClean="0"/>
              <a:t>和</a:t>
            </a:r>
            <a:r>
              <a:rPr lang="en-US" altLang="zh-CN" sz="2400" smtClean="0"/>
              <a:t>DDR4</a:t>
            </a:r>
            <a:r>
              <a:rPr lang="zh-CN" altLang="en-US" sz="2400" smtClean="0"/>
              <a:t>等</a:t>
            </a:r>
            <a:r>
              <a:rPr lang="en-US" altLang="zh-CN" sz="2400" smtClean="0"/>
              <a:t>SDRAM</a:t>
            </a:r>
            <a:r>
              <a:rPr lang="zh-CN" altLang="en-US" sz="2400" smtClean="0"/>
              <a:t>技术。这些技术的主要改进点在于提升存储矩阵输出的数据率。</a:t>
            </a:r>
            <a:endParaRPr lang="en-US" altLang="zh-CN" sz="2400" smtClean="0"/>
          </a:p>
          <a:p>
            <a:pPr marL="0" indent="457200" eaLnBrk="1" hangingPunct="1">
              <a:buFont typeface="Wingdings" pitchFamily="2" charset="2"/>
              <a:buNone/>
            </a:pPr>
            <a:r>
              <a:rPr lang="zh-CN" altLang="en-US" sz="2400" smtClean="0"/>
              <a:t>例如，</a:t>
            </a:r>
            <a:r>
              <a:rPr lang="en-US" altLang="zh-CN" sz="2400" smtClean="0"/>
              <a:t>DDR2</a:t>
            </a:r>
            <a:r>
              <a:rPr lang="zh-CN" altLang="en-US" sz="2400" smtClean="0"/>
              <a:t>技术采用</a:t>
            </a:r>
            <a:r>
              <a:rPr lang="en-US" altLang="zh-CN" sz="2400" smtClean="0"/>
              <a:t>4n</a:t>
            </a:r>
            <a:r>
              <a:rPr lang="zh-CN" altLang="en-US" sz="2400" smtClean="0"/>
              <a:t>预取结构，将数据总线的时钟频率提升到内部传输率的</a:t>
            </a:r>
            <a:r>
              <a:rPr lang="en-US" altLang="zh-CN" sz="2400" smtClean="0"/>
              <a:t>2</a:t>
            </a:r>
            <a:r>
              <a:rPr lang="zh-CN" altLang="en-US" sz="2400" smtClean="0"/>
              <a:t>倍，从而使外部总线数据率比</a:t>
            </a:r>
            <a:r>
              <a:rPr lang="en-US" altLang="zh-CN" sz="2400" smtClean="0"/>
              <a:t>DDR SDRAM </a:t>
            </a:r>
            <a:r>
              <a:rPr lang="zh-CN" altLang="en-US" sz="2400" smtClean="0"/>
              <a:t>提升一倍。类似地，</a:t>
            </a:r>
            <a:r>
              <a:rPr lang="en-US" altLang="zh-CN" sz="2400" smtClean="0"/>
              <a:t>DDR3 SDRAM</a:t>
            </a:r>
            <a:r>
              <a:rPr lang="zh-CN" altLang="en-US" sz="2400" smtClean="0"/>
              <a:t>则采用</a:t>
            </a:r>
            <a:r>
              <a:rPr lang="en-US" altLang="zh-CN" sz="2400" smtClean="0"/>
              <a:t>8n</a:t>
            </a:r>
            <a:r>
              <a:rPr lang="zh-CN" altLang="en-US" sz="2400" smtClean="0"/>
              <a:t>预取结构。</a:t>
            </a:r>
            <a:endParaRPr lang="en-US" altLang="zh-CN" sz="2400" smtClean="0"/>
          </a:p>
          <a:p>
            <a:pPr marL="0" indent="457200" eaLnBrk="1" hangingPunct="1">
              <a:buFont typeface="Wingdings" pitchFamily="2" charset="2"/>
              <a:buNone/>
            </a:pPr>
            <a:r>
              <a:rPr lang="en-US" altLang="zh-CN" sz="2400" smtClean="0"/>
              <a:t>DDR4 SDRAM</a:t>
            </a:r>
            <a:r>
              <a:rPr lang="zh-CN" altLang="en-US" sz="2400" smtClean="0"/>
              <a:t>仍然采用</a:t>
            </a:r>
            <a:r>
              <a:rPr lang="en-US" altLang="zh-CN" sz="2400" smtClean="0"/>
              <a:t>8n</a:t>
            </a:r>
            <a:r>
              <a:rPr lang="zh-CN" altLang="en-US" sz="2400" smtClean="0"/>
              <a:t>预取，但是允许使用两个或</a:t>
            </a:r>
            <a:r>
              <a:rPr lang="en-US" altLang="zh-CN" sz="2400" smtClean="0"/>
              <a:t>4</a:t>
            </a:r>
            <a:r>
              <a:rPr lang="zh-CN" altLang="en-US" sz="2400" smtClean="0"/>
              <a:t>个存储体，每个存储体组都又独立的激活、读取、写入和刷新操作。因此，如果设计两个独立的存储体，相当于将内存预取值提高到了</a:t>
            </a:r>
            <a:r>
              <a:rPr lang="en-US" altLang="zh-CN" sz="2400" smtClean="0"/>
              <a:t>16n</a:t>
            </a:r>
            <a:r>
              <a:rPr lang="zh-CN" altLang="en-US" sz="2400" smtClean="0"/>
              <a:t>；如果是</a:t>
            </a:r>
            <a:r>
              <a:rPr lang="en-US" altLang="zh-CN" sz="2400" smtClean="0"/>
              <a:t>4</a:t>
            </a:r>
            <a:r>
              <a:rPr lang="zh-CN" altLang="en-US" sz="2400" smtClean="0"/>
              <a:t>个独立的存储体组，则预取值提高到了</a:t>
            </a:r>
            <a:r>
              <a:rPr lang="en-US" altLang="zh-CN" sz="2400" smtClean="0"/>
              <a:t>32n</a:t>
            </a:r>
            <a:r>
              <a:rPr lang="zh-CN" altLang="en-US" sz="2400" smtClean="0"/>
              <a:t>。</a:t>
            </a:r>
          </a:p>
        </p:txBody>
      </p:sp>
      <p:sp>
        <p:nvSpPr>
          <p:cNvPr id="7373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91719D1-2244-4E78-A09F-46FEFF831B47}" type="slidenum">
              <a:rPr lang="en-US" altLang="zh-CN" smtClean="0">
                <a:solidFill>
                  <a:srgbClr val="FF0000"/>
                </a:solidFill>
              </a:rPr>
              <a:pPr eaLnBrk="1" hangingPunct="1"/>
              <a:t>69</a:t>
            </a:fld>
            <a:endParaRPr lang="en-US" altLang="zh-CN" smtClean="0">
              <a:solidFill>
                <a:srgbClr val="FF0000"/>
              </a:solidFill>
            </a:endParaRPr>
          </a:p>
        </p:txBody>
      </p:sp>
      <p:sp>
        <p:nvSpPr>
          <p:cNvPr id="7373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F40F569-025B-4C92-B75A-46AD0CEDE9C2}" type="datetime11">
              <a:rPr lang="zh-CN" altLang="en-US" smtClean="0"/>
              <a:pPr eaLnBrk="1" hangingPunct="1"/>
              <a:t>09:28:40</a:t>
            </a:fld>
            <a:endParaRPr lang="en-US" altLang="zh-CN" smtClean="0"/>
          </a:p>
        </p:txBody>
      </p:sp>
      <p:sp>
        <p:nvSpPr>
          <p:cNvPr id="73733" name="Rectangle 2"/>
          <p:cNvSpPr>
            <a:spLocks noGrp="1" noChangeArrowheads="1"/>
          </p:cNvSpPr>
          <p:nvPr>
            <p:ph type="title"/>
          </p:nvPr>
        </p:nvSpPr>
        <p:spPr>
          <a:xfrm>
            <a:off x="468313" y="188913"/>
            <a:ext cx="6694487" cy="1289050"/>
          </a:xfrm>
        </p:spPr>
        <p:txBody>
          <a:bodyPr/>
          <a:lstStyle/>
          <a:p>
            <a:pPr eaLnBrk="1" hangingPunct="1"/>
            <a:r>
              <a:rPr lang="en-US" altLang="zh-CN" smtClean="0"/>
              <a:t>3.3.7 </a:t>
            </a:r>
            <a:r>
              <a:rPr lang="zh-CN" altLang="en-US" smtClean="0"/>
              <a:t>双倍速率</a:t>
            </a:r>
            <a:r>
              <a:rPr lang="en-US" altLang="zh-CN" smtClean="0"/>
              <a:t>SDRAM</a:t>
            </a:r>
            <a:r>
              <a:rPr lang="zh-CN" altLang="en-US" smtClean="0"/>
              <a:t>（</a:t>
            </a:r>
            <a:r>
              <a:rPr lang="en-US" altLang="zh-CN" smtClean="0"/>
              <a:t>DDR SDRAM</a:t>
            </a:r>
            <a:r>
              <a:rPr lang="zh-CN" altLang="en-US" smtClean="0"/>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539750" y="1412875"/>
            <a:ext cx="7920038" cy="2736850"/>
          </a:xfrm>
        </p:spPr>
        <p:txBody>
          <a:bodyPr/>
          <a:lstStyle/>
          <a:p>
            <a:pPr marL="0" indent="342900" eaLnBrk="1" hangingPunct="1">
              <a:buFontTx/>
              <a:buNone/>
            </a:pPr>
            <a:r>
              <a:rPr lang="en-US" altLang="zh-CN" sz="2800" smtClean="0">
                <a:solidFill>
                  <a:srgbClr val="FF3300"/>
                </a:solidFill>
                <a:latin typeface="Times New Roman" pitchFamily="18" charset="0"/>
              </a:rPr>
              <a:t>cache</a:t>
            </a:r>
            <a:r>
              <a:rPr lang="zh-CN" altLang="en-US" sz="2800" smtClean="0">
                <a:solidFill>
                  <a:srgbClr val="FF3300"/>
                </a:solidFill>
                <a:latin typeface="宋体" pitchFamily="2" charset="-122"/>
              </a:rPr>
              <a:t>存储系统是为解决主存速度不足而提出来的</a:t>
            </a:r>
            <a:r>
              <a:rPr lang="zh-CN" altLang="en-US" sz="2800" smtClean="0">
                <a:latin typeface="宋体" pitchFamily="2" charset="-122"/>
              </a:rPr>
              <a:t>。在</a:t>
            </a:r>
            <a:r>
              <a:rPr lang="en-US" altLang="zh-CN" sz="2800" smtClean="0">
                <a:latin typeface="Times New Roman" pitchFamily="18" charset="0"/>
              </a:rPr>
              <a:t>Cache</a:t>
            </a:r>
            <a:r>
              <a:rPr lang="zh-CN" altLang="en-US" sz="2800" smtClean="0">
                <a:latin typeface="宋体" pitchFamily="2" charset="-122"/>
              </a:rPr>
              <a:t>和主存之间，增加辅助硬件，让它们构成一个整体。从</a:t>
            </a:r>
            <a:r>
              <a:rPr lang="en-US" altLang="zh-CN" sz="2800" smtClean="0">
                <a:latin typeface="Times New Roman" pitchFamily="18" charset="0"/>
              </a:rPr>
              <a:t>CPU</a:t>
            </a:r>
            <a:r>
              <a:rPr lang="zh-CN" altLang="en-US" sz="2800" smtClean="0">
                <a:latin typeface="宋体" pitchFamily="2" charset="-122"/>
              </a:rPr>
              <a:t>看，速度接近</a:t>
            </a:r>
            <a:r>
              <a:rPr lang="en-US" altLang="zh-CN" sz="2800" smtClean="0">
                <a:latin typeface="Times New Roman" pitchFamily="18" charset="0"/>
              </a:rPr>
              <a:t>Cache</a:t>
            </a:r>
            <a:r>
              <a:rPr lang="zh-CN" altLang="en-US" sz="2800" smtClean="0">
                <a:latin typeface="宋体" pitchFamily="2" charset="-122"/>
              </a:rPr>
              <a:t>的速度，容量是主存的容量，每位价格接近于主存的价格。由于</a:t>
            </a:r>
            <a:r>
              <a:rPr lang="en-US" altLang="zh-CN" sz="2800" smtClean="0">
                <a:latin typeface="Times New Roman" pitchFamily="18" charset="0"/>
              </a:rPr>
              <a:t>Cache</a:t>
            </a:r>
            <a:r>
              <a:rPr lang="zh-CN" altLang="en-US" sz="2800" smtClean="0">
                <a:latin typeface="宋体" pitchFamily="2" charset="-122"/>
              </a:rPr>
              <a:t>存储系统全部用硬件来调度，因此它对系统程序员和应用程序员都是透明的。</a:t>
            </a:r>
            <a:r>
              <a:rPr lang="zh-CN" altLang="en-US" sz="2800" smtClean="0">
                <a:latin typeface="Times New Roman" pitchFamily="18" charset="0"/>
                <a:cs typeface="Times New Roman" pitchFamily="18" charset="0"/>
              </a:rPr>
              <a:t> </a:t>
            </a:r>
          </a:p>
        </p:txBody>
      </p:sp>
      <p:graphicFrame>
        <p:nvGraphicFramePr>
          <p:cNvPr id="9219" name="对象 2"/>
          <p:cNvGraphicFramePr>
            <a:graphicFrameLocks noChangeAspect="1"/>
          </p:cNvGraphicFramePr>
          <p:nvPr/>
        </p:nvGraphicFramePr>
        <p:xfrm>
          <a:off x="1835150" y="4221163"/>
          <a:ext cx="5041900" cy="2159000"/>
        </p:xfrm>
        <a:graphic>
          <a:graphicData uri="http://schemas.openxmlformats.org/presentationml/2006/ole">
            <mc:AlternateContent xmlns:mc="http://schemas.openxmlformats.org/markup-compatibility/2006">
              <mc:Choice xmlns:v="urn:schemas-microsoft-com:vml" Requires="v">
                <p:oleObj spid="_x0000_s9244" name="VISIO" r:id="rId3" imgW="2334260" imgH="1082040" progId="Visio.Drawing.6">
                  <p:embed/>
                </p:oleObj>
              </mc:Choice>
              <mc:Fallback>
                <p:oleObj name="VISIO" r:id="rId3" imgW="2334260" imgH="1082040" progId="Visio.Drawing.6">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4221163"/>
                        <a:ext cx="50419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8C2BD9A-7857-4B35-A9A8-93B32450EA01}" type="slidenum">
              <a:rPr lang="en-US" altLang="zh-CN" smtClean="0">
                <a:solidFill>
                  <a:srgbClr val="FF0000"/>
                </a:solidFill>
              </a:rPr>
              <a:pPr eaLnBrk="1" hangingPunct="1"/>
              <a:t>7</a:t>
            </a:fld>
            <a:endParaRPr lang="en-US" altLang="zh-CN" smtClean="0">
              <a:solidFill>
                <a:srgbClr val="FF0000"/>
              </a:solidFill>
            </a:endParaRPr>
          </a:p>
        </p:txBody>
      </p:sp>
      <p:sp>
        <p:nvSpPr>
          <p:cNvPr id="922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B17C086-B52E-4DC4-A1C5-79F7EDBF9F4A}" type="datetime11">
              <a:rPr lang="zh-CN" altLang="en-US" smtClean="0"/>
              <a:pPr eaLnBrk="1" hangingPunct="1"/>
              <a:t>09:28:35</a:t>
            </a:fld>
            <a:endParaRPr lang="en-US" altLang="zh-CN" smtClean="0"/>
          </a:p>
        </p:txBody>
      </p:sp>
      <p:sp>
        <p:nvSpPr>
          <p:cNvPr id="9222" name="Rectangle 2"/>
          <p:cNvSpPr>
            <a:spLocks noGrp="1" noChangeArrowheads="1"/>
          </p:cNvSpPr>
          <p:nvPr>
            <p:ph type="title"/>
          </p:nvPr>
        </p:nvSpPr>
        <p:spPr>
          <a:xfrm>
            <a:off x="468313" y="260350"/>
            <a:ext cx="5915025" cy="725488"/>
          </a:xfrm>
        </p:spPr>
        <p:txBody>
          <a:bodyPr/>
          <a:lstStyle/>
          <a:p>
            <a:pPr eaLnBrk="1" hangingPunct="1"/>
            <a:r>
              <a:rPr lang="en-US" altLang="zh-CN" smtClean="0"/>
              <a:t>3.1.1</a:t>
            </a:r>
            <a:r>
              <a:rPr lang="zh-CN" altLang="en-US" smtClean="0"/>
              <a:t>存储系统的层次结构</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122238"/>
            <a:ext cx="7829550" cy="1295400"/>
          </a:xfrm>
        </p:spPr>
        <p:txBody>
          <a:bodyPr/>
          <a:lstStyle/>
          <a:p>
            <a:pPr eaLnBrk="1" hangingPunct="1"/>
            <a:r>
              <a:rPr lang="en-US" altLang="zh-CN" sz="3600" smtClean="0"/>
              <a:t>3.3.8 DRAM</a:t>
            </a:r>
            <a:r>
              <a:rPr lang="zh-CN" altLang="en-US" sz="3600" smtClean="0"/>
              <a:t>读</a:t>
            </a:r>
            <a:r>
              <a:rPr lang="en-US" altLang="zh-CN" sz="3600" smtClean="0"/>
              <a:t>/</a:t>
            </a:r>
            <a:r>
              <a:rPr lang="zh-CN" altLang="en-US" sz="3600" smtClean="0"/>
              <a:t>写校验</a:t>
            </a:r>
          </a:p>
        </p:txBody>
      </p:sp>
      <p:sp>
        <p:nvSpPr>
          <p:cNvPr id="74755" name="Rectangle 3"/>
          <p:cNvSpPr>
            <a:spLocks noGrp="1" noChangeArrowheads="1"/>
          </p:cNvSpPr>
          <p:nvPr>
            <p:ph type="body" idx="1"/>
          </p:nvPr>
        </p:nvSpPr>
        <p:spPr>
          <a:xfrm>
            <a:off x="468313" y="1773238"/>
            <a:ext cx="8229600" cy="2232025"/>
          </a:xfrm>
        </p:spPr>
        <p:txBody>
          <a:bodyPr/>
          <a:lstStyle/>
          <a:p>
            <a:pPr marL="0" indent="342900" eaLnBrk="1" hangingPunct="1">
              <a:buFont typeface="Wingdings" pitchFamily="2" charset="2"/>
              <a:buNone/>
            </a:pPr>
            <a:r>
              <a:rPr lang="en-US" altLang="zh-CN" sz="2800" smtClean="0"/>
              <a:t>DRAM</a:t>
            </a:r>
            <a:r>
              <a:rPr lang="zh-CN" altLang="en-US" sz="2800" smtClean="0"/>
              <a:t>通常用做主存储器，其读写操作的正确性与可靠性至关重要。为此除了正常的数据位宽度，还增加了附加位，用于读</a:t>
            </a:r>
            <a:r>
              <a:rPr lang="en-US" altLang="zh-CN" sz="2800" smtClean="0"/>
              <a:t>/</a:t>
            </a:r>
            <a:r>
              <a:rPr lang="zh-CN" altLang="en-US" sz="2800" smtClean="0"/>
              <a:t>写操作正确性校验。增加的附加位也要同数据位一起写入</a:t>
            </a:r>
            <a:r>
              <a:rPr lang="en-US" altLang="zh-CN" sz="2800" smtClean="0"/>
              <a:t>DRAM</a:t>
            </a:r>
            <a:r>
              <a:rPr lang="zh-CN" altLang="en-US" sz="2800" smtClean="0"/>
              <a:t>中保存（奇偶校验、汉明校验）。</a:t>
            </a:r>
          </a:p>
        </p:txBody>
      </p:sp>
      <p:pic>
        <p:nvPicPr>
          <p:cNvPr id="74756" name="Picture 4" descr="3a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8538" y="4149725"/>
            <a:ext cx="453548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30DE56B-F736-4AF0-9603-84B5A5FCB4B5}" type="slidenum">
              <a:rPr lang="en-US" altLang="zh-CN" smtClean="0">
                <a:solidFill>
                  <a:srgbClr val="FF0000"/>
                </a:solidFill>
              </a:rPr>
              <a:pPr eaLnBrk="1" hangingPunct="1"/>
              <a:t>70</a:t>
            </a:fld>
            <a:endParaRPr lang="en-US" altLang="zh-CN" smtClean="0">
              <a:solidFill>
                <a:srgbClr val="FF0000"/>
              </a:solidFill>
            </a:endParaRPr>
          </a:p>
        </p:txBody>
      </p:sp>
      <p:sp>
        <p:nvSpPr>
          <p:cNvPr id="7475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0949F32-C66E-495E-A467-9A7D9A356558}"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122238"/>
            <a:ext cx="7829550" cy="1295400"/>
          </a:xfrm>
        </p:spPr>
        <p:txBody>
          <a:bodyPr/>
          <a:lstStyle/>
          <a:p>
            <a:pPr eaLnBrk="1" hangingPunct="1"/>
            <a:r>
              <a:rPr lang="en-US" altLang="zh-CN" sz="3600" smtClean="0"/>
              <a:t>3.3.8 DRAM</a:t>
            </a:r>
            <a:r>
              <a:rPr lang="zh-CN" altLang="en-US" sz="3600" smtClean="0"/>
              <a:t>读</a:t>
            </a:r>
            <a:r>
              <a:rPr lang="en-US" altLang="zh-CN" sz="3600" smtClean="0"/>
              <a:t>/</a:t>
            </a:r>
            <a:r>
              <a:rPr lang="zh-CN" altLang="en-US" sz="3600" smtClean="0"/>
              <a:t>写校验</a:t>
            </a:r>
          </a:p>
        </p:txBody>
      </p:sp>
      <p:sp>
        <p:nvSpPr>
          <p:cNvPr id="75779" name="Rectangle 3"/>
          <p:cNvSpPr>
            <a:spLocks noGrp="1" noChangeArrowheads="1"/>
          </p:cNvSpPr>
          <p:nvPr>
            <p:ph type="body" idx="1"/>
          </p:nvPr>
        </p:nvSpPr>
        <p:spPr>
          <a:xfrm>
            <a:off x="468313" y="1773238"/>
            <a:ext cx="8229600" cy="1871662"/>
          </a:xfrm>
        </p:spPr>
        <p:txBody>
          <a:bodyPr/>
          <a:lstStyle/>
          <a:p>
            <a:pPr marL="0" indent="342900" eaLnBrk="1" hangingPunct="1">
              <a:buFont typeface="Wingdings" pitchFamily="2" charset="2"/>
              <a:buNone/>
            </a:pPr>
            <a:r>
              <a:rPr lang="zh-CN" altLang="en-US" sz="2800" smtClean="0"/>
              <a:t>为了能纠正错误，纠错码设成</a:t>
            </a:r>
            <a:r>
              <a:rPr lang="en-US" altLang="zh-CN" sz="2800" smtClean="0"/>
              <a:t>k</a:t>
            </a:r>
            <a:r>
              <a:rPr lang="zh-CN" altLang="en-US" sz="2800" smtClean="0"/>
              <a:t>位，如果数据字为</a:t>
            </a:r>
            <a:r>
              <a:rPr lang="en-US" altLang="zh-CN" sz="2800" smtClean="0"/>
              <a:t>m</a:t>
            </a:r>
            <a:r>
              <a:rPr lang="zh-CN" altLang="en-US" sz="2800" smtClean="0"/>
              <a:t>位，则实际存储的字长为</a:t>
            </a:r>
            <a:r>
              <a:rPr lang="en-US" altLang="zh-CN" sz="2800" smtClean="0"/>
              <a:t>m+k</a:t>
            </a:r>
            <a:r>
              <a:rPr lang="zh-CN" altLang="en-US" sz="2800" smtClean="0"/>
              <a:t>位。最简单的纠错码是汉明码。为了纠错，汉明码要求的校验位长度如下表所示。</a:t>
            </a:r>
          </a:p>
        </p:txBody>
      </p:sp>
      <p:sp>
        <p:nvSpPr>
          <p:cNvPr id="7578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C9D9C0C-2AD1-493E-B0BD-06D1F5EB1EC3}" type="slidenum">
              <a:rPr lang="en-US" altLang="zh-CN" smtClean="0">
                <a:solidFill>
                  <a:srgbClr val="FF0000"/>
                </a:solidFill>
              </a:rPr>
              <a:pPr eaLnBrk="1" hangingPunct="1"/>
              <a:t>71</a:t>
            </a:fld>
            <a:endParaRPr lang="en-US" altLang="zh-CN" smtClean="0">
              <a:solidFill>
                <a:srgbClr val="FF0000"/>
              </a:solidFill>
            </a:endParaRPr>
          </a:p>
        </p:txBody>
      </p:sp>
      <p:sp>
        <p:nvSpPr>
          <p:cNvPr id="7578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4F5BAC7-F545-42F7-BA3C-F4551B51EF6D}" type="datetime11">
              <a:rPr lang="zh-CN" altLang="en-US" smtClean="0"/>
              <a:pPr eaLnBrk="1" hangingPunct="1"/>
              <a:t>09:28:40</a:t>
            </a:fld>
            <a:endParaRPr lang="en-US" altLang="zh-CN" smtClean="0"/>
          </a:p>
        </p:txBody>
      </p:sp>
      <p:graphicFrame>
        <p:nvGraphicFramePr>
          <p:cNvPr id="2" name="表格 1"/>
          <p:cNvGraphicFramePr>
            <a:graphicFrameLocks noGrp="1"/>
          </p:cNvGraphicFramePr>
          <p:nvPr/>
        </p:nvGraphicFramePr>
        <p:xfrm>
          <a:off x="1619250" y="3860800"/>
          <a:ext cx="5689600" cy="1854200"/>
        </p:xfrm>
        <a:graphic>
          <a:graphicData uri="http://schemas.openxmlformats.org/drawingml/2006/table">
            <a:tbl>
              <a:tblPr firstRow="1" bandRow="1">
                <a:tableStyleId>{5940675A-B579-460E-94D1-54222C63F5DA}</a:tableStyleId>
              </a:tblPr>
              <a:tblGrid>
                <a:gridCol w="1152324"/>
                <a:gridCol w="1872527"/>
                <a:gridCol w="2664749"/>
              </a:tblGrid>
              <a:tr h="370840">
                <a:tc>
                  <a:txBody>
                    <a:bodyPr/>
                    <a:lstStyle/>
                    <a:p>
                      <a:pPr algn="ctr"/>
                      <a:r>
                        <a:rPr lang="zh-CN" altLang="en-US" smtClean="0"/>
                        <a:t>数据位</a:t>
                      </a:r>
                      <a:endParaRPr lang="zh-CN" altLang="en-US"/>
                    </a:p>
                  </a:txBody>
                  <a:tcPr marL="91456" marR="91456"/>
                </a:tc>
                <a:tc>
                  <a:txBody>
                    <a:bodyPr/>
                    <a:lstStyle/>
                    <a:p>
                      <a:pPr algn="ctr"/>
                      <a:r>
                        <a:rPr lang="zh-CN" altLang="en-US" smtClean="0"/>
                        <a:t>单纠错时校验位</a:t>
                      </a:r>
                      <a:endParaRPr lang="zh-CN" altLang="en-US"/>
                    </a:p>
                  </a:txBody>
                  <a:tcPr marL="91456" marR="91456"/>
                </a:tc>
                <a:tc>
                  <a:txBody>
                    <a:bodyPr/>
                    <a:lstStyle/>
                    <a:p>
                      <a:pPr algn="ctr"/>
                      <a:r>
                        <a:rPr lang="zh-CN" altLang="en-US" smtClean="0"/>
                        <a:t>单纠错</a:t>
                      </a:r>
                      <a:r>
                        <a:rPr lang="en-US" altLang="zh-CN" smtClean="0"/>
                        <a:t>/</a:t>
                      </a:r>
                      <a:r>
                        <a:rPr lang="zh-CN" altLang="en-US" smtClean="0"/>
                        <a:t>双纠错时校验位</a:t>
                      </a:r>
                      <a:endParaRPr lang="zh-CN" altLang="en-US"/>
                    </a:p>
                  </a:txBody>
                  <a:tcPr marL="91456" marR="91456"/>
                </a:tc>
              </a:tr>
              <a:tr h="370840">
                <a:tc>
                  <a:txBody>
                    <a:bodyPr/>
                    <a:lstStyle/>
                    <a:p>
                      <a:pPr algn="ctr"/>
                      <a:r>
                        <a:rPr lang="en-US" altLang="zh-CN" smtClean="0"/>
                        <a:t>8</a:t>
                      </a:r>
                      <a:endParaRPr lang="zh-CN" altLang="en-US"/>
                    </a:p>
                  </a:txBody>
                  <a:tcPr marL="91456" marR="91456"/>
                </a:tc>
                <a:tc>
                  <a:txBody>
                    <a:bodyPr/>
                    <a:lstStyle/>
                    <a:p>
                      <a:pPr algn="ctr"/>
                      <a:r>
                        <a:rPr lang="en-US" altLang="zh-CN" smtClean="0"/>
                        <a:t>4</a:t>
                      </a:r>
                      <a:endParaRPr lang="zh-CN" altLang="en-US"/>
                    </a:p>
                  </a:txBody>
                  <a:tcPr marL="91456" marR="91456"/>
                </a:tc>
                <a:tc>
                  <a:txBody>
                    <a:bodyPr/>
                    <a:lstStyle/>
                    <a:p>
                      <a:pPr algn="ctr"/>
                      <a:r>
                        <a:rPr lang="en-US" altLang="zh-CN" smtClean="0"/>
                        <a:t>5</a:t>
                      </a:r>
                      <a:endParaRPr lang="zh-CN" altLang="en-US"/>
                    </a:p>
                  </a:txBody>
                  <a:tcPr marL="91456" marR="91456"/>
                </a:tc>
              </a:tr>
              <a:tr h="370840">
                <a:tc>
                  <a:txBody>
                    <a:bodyPr/>
                    <a:lstStyle/>
                    <a:p>
                      <a:pPr algn="ctr"/>
                      <a:r>
                        <a:rPr lang="en-US" altLang="zh-CN" smtClean="0"/>
                        <a:t>16</a:t>
                      </a:r>
                      <a:endParaRPr lang="zh-CN" altLang="en-US"/>
                    </a:p>
                  </a:txBody>
                  <a:tcPr marL="91456" marR="91456"/>
                </a:tc>
                <a:tc>
                  <a:txBody>
                    <a:bodyPr/>
                    <a:lstStyle/>
                    <a:p>
                      <a:pPr algn="ctr"/>
                      <a:r>
                        <a:rPr lang="en-US" altLang="zh-CN" smtClean="0"/>
                        <a:t>5</a:t>
                      </a:r>
                      <a:endParaRPr lang="zh-CN" altLang="en-US"/>
                    </a:p>
                  </a:txBody>
                  <a:tcPr marL="91456" marR="91456"/>
                </a:tc>
                <a:tc>
                  <a:txBody>
                    <a:bodyPr/>
                    <a:lstStyle/>
                    <a:p>
                      <a:pPr algn="ctr"/>
                      <a:r>
                        <a:rPr lang="en-US" altLang="zh-CN" smtClean="0"/>
                        <a:t>6</a:t>
                      </a:r>
                      <a:endParaRPr lang="zh-CN" altLang="en-US"/>
                    </a:p>
                  </a:txBody>
                  <a:tcPr marL="91456" marR="91456"/>
                </a:tc>
              </a:tr>
              <a:tr h="370840">
                <a:tc>
                  <a:txBody>
                    <a:bodyPr/>
                    <a:lstStyle/>
                    <a:p>
                      <a:pPr algn="ctr"/>
                      <a:r>
                        <a:rPr lang="en-US" altLang="zh-CN" smtClean="0"/>
                        <a:t>32</a:t>
                      </a:r>
                      <a:endParaRPr lang="zh-CN" altLang="en-US"/>
                    </a:p>
                  </a:txBody>
                  <a:tcPr marL="91456" marR="91456"/>
                </a:tc>
                <a:tc>
                  <a:txBody>
                    <a:bodyPr/>
                    <a:lstStyle/>
                    <a:p>
                      <a:pPr algn="ctr"/>
                      <a:r>
                        <a:rPr lang="en-US" altLang="zh-CN" smtClean="0"/>
                        <a:t>6</a:t>
                      </a:r>
                      <a:endParaRPr lang="zh-CN" altLang="en-US"/>
                    </a:p>
                  </a:txBody>
                  <a:tcPr marL="91456" marR="91456"/>
                </a:tc>
                <a:tc>
                  <a:txBody>
                    <a:bodyPr/>
                    <a:lstStyle/>
                    <a:p>
                      <a:pPr algn="ctr"/>
                      <a:r>
                        <a:rPr lang="en-US" altLang="zh-CN" smtClean="0"/>
                        <a:t>7</a:t>
                      </a:r>
                      <a:endParaRPr lang="zh-CN" altLang="en-US"/>
                    </a:p>
                  </a:txBody>
                  <a:tcPr marL="91456" marR="91456"/>
                </a:tc>
              </a:tr>
              <a:tr h="370840">
                <a:tc>
                  <a:txBody>
                    <a:bodyPr/>
                    <a:lstStyle/>
                    <a:p>
                      <a:pPr algn="ctr"/>
                      <a:r>
                        <a:rPr lang="en-US" altLang="zh-CN" smtClean="0"/>
                        <a:t>64</a:t>
                      </a:r>
                      <a:endParaRPr lang="zh-CN" altLang="en-US"/>
                    </a:p>
                  </a:txBody>
                  <a:tcPr marL="91456" marR="91456"/>
                </a:tc>
                <a:tc>
                  <a:txBody>
                    <a:bodyPr/>
                    <a:lstStyle/>
                    <a:p>
                      <a:pPr algn="ctr"/>
                      <a:r>
                        <a:rPr lang="en-US" altLang="zh-CN" smtClean="0"/>
                        <a:t>7</a:t>
                      </a:r>
                      <a:endParaRPr lang="zh-CN" altLang="en-US"/>
                    </a:p>
                  </a:txBody>
                  <a:tcPr marL="91456" marR="91456"/>
                </a:tc>
                <a:tc>
                  <a:txBody>
                    <a:bodyPr/>
                    <a:lstStyle/>
                    <a:p>
                      <a:pPr algn="ctr"/>
                      <a:r>
                        <a:rPr lang="en-US" altLang="zh-CN" smtClean="0"/>
                        <a:t>8</a:t>
                      </a:r>
                      <a:endParaRPr lang="zh-CN" altLang="en-US"/>
                    </a:p>
                  </a:txBody>
                  <a:tcPr marL="91456" marR="91456"/>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a:xfrm>
            <a:off x="457200" y="1268413"/>
            <a:ext cx="8229600" cy="2089150"/>
          </a:xfrm>
        </p:spPr>
        <p:txBody>
          <a:bodyPr/>
          <a:lstStyle/>
          <a:p>
            <a:pPr marL="0" indent="342900" eaLnBrk="1" hangingPunct="1">
              <a:buFont typeface="Wingdings" pitchFamily="2" charset="2"/>
              <a:buNone/>
            </a:pPr>
            <a:r>
              <a:rPr lang="en-US" altLang="zh-CN" sz="2600" smtClean="0"/>
              <a:t>CDRAM</a:t>
            </a:r>
            <a:r>
              <a:rPr lang="zh-CN" altLang="en-US" sz="2600" smtClean="0"/>
              <a:t>称为带高速缓冲存储器（</a:t>
            </a:r>
            <a:r>
              <a:rPr lang="en-US" altLang="zh-CN" sz="2600" smtClean="0"/>
              <a:t>cache</a:t>
            </a:r>
            <a:r>
              <a:rPr lang="zh-CN" altLang="en-US" sz="2600" smtClean="0"/>
              <a:t>）的动态存储器，它是在通常的</a:t>
            </a:r>
            <a:r>
              <a:rPr lang="en-US" altLang="zh-CN" sz="2600" smtClean="0"/>
              <a:t>DRAM</a:t>
            </a:r>
            <a:r>
              <a:rPr lang="zh-CN" altLang="en-US" sz="2600" smtClean="0"/>
              <a:t>芯片内又集成了一个小容量的</a:t>
            </a:r>
            <a:r>
              <a:rPr lang="en-US" altLang="zh-CN" sz="2600" smtClean="0"/>
              <a:t>SRAM</a:t>
            </a:r>
            <a:r>
              <a:rPr lang="zh-CN" altLang="en-US" sz="2600" smtClean="0"/>
              <a:t>，从而使</a:t>
            </a:r>
            <a:r>
              <a:rPr lang="en-US" altLang="zh-CN" sz="2600" smtClean="0"/>
              <a:t>DRAM</a:t>
            </a:r>
            <a:r>
              <a:rPr lang="zh-CN" altLang="en-US" sz="2600" smtClean="0"/>
              <a:t>芯片的性能得到显著改进。如图所示出</a:t>
            </a:r>
            <a:r>
              <a:rPr lang="en-US" altLang="zh-CN" sz="2600" smtClean="0"/>
              <a:t>1M×4</a:t>
            </a:r>
            <a:r>
              <a:rPr lang="zh-CN" altLang="en-US" sz="2600" smtClean="0"/>
              <a:t>位</a:t>
            </a:r>
            <a:r>
              <a:rPr lang="en-US" altLang="zh-CN" sz="2600" smtClean="0"/>
              <a:t>CDRAM</a:t>
            </a:r>
            <a:r>
              <a:rPr lang="zh-CN" altLang="en-US" sz="2600" smtClean="0"/>
              <a:t>芯片的结构框图，其中</a:t>
            </a:r>
            <a:r>
              <a:rPr lang="en-US" altLang="zh-CN" sz="2600" smtClean="0"/>
              <a:t>SRAM</a:t>
            </a:r>
            <a:r>
              <a:rPr lang="zh-CN" altLang="en-US" sz="2600" smtClean="0"/>
              <a:t>为</a:t>
            </a:r>
            <a:r>
              <a:rPr lang="en-US" altLang="zh-CN" sz="2600" smtClean="0"/>
              <a:t>512×4</a:t>
            </a:r>
            <a:r>
              <a:rPr lang="zh-CN" altLang="en-US" sz="2600" smtClean="0"/>
              <a:t>位。 </a:t>
            </a:r>
          </a:p>
        </p:txBody>
      </p:sp>
      <p:pic>
        <p:nvPicPr>
          <p:cNvPr id="76803" name="Picture 4" descr="3a14">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7725" y="3644900"/>
            <a:ext cx="489585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939E979-837A-4262-8FF4-A5628531DD32}" type="slidenum">
              <a:rPr lang="en-US" altLang="zh-CN" smtClean="0">
                <a:solidFill>
                  <a:srgbClr val="FF0000"/>
                </a:solidFill>
              </a:rPr>
              <a:pPr eaLnBrk="1" hangingPunct="1"/>
              <a:t>72</a:t>
            </a:fld>
            <a:endParaRPr lang="en-US" altLang="zh-CN" smtClean="0">
              <a:solidFill>
                <a:srgbClr val="FF0000"/>
              </a:solidFill>
            </a:endParaRPr>
          </a:p>
        </p:txBody>
      </p:sp>
      <p:sp>
        <p:nvSpPr>
          <p:cNvPr id="7680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AA99088-F9E6-48A7-8754-E4586A61E142}" type="datetime11">
              <a:rPr lang="zh-CN" altLang="en-US" smtClean="0"/>
              <a:pPr eaLnBrk="1" hangingPunct="1"/>
              <a:t>09:28:40</a:t>
            </a:fld>
            <a:endParaRPr lang="en-US" altLang="zh-CN" smtClean="0"/>
          </a:p>
        </p:txBody>
      </p:sp>
      <p:sp>
        <p:nvSpPr>
          <p:cNvPr id="76806" name="Rectangle 2"/>
          <p:cNvSpPr>
            <a:spLocks noGrp="1" noChangeArrowheads="1"/>
          </p:cNvSpPr>
          <p:nvPr>
            <p:ph type="title"/>
          </p:nvPr>
        </p:nvSpPr>
        <p:spPr>
          <a:xfrm>
            <a:off x="338138" y="404813"/>
            <a:ext cx="3729037" cy="857250"/>
          </a:xfrm>
        </p:spPr>
        <p:txBody>
          <a:bodyPr/>
          <a:lstStyle/>
          <a:p>
            <a:pPr eaLnBrk="1" hangingPunct="1"/>
            <a:r>
              <a:rPr lang="en-US" altLang="zh-CN" smtClean="0"/>
              <a:t>3.3.9 CDRAM</a:t>
            </a:r>
            <a:endParaRPr lang="zh-CN" altLang="en-US"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D01798C-8D9E-4C83-824D-99DD1FD128AA}" type="slidenum">
              <a:rPr lang="en-US" altLang="zh-CN" smtClean="0"/>
              <a:pPr eaLnBrk="1" hangingPunct="1"/>
              <a:t>73</a:t>
            </a:fld>
            <a:endParaRPr lang="en-US" altLang="zh-CN" smtClean="0"/>
          </a:p>
        </p:txBody>
      </p:sp>
      <p:sp>
        <p:nvSpPr>
          <p:cNvPr id="77827" name="Rectangle 3"/>
          <p:cNvSpPr>
            <a:spLocks noGrp="1" noChangeArrowheads="1"/>
          </p:cNvSpPr>
          <p:nvPr>
            <p:ph type="body" idx="1"/>
          </p:nvPr>
        </p:nvSpPr>
        <p:spPr>
          <a:xfrm>
            <a:off x="468313" y="1412875"/>
            <a:ext cx="7659687" cy="1368425"/>
          </a:xfrm>
        </p:spPr>
        <p:txBody>
          <a:bodyPr/>
          <a:lstStyle/>
          <a:p>
            <a:pPr marL="0" indent="0" eaLnBrk="1" hangingPunct="1">
              <a:buFont typeface="Wingdings" pitchFamily="2" charset="2"/>
              <a:buNone/>
            </a:pPr>
            <a:r>
              <a:rPr lang="en-US" altLang="zh-CN" sz="2400" smtClean="0"/>
              <a:t>[</a:t>
            </a:r>
            <a:r>
              <a:rPr lang="zh-CN" altLang="en-US" sz="2400" smtClean="0"/>
              <a:t>例</a:t>
            </a:r>
            <a:r>
              <a:rPr lang="en-US" altLang="zh-CN" sz="2400" smtClean="0"/>
              <a:t>4] CDRAM</a:t>
            </a:r>
            <a:r>
              <a:rPr lang="zh-CN" altLang="en-US" sz="2400" smtClean="0"/>
              <a:t>内存条组成实例。</a:t>
            </a:r>
          </a:p>
          <a:p>
            <a:pPr marL="0" indent="0" eaLnBrk="1" hangingPunct="1">
              <a:buFont typeface="Wingdings" pitchFamily="2" charset="2"/>
              <a:buNone/>
            </a:pPr>
            <a:r>
              <a:rPr lang="zh-CN" altLang="en-US" sz="2400" smtClean="0"/>
              <a:t>一片</a:t>
            </a:r>
            <a:r>
              <a:rPr lang="en-US" altLang="zh-CN" sz="2400" smtClean="0"/>
              <a:t>CDRAM</a:t>
            </a:r>
            <a:r>
              <a:rPr lang="zh-CN" altLang="en-US" sz="2400" smtClean="0"/>
              <a:t>的容量为</a:t>
            </a:r>
            <a:r>
              <a:rPr lang="en-US" altLang="zh-CN" sz="2400" smtClean="0"/>
              <a:t>1M×4</a:t>
            </a:r>
            <a:r>
              <a:rPr lang="zh-CN" altLang="en-US" sz="2400" smtClean="0"/>
              <a:t>位，</a:t>
            </a:r>
            <a:r>
              <a:rPr lang="en-US" altLang="zh-CN" sz="2400" smtClean="0"/>
              <a:t>8</a:t>
            </a:r>
            <a:r>
              <a:rPr lang="zh-CN" altLang="en-US" sz="2400" smtClean="0"/>
              <a:t>片这样的芯片可组成</a:t>
            </a:r>
            <a:r>
              <a:rPr lang="en-US" altLang="zh-CN" sz="2400" smtClean="0"/>
              <a:t>1M×32</a:t>
            </a:r>
            <a:r>
              <a:rPr lang="zh-CN" altLang="en-US" sz="2400" smtClean="0"/>
              <a:t>位</a:t>
            </a:r>
            <a:r>
              <a:rPr lang="en-US" altLang="zh-CN" sz="2400" smtClean="0"/>
              <a:t>4MB</a:t>
            </a:r>
            <a:r>
              <a:rPr lang="zh-CN" altLang="en-US" sz="2400" smtClean="0"/>
              <a:t>的存储模块，其组成如下图所示。</a:t>
            </a:r>
          </a:p>
        </p:txBody>
      </p:sp>
      <p:pic>
        <p:nvPicPr>
          <p:cNvPr id="77828" name="Picture 4" descr="3a15">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275" y="3141663"/>
            <a:ext cx="4862513" cy="297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AutoShape 4">
            <a:hlinkClick r:id="" action="ppaction://noaction" highlightClick="1"/>
          </p:cNvPr>
          <p:cNvSpPr>
            <a:spLocks noChangeArrowheads="1"/>
          </p:cNvSpPr>
          <p:nvPr/>
        </p:nvSpPr>
        <p:spPr bwMode="auto">
          <a:xfrm>
            <a:off x="7143750" y="4111625"/>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77830"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AC55DA6-4130-497E-8A4D-405D7D6901D4}" type="datetime11">
              <a:rPr lang="zh-CN" altLang="en-US" smtClean="0"/>
              <a:pPr eaLnBrk="1" hangingPunct="1"/>
              <a:t>09:28:40</a:t>
            </a:fld>
            <a:endParaRPr lang="en-US" altLang="zh-CN" smtClean="0"/>
          </a:p>
        </p:txBody>
      </p:sp>
      <p:sp>
        <p:nvSpPr>
          <p:cNvPr id="77831" name="Rectangle 2"/>
          <p:cNvSpPr>
            <a:spLocks noGrp="1" noChangeArrowheads="1"/>
          </p:cNvSpPr>
          <p:nvPr>
            <p:ph type="title"/>
          </p:nvPr>
        </p:nvSpPr>
        <p:spPr>
          <a:xfrm>
            <a:off x="338138" y="404813"/>
            <a:ext cx="3729037" cy="857250"/>
          </a:xfrm>
        </p:spPr>
        <p:txBody>
          <a:bodyPr/>
          <a:lstStyle/>
          <a:p>
            <a:pPr eaLnBrk="1" hangingPunct="1"/>
            <a:r>
              <a:rPr lang="en-US" altLang="zh-CN" smtClean="0"/>
              <a:t>3.3.9 CDRAM</a:t>
            </a:r>
            <a:endParaRPr lang="zh-CN" alt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
        <p:nvSpPr>
          <p:cNvPr id="82947" name="Rectangle 3"/>
          <p:cNvSpPr>
            <a:spLocks noGrp="1" noChangeArrowheads="1"/>
          </p:cNvSpPr>
          <p:nvPr>
            <p:ph type="body" idx="1"/>
          </p:nvPr>
        </p:nvSpPr>
        <p:spPr>
          <a:xfrm>
            <a:off x="468313" y="1916113"/>
            <a:ext cx="8229600" cy="3798887"/>
          </a:xfrm>
        </p:spPr>
        <p:txBody>
          <a:bodyPr/>
          <a:lstStyle/>
          <a:p>
            <a:pPr marL="0" indent="342900" eaLnBrk="1" hangingPunct="1">
              <a:spcBef>
                <a:spcPts val="600"/>
              </a:spcBef>
              <a:buFont typeface="Wingdings" pitchFamily="2" charset="2"/>
              <a:buNone/>
              <a:defRPr/>
            </a:pPr>
            <a:r>
              <a:rPr lang="zh-CN" altLang="en-US" sz="2800" smtClean="0">
                <a:latin typeface="+mn-ea"/>
              </a:rPr>
              <a:t>只读存储器最大的特点是其非易失性，在计算中中用于储存固件、引导加载程序、监控程序及不变或很少改变的数据。</a:t>
            </a:r>
            <a:endParaRPr lang="en-US" altLang="zh-CN" sz="2800" smtClean="0">
              <a:latin typeface="+mn-ea"/>
            </a:endParaRPr>
          </a:p>
          <a:p>
            <a:pPr marL="0" indent="342900" eaLnBrk="1" hangingPunct="1">
              <a:spcBef>
                <a:spcPts val="600"/>
              </a:spcBef>
              <a:buFont typeface="Wingdings" pitchFamily="2" charset="2"/>
              <a:buNone/>
              <a:defRPr/>
            </a:pPr>
            <a:r>
              <a:rPr lang="zh-CN" altLang="en-US" sz="2800" smtClean="0">
                <a:latin typeface="+mn-ea"/>
              </a:rPr>
              <a:t>早期的只读存储器中存储的原始数据必须在其工作以前离线存入芯片中，现代的许多只读存储器都能支持在线更新其存储的内容。由于这种更新比从</a:t>
            </a:r>
            <a:r>
              <a:rPr lang="en-US" altLang="zh-CN" sz="2800" smtClean="0">
                <a:latin typeface="+mn-ea"/>
              </a:rPr>
              <a:t>ROM</a:t>
            </a:r>
            <a:r>
              <a:rPr lang="zh-CN" altLang="en-US" sz="2800" smtClean="0">
                <a:latin typeface="+mn-ea"/>
              </a:rPr>
              <a:t>中读出数据所需时间要长很多，所以这种更新操作实际上不是简单的“写入”，而是“编程”。</a:t>
            </a:r>
          </a:p>
        </p:txBody>
      </p:sp>
      <p:sp>
        <p:nvSpPr>
          <p:cNvPr id="7885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C3AE095-FC74-461E-A42F-5D6B7C9D338D}" type="slidenum">
              <a:rPr lang="en-US" altLang="zh-CN" smtClean="0">
                <a:solidFill>
                  <a:srgbClr val="FF0000"/>
                </a:solidFill>
              </a:rPr>
              <a:pPr eaLnBrk="1" hangingPunct="1"/>
              <a:t>74</a:t>
            </a:fld>
            <a:endParaRPr lang="en-US" altLang="zh-CN" smtClean="0">
              <a:solidFill>
                <a:srgbClr val="FF0000"/>
              </a:solidFill>
            </a:endParaRPr>
          </a:p>
        </p:txBody>
      </p:sp>
      <p:sp>
        <p:nvSpPr>
          <p:cNvPr id="7885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B4D1032-E285-413C-BD26-839559732B97}"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idx="1"/>
          </p:nvPr>
        </p:nvSpPr>
        <p:spPr>
          <a:xfrm>
            <a:off x="468313" y="1557338"/>
            <a:ext cx="8147050" cy="2087562"/>
          </a:xfrm>
        </p:spPr>
        <p:txBody>
          <a:bodyPr/>
          <a:lstStyle/>
          <a:p>
            <a:pPr marL="0" indent="0" eaLnBrk="1" hangingPunct="1">
              <a:buFont typeface="Wingdings" pitchFamily="2" charset="2"/>
              <a:buNone/>
            </a:pPr>
            <a:r>
              <a:rPr lang="en-US" altLang="zh-CN" sz="2800" smtClean="0"/>
              <a:t>1</a:t>
            </a:r>
            <a:r>
              <a:rPr lang="zh-CN" altLang="en-US" sz="2800" smtClean="0"/>
              <a:t>、掩模</a:t>
            </a:r>
            <a:r>
              <a:rPr lang="en-US" altLang="zh-CN" sz="2800" smtClean="0"/>
              <a:t>ROM</a:t>
            </a:r>
          </a:p>
          <a:p>
            <a:pPr marL="0" indent="0" eaLnBrk="1" hangingPunct="1">
              <a:buFont typeface="Wingdings" pitchFamily="2" charset="2"/>
              <a:buNone/>
            </a:pPr>
            <a:r>
              <a:rPr lang="zh-CN" altLang="en-US" sz="2800" smtClean="0"/>
              <a:t>掩模</a:t>
            </a:r>
            <a:r>
              <a:rPr lang="en-US" altLang="zh-CN" sz="2800" smtClean="0"/>
              <a:t>ROM</a:t>
            </a:r>
            <a:r>
              <a:rPr lang="zh-CN" altLang="en-US" sz="2800" smtClean="0"/>
              <a:t>实际上是一个存储内容固定的</a:t>
            </a:r>
            <a:r>
              <a:rPr lang="en-US" altLang="zh-CN" sz="2800" smtClean="0"/>
              <a:t>ROM</a:t>
            </a:r>
            <a:r>
              <a:rPr lang="zh-CN" altLang="en-US" sz="2800" smtClean="0"/>
              <a:t>，由生产厂家提供产品。</a:t>
            </a:r>
            <a:endParaRPr lang="en-US" altLang="zh-CN" sz="2800" smtClean="0"/>
          </a:p>
          <a:p>
            <a:pPr marL="0" indent="0" eaLnBrk="1" hangingPunct="1">
              <a:buFont typeface="Wingdings" pitchFamily="2" charset="2"/>
              <a:buNone/>
            </a:pPr>
            <a:r>
              <a:rPr lang="en-US" altLang="zh-CN" sz="2800" smtClean="0"/>
              <a:t>(1)</a:t>
            </a:r>
            <a:r>
              <a:rPr lang="zh-CN" altLang="en-US" sz="2800" smtClean="0"/>
              <a:t>掩模</a:t>
            </a:r>
            <a:r>
              <a:rPr lang="en-US" altLang="zh-CN" sz="2800" smtClean="0"/>
              <a:t>ROM</a:t>
            </a:r>
            <a:r>
              <a:rPr lang="zh-CN" altLang="en-US" sz="2800" smtClean="0"/>
              <a:t>的阵列结构和存储元 </a:t>
            </a:r>
          </a:p>
        </p:txBody>
      </p:sp>
      <p:pic>
        <p:nvPicPr>
          <p:cNvPr id="79875" name="Picture 4" descr="3A17">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8538" y="3644900"/>
            <a:ext cx="43180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BE05586-3117-4A61-A367-E5D758C26F89}" type="slidenum">
              <a:rPr lang="en-US" altLang="zh-CN" smtClean="0">
                <a:solidFill>
                  <a:srgbClr val="FF0000"/>
                </a:solidFill>
              </a:rPr>
              <a:pPr eaLnBrk="1" hangingPunct="1"/>
              <a:t>75</a:t>
            </a:fld>
            <a:endParaRPr lang="en-US" altLang="zh-CN" smtClean="0">
              <a:solidFill>
                <a:srgbClr val="FF0000"/>
              </a:solidFill>
            </a:endParaRPr>
          </a:p>
        </p:txBody>
      </p:sp>
      <p:sp>
        <p:nvSpPr>
          <p:cNvPr id="7987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BE05B01-7A84-4A54-B1CC-DD0ACF2F647E}" type="datetime11">
              <a:rPr lang="zh-CN" altLang="en-US" smtClean="0"/>
              <a:pPr eaLnBrk="1" hangingPunct="1"/>
              <a:t>09:28:40</a:t>
            </a:fld>
            <a:endParaRPr lang="en-US" altLang="zh-CN" smtClean="0"/>
          </a:p>
        </p:txBody>
      </p:sp>
      <p:sp>
        <p:nvSpPr>
          <p:cNvPr id="79878"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body" idx="1"/>
          </p:nvPr>
        </p:nvSpPr>
        <p:spPr>
          <a:xfrm>
            <a:off x="611188" y="1557338"/>
            <a:ext cx="6923087" cy="647700"/>
          </a:xfrm>
        </p:spPr>
        <p:txBody>
          <a:bodyPr/>
          <a:lstStyle/>
          <a:p>
            <a:pPr eaLnBrk="1" hangingPunct="1">
              <a:buFont typeface="Wingdings" pitchFamily="2" charset="2"/>
              <a:buNone/>
            </a:pPr>
            <a:r>
              <a:rPr lang="en-US" altLang="zh-CN" sz="2800" smtClean="0"/>
              <a:t>(2)</a:t>
            </a:r>
            <a:r>
              <a:rPr lang="zh-CN" altLang="en-US" sz="2800" smtClean="0"/>
              <a:t>掩模</a:t>
            </a:r>
            <a:r>
              <a:rPr lang="en-US" altLang="zh-CN" sz="2800" smtClean="0"/>
              <a:t>ROM</a:t>
            </a:r>
            <a:r>
              <a:rPr lang="zh-CN" altLang="en-US" sz="2800" smtClean="0"/>
              <a:t>的逻辑符号和内部逻辑框图 </a:t>
            </a:r>
          </a:p>
        </p:txBody>
      </p:sp>
      <p:pic>
        <p:nvPicPr>
          <p:cNvPr id="80899" name="Picture 4" descr="3A18">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613" y="2574925"/>
            <a:ext cx="4967287"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922DA6A-42F4-4B8E-A80A-6BC3A0FB280A}" type="slidenum">
              <a:rPr lang="en-US" altLang="zh-CN" smtClean="0">
                <a:solidFill>
                  <a:srgbClr val="FF0000"/>
                </a:solidFill>
              </a:rPr>
              <a:pPr eaLnBrk="1" hangingPunct="1"/>
              <a:t>76</a:t>
            </a:fld>
            <a:endParaRPr lang="en-US" altLang="zh-CN" smtClean="0">
              <a:solidFill>
                <a:srgbClr val="FF0000"/>
              </a:solidFill>
            </a:endParaRPr>
          </a:p>
        </p:txBody>
      </p:sp>
      <p:sp>
        <p:nvSpPr>
          <p:cNvPr id="8090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7469275-1EB8-421D-AFCD-99A1DEF939ED}" type="datetime11">
              <a:rPr lang="zh-CN" altLang="en-US" smtClean="0"/>
              <a:pPr eaLnBrk="1" hangingPunct="1"/>
              <a:t>09:28:40</a:t>
            </a:fld>
            <a:endParaRPr lang="en-US" altLang="zh-CN" smtClean="0"/>
          </a:p>
        </p:txBody>
      </p:sp>
      <p:sp>
        <p:nvSpPr>
          <p:cNvPr id="80902"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1"/>
          </p:nvPr>
        </p:nvSpPr>
        <p:spPr>
          <a:xfrm>
            <a:off x="539750" y="2133600"/>
            <a:ext cx="3394075" cy="3529013"/>
          </a:xfrm>
        </p:spPr>
        <p:txBody>
          <a:bodyPr/>
          <a:lstStyle/>
          <a:p>
            <a:pPr marL="0" indent="0" eaLnBrk="1" hangingPunct="1">
              <a:buFont typeface="Wingdings" pitchFamily="2" charset="2"/>
              <a:buNone/>
            </a:pPr>
            <a:r>
              <a:rPr lang="en-US" altLang="zh-CN" sz="2800" smtClean="0"/>
              <a:t>2</a:t>
            </a:r>
            <a:r>
              <a:rPr lang="zh-CN" altLang="en-US" sz="2800" smtClean="0"/>
              <a:t>、</a:t>
            </a:r>
            <a:r>
              <a:rPr lang="en-US" altLang="zh-CN" sz="2800" smtClean="0"/>
              <a:t> EPROM </a:t>
            </a:r>
          </a:p>
          <a:p>
            <a:pPr marL="0" indent="0" eaLnBrk="1" hangingPunct="1">
              <a:buFont typeface="Wingdings" pitchFamily="2" charset="2"/>
              <a:buNone/>
            </a:pPr>
            <a:r>
              <a:rPr lang="en-US" altLang="zh-CN" sz="2800" smtClean="0"/>
              <a:t>EPROM</a:t>
            </a:r>
            <a:r>
              <a:rPr lang="zh-CN" altLang="en-US" sz="2800" smtClean="0"/>
              <a:t>叫做光擦除可编程可读存储器。它的存储内容可以根据需要写入，当需要更新时将原存储内容抹去，再写入新的内容。</a:t>
            </a:r>
          </a:p>
        </p:txBody>
      </p:sp>
      <p:pic>
        <p:nvPicPr>
          <p:cNvPr id="81923" name="Picture 4" descr="3A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9250" y="2205038"/>
            <a:ext cx="4464050" cy="299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6529C47-67DA-4AA9-B75C-36B86276593F}" type="slidenum">
              <a:rPr lang="en-US" altLang="zh-CN" smtClean="0">
                <a:solidFill>
                  <a:srgbClr val="FF0000"/>
                </a:solidFill>
              </a:rPr>
              <a:pPr eaLnBrk="1" hangingPunct="1"/>
              <a:t>77</a:t>
            </a:fld>
            <a:endParaRPr lang="en-US" altLang="zh-CN" smtClean="0">
              <a:solidFill>
                <a:srgbClr val="FF0000"/>
              </a:solidFill>
            </a:endParaRPr>
          </a:p>
        </p:txBody>
      </p:sp>
      <p:sp>
        <p:nvSpPr>
          <p:cNvPr id="8192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5FA46BB-F861-4C68-B417-6B9EF9439C6C}" type="datetime11">
              <a:rPr lang="zh-CN" altLang="en-US" smtClean="0"/>
              <a:pPr eaLnBrk="1" hangingPunct="1"/>
              <a:t>09:28:40</a:t>
            </a:fld>
            <a:endParaRPr lang="en-US" altLang="zh-CN" smtClean="0"/>
          </a:p>
        </p:txBody>
      </p:sp>
      <p:sp>
        <p:nvSpPr>
          <p:cNvPr id="81926"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body" idx="1"/>
          </p:nvPr>
        </p:nvSpPr>
        <p:spPr>
          <a:xfrm>
            <a:off x="395288" y="1393825"/>
            <a:ext cx="3960812" cy="4621213"/>
          </a:xfrm>
        </p:spPr>
        <p:txBody>
          <a:bodyPr/>
          <a:lstStyle/>
          <a:p>
            <a:pPr marL="0" indent="0" eaLnBrk="1" hangingPunct="1">
              <a:buFont typeface="Wingdings" pitchFamily="2" charset="2"/>
              <a:buNone/>
            </a:pPr>
            <a:r>
              <a:rPr lang="en-US" altLang="zh-CN" sz="2400" b="1" smtClean="0"/>
              <a:t>3</a:t>
            </a:r>
            <a:r>
              <a:rPr lang="zh-CN" sz="2400" b="1" smtClean="0"/>
              <a:t>、</a:t>
            </a:r>
            <a:r>
              <a:rPr lang="en-US" altLang="zh-CN" sz="2400" smtClean="0"/>
              <a:t> EEPROM</a:t>
            </a:r>
            <a:r>
              <a:rPr lang="zh-CN" altLang="zh-CN" sz="2400" smtClean="0"/>
              <a:t/>
            </a:r>
            <a:br>
              <a:rPr lang="zh-CN" altLang="zh-CN" sz="2400" smtClean="0"/>
            </a:br>
            <a:r>
              <a:rPr lang="en-US" altLang="zh-CN" sz="2100" smtClean="0"/>
              <a:t>EEPROM</a:t>
            </a:r>
            <a:r>
              <a:rPr lang="zh-CN" altLang="en-US" sz="2100" smtClean="0"/>
              <a:t>，叫做电擦除可编程只读存储器。其存储元是一个具有两个栅极的</a:t>
            </a:r>
            <a:r>
              <a:rPr lang="en-US" altLang="zh-CN" sz="2100" smtClean="0"/>
              <a:t>NMOS</a:t>
            </a:r>
            <a:r>
              <a:rPr lang="zh-CN" altLang="en-US" sz="2100" smtClean="0"/>
              <a:t>管，如图</a:t>
            </a:r>
            <a:r>
              <a:rPr lang="en-US" altLang="zh-CN" sz="2100" smtClean="0"/>
              <a:t>(a)</a:t>
            </a:r>
            <a:r>
              <a:rPr lang="zh-CN" altLang="en-US" sz="2100" smtClean="0"/>
              <a:t>和</a:t>
            </a:r>
            <a:r>
              <a:rPr lang="en-US" altLang="zh-CN" sz="2100" smtClean="0"/>
              <a:t>(b)</a:t>
            </a:r>
            <a:r>
              <a:rPr lang="zh-CN" altLang="en-US" sz="2100" smtClean="0"/>
              <a:t>所示，</a:t>
            </a:r>
            <a:r>
              <a:rPr lang="en-US" altLang="zh-CN" sz="2100" smtClean="0"/>
              <a:t>G1</a:t>
            </a:r>
            <a:r>
              <a:rPr lang="zh-CN" altLang="en-US" sz="2100" smtClean="0"/>
              <a:t>是控制栅，它是一个浮栅，无引出线；</a:t>
            </a:r>
            <a:r>
              <a:rPr lang="en-US" altLang="zh-CN" sz="2100" smtClean="0"/>
              <a:t>G2</a:t>
            </a:r>
            <a:r>
              <a:rPr lang="zh-CN" altLang="en-US" sz="2100" smtClean="0"/>
              <a:t>是抹去栅，它有引出线。在</a:t>
            </a:r>
            <a:r>
              <a:rPr lang="en-US" altLang="zh-CN" sz="2100" smtClean="0"/>
              <a:t>G1</a:t>
            </a:r>
            <a:r>
              <a:rPr lang="zh-CN" altLang="en-US" sz="2100" smtClean="0"/>
              <a:t>栅和漏极</a:t>
            </a:r>
            <a:r>
              <a:rPr lang="en-US" altLang="zh-CN" sz="2100" smtClean="0"/>
              <a:t>D</a:t>
            </a:r>
            <a:r>
              <a:rPr lang="zh-CN" altLang="en-US" sz="2100" smtClean="0"/>
              <a:t>之间有一小面积的氧化层，其厚度极薄，可产生隧道效应。如图</a:t>
            </a:r>
            <a:r>
              <a:rPr lang="en-US" altLang="zh-CN" sz="2100" smtClean="0"/>
              <a:t>(c)</a:t>
            </a:r>
            <a:r>
              <a:rPr lang="zh-CN" altLang="en-US" sz="2100" smtClean="0"/>
              <a:t>所示，当</a:t>
            </a:r>
            <a:r>
              <a:rPr lang="en-US" altLang="zh-CN" sz="2100" smtClean="0"/>
              <a:t>G2</a:t>
            </a:r>
            <a:r>
              <a:rPr lang="zh-CN" altLang="en-US" sz="2100" smtClean="0"/>
              <a:t>栅加</a:t>
            </a:r>
            <a:r>
              <a:rPr lang="en-US" altLang="zh-CN" sz="2100" smtClean="0"/>
              <a:t>20V</a:t>
            </a:r>
            <a:r>
              <a:rPr lang="zh-CN" altLang="en-US" sz="2100" smtClean="0"/>
              <a:t>正脉冲</a:t>
            </a:r>
            <a:r>
              <a:rPr lang="en-US" altLang="zh-CN" sz="2100" smtClean="0"/>
              <a:t>P1</a:t>
            </a:r>
            <a:r>
              <a:rPr lang="zh-CN" altLang="en-US" sz="2100" smtClean="0"/>
              <a:t>时，通过隧道效应，电子由衬底注入到</a:t>
            </a:r>
            <a:r>
              <a:rPr lang="en-US" altLang="zh-CN" sz="2100" smtClean="0"/>
              <a:t>G1</a:t>
            </a:r>
            <a:r>
              <a:rPr lang="zh-CN" altLang="en-US" sz="2100" smtClean="0"/>
              <a:t>浮栅，相当于存储了“</a:t>
            </a:r>
            <a:r>
              <a:rPr lang="en-US" altLang="zh-CN" sz="2100" smtClean="0"/>
              <a:t>1”</a:t>
            </a:r>
            <a:r>
              <a:rPr lang="zh-CN" altLang="en-US" sz="2100" smtClean="0"/>
              <a:t>。利用此方法可将存储器抹成全“</a:t>
            </a:r>
            <a:r>
              <a:rPr lang="en-US" altLang="zh-CN" sz="2100" smtClean="0"/>
              <a:t>1”</a:t>
            </a:r>
            <a:r>
              <a:rPr lang="zh-CN" altLang="en-US" sz="2100" smtClean="0"/>
              <a:t>状态。</a:t>
            </a:r>
          </a:p>
        </p:txBody>
      </p:sp>
      <p:pic>
        <p:nvPicPr>
          <p:cNvPr id="82947" name="Picture 4" descr="3A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3" y="1989138"/>
            <a:ext cx="4251325" cy="343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C126E2F-EFF4-48D8-89E4-DAD31D2732B6}" type="slidenum">
              <a:rPr lang="en-US" altLang="zh-CN" smtClean="0">
                <a:solidFill>
                  <a:srgbClr val="FF0000"/>
                </a:solidFill>
              </a:rPr>
              <a:pPr eaLnBrk="1" hangingPunct="1"/>
              <a:t>78</a:t>
            </a:fld>
            <a:endParaRPr lang="en-US" altLang="zh-CN" smtClean="0">
              <a:solidFill>
                <a:srgbClr val="FF0000"/>
              </a:solidFill>
            </a:endParaRPr>
          </a:p>
        </p:txBody>
      </p:sp>
      <p:sp>
        <p:nvSpPr>
          <p:cNvPr id="8294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DA44AF8A-8E57-4E14-B194-08AE8962F26B}" type="datetime11">
              <a:rPr lang="zh-CN" altLang="en-US" smtClean="0"/>
              <a:pPr eaLnBrk="1" hangingPunct="1"/>
              <a:t>09:28:40</a:t>
            </a:fld>
            <a:endParaRPr lang="en-US" altLang="zh-CN" smtClean="0"/>
          </a:p>
        </p:txBody>
      </p:sp>
      <p:sp>
        <p:nvSpPr>
          <p:cNvPr id="82950"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body" idx="1"/>
          </p:nvPr>
        </p:nvSpPr>
        <p:spPr>
          <a:xfrm>
            <a:off x="468313" y="1989138"/>
            <a:ext cx="8229600" cy="2952750"/>
          </a:xfrm>
        </p:spPr>
        <p:txBody>
          <a:bodyPr/>
          <a:lstStyle/>
          <a:p>
            <a:pPr marL="0" indent="0" eaLnBrk="1" hangingPunct="1">
              <a:buFont typeface="Wingdings" pitchFamily="2" charset="2"/>
              <a:buNone/>
              <a:defRPr/>
            </a:pPr>
            <a:r>
              <a:rPr lang="en-US" altLang="zh-CN" sz="2800" smtClean="0"/>
              <a:t>4.</a:t>
            </a:r>
            <a:r>
              <a:rPr lang="zh-CN" altLang="en-US" sz="2800" smtClean="0"/>
              <a:t>闪速（</a:t>
            </a:r>
            <a:r>
              <a:rPr lang="en-US" altLang="zh-CN" sz="2800" smtClean="0"/>
              <a:t>Flash</a:t>
            </a:r>
            <a:r>
              <a:rPr lang="zh-CN" altLang="en-US" sz="2800" smtClean="0"/>
              <a:t>）存储器（闪存）</a:t>
            </a:r>
            <a:endParaRPr lang="en-US" altLang="zh-CN" sz="2800" smtClean="0"/>
          </a:p>
          <a:p>
            <a:pPr marL="0" indent="457200" eaLnBrk="1" hangingPunct="1">
              <a:buFont typeface="Wingdings" pitchFamily="2" charset="2"/>
              <a:buNone/>
              <a:defRPr/>
            </a:pPr>
            <a:r>
              <a:rPr lang="en-US" altLang="zh-CN" sz="2800" smtClean="0"/>
              <a:t>FLASH</a:t>
            </a:r>
            <a:r>
              <a:rPr lang="zh-CN" altLang="en-US" sz="2800" smtClean="0"/>
              <a:t>意为擦除速度块，其擦除时间远低于传统的</a:t>
            </a:r>
            <a:r>
              <a:rPr lang="en-US" altLang="zh-CN" sz="2800" smtClean="0"/>
              <a:t>EPROM</a:t>
            </a:r>
            <a:r>
              <a:rPr lang="zh-CN" altLang="en-US" sz="2800" smtClean="0"/>
              <a:t>和</a:t>
            </a:r>
            <a:r>
              <a:rPr lang="en-US" altLang="zh-CN" sz="2800" smtClean="0"/>
              <a:t>E</a:t>
            </a:r>
            <a:r>
              <a:rPr lang="en-US" altLang="zh-CN" sz="2800" baseline="30000" smtClean="0"/>
              <a:t>2</a:t>
            </a:r>
            <a:r>
              <a:rPr lang="en-US" altLang="zh-CN" sz="2800" smtClean="0"/>
              <a:t>PROM</a:t>
            </a:r>
            <a:r>
              <a:rPr lang="zh-CN" altLang="en-US" sz="2800" smtClean="0"/>
              <a:t>。闪速存储器的存储密度高，工作速度块。闪存自</a:t>
            </a:r>
            <a:r>
              <a:rPr lang="en-US" altLang="zh-CN" sz="2800" smtClean="0"/>
              <a:t>20</a:t>
            </a:r>
            <a:r>
              <a:rPr lang="zh-CN" altLang="en-US" sz="2800" smtClean="0"/>
              <a:t>世纪</a:t>
            </a:r>
            <a:r>
              <a:rPr lang="en-US" altLang="zh-CN" sz="2800" smtClean="0"/>
              <a:t>80</a:t>
            </a:r>
            <a:r>
              <a:rPr lang="zh-CN" altLang="en-US" sz="2800" smtClean="0"/>
              <a:t>年代末出现以来，应用已经极为普遍，在很多情况下取代了传统的其他</a:t>
            </a:r>
            <a:r>
              <a:rPr lang="en-US" altLang="zh-CN" sz="2800" smtClean="0"/>
              <a:t>ROM</a:t>
            </a:r>
            <a:r>
              <a:rPr lang="zh-CN" altLang="en-US" sz="2800" smtClean="0"/>
              <a:t>。</a:t>
            </a:r>
            <a:endParaRPr lang="en-US" altLang="zh-CN" sz="2800" smtClean="0"/>
          </a:p>
        </p:txBody>
      </p:sp>
      <p:sp>
        <p:nvSpPr>
          <p:cNvPr id="8397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1F1B3D4-4320-4207-B9A5-234FF745C003}" type="slidenum">
              <a:rPr lang="en-US" altLang="zh-CN" smtClean="0">
                <a:solidFill>
                  <a:srgbClr val="FF0000"/>
                </a:solidFill>
              </a:rPr>
              <a:pPr eaLnBrk="1" hangingPunct="1"/>
              <a:t>79</a:t>
            </a:fld>
            <a:endParaRPr lang="en-US" altLang="zh-CN" smtClean="0">
              <a:solidFill>
                <a:srgbClr val="FF0000"/>
              </a:solidFill>
            </a:endParaRPr>
          </a:p>
        </p:txBody>
      </p:sp>
      <p:sp>
        <p:nvSpPr>
          <p:cNvPr id="8397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8A0F8D8-E52D-4C1B-B0CA-422E963EFB19}" type="datetime11">
              <a:rPr lang="zh-CN" altLang="en-US" smtClean="0"/>
              <a:pPr eaLnBrk="1" hangingPunct="1"/>
              <a:t>09:28:40</a:t>
            </a:fld>
            <a:endParaRPr lang="en-US" altLang="zh-CN" smtClean="0"/>
          </a:p>
        </p:txBody>
      </p:sp>
      <p:sp>
        <p:nvSpPr>
          <p:cNvPr id="83973"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467544" y="1484784"/>
            <a:ext cx="7788275" cy="3024336"/>
          </a:xfrm>
        </p:spPr>
        <p:txBody>
          <a:bodyPr/>
          <a:lstStyle/>
          <a:p>
            <a:pPr marL="0" indent="342900" eaLnBrk="1" hangingPunct="1">
              <a:buFontTx/>
              <a:buNone/>
            </a:pPr>
            <a:r>
              <a:rPr lang="zh-CN" altLang="en-US" sz="2800" smtClean="0">
                <a:solidFill>
                  <a:srgbClr val="FF3300"/>
                </a:solidFill>
                <a:latin typeface="宋体" pitchFamily="2" charset="-122"/>
              </a:rPr>
              <a:t>虚拟存储系统是为解决主存容量不足而提出来的</a:t>
            </a:r>
            <a:r>
              <a:rPr lang="zh-CN" altLang="en-US" sz="2800" smtClean="0">
                <a:latin typeface="宋体" pitchFamily="2" charset="-122"/>
              </a:rPr>
              <a:t>。在主存和辅存之间，增加辅助的软硬件，让它们构成一个整体。从</a:t>
            </a:r>
            <a:r>
              <a:rPr lang="en-US" altLang="zh-CN" sz="2800" smtClean="0">
                <a:latin typeface="Times New Roman" pitchFamily="18" charset="0"/>
              </a:rPr>
              <a:t>CPU</a:t>
            </a:r>
            <a:r>
              <a:rPr lang="zh-CN" altLang="en-US" sz="2800" smtClean="0">
                <a:latin typeface="宋体" pitchFamily="2" charset="-122"/>
              </a:rPr>
              <a:t>看，速度接近主存的速度，容量是虚拟的地址空间，每位价格是接近于辅存的价格。由于虚拟存储系统需要通过操作系统来调度，因此对系统程序员是不透明的，但对应用程序员是透明的。</a:t>
            </a:r>
            <a:r>
              <a:rPr lang="zh-CN" altLang="en-US" sz="2800" smtClean="0">
                <a:latin typeface="Times New Roman" pitchFamily="18" charset="0"/>
              </a:rPr>
              <a:t> </a:t>
            </a:r>
          </a:p>
        </p:txBody>
      </p:sp>
      <p:graphicFrame>
        <p:nvGraphicFramePr>
          <p:cNvPr id="10243" name="对象 2"/>
          <p:cNvGraphicFramePr>
            <a:graphicFrameLocks noChangeAspect="1"/>
          </p:cNvGraphicFramePr>
          <p:nvPr>
            <p:extLst>
              <p:ext uri="{D42A27DB-BD31-4B8C-83A1-F6EECF244321}">
                <p14:modId xmlns:p14="http://schemas.microsoft.com/office/powerpoint/2010/main" val="1421714355"/>
              </p:ext>
            </p:extLst>
          </p:nvPr>
        </p:nvGraphicFramePr>
        <p:xfrm>
          <a:off x="2339752" y="4653136"/>
          <a:ext cx="3887788" cy="1627187"/>
        </p:xfrm>
        <a:graphic>
          <a:graphicData uri="http://schemas.openxmlformats.org/presentationml/2006/ole">
            <mc:AlternateContent xmlns:mc="http://schemas.openxmlformats.org/markup-compatibility/2006">
              <mc:Choice xmlns:v="urn:schemas-microsoft-com:vml" Requires="v">
                <p:oleObj spid="_x0000_s10268" name="VISIO" r:id="rId3" imgW="2334260" imgH="1018540" progId="Visio.Drawing.6">
                  <p:embed/>
                </p:oleObj>
              </mc:Choice>
              <mc:Fallback>
                <p:oleObj name="VISIO" r:id="rId3" imgW="2334260" imgH="1018540" progId="Visio.Drawing.6">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4653136"/>
                        <a:ext cx="3887788"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3982EFA-9539-44E0-93EA-800F8B64793B}" type="slidenum">
              <a:rPr lang="en-US" altLang="zh-CN" smtClean="0">
                <a:solidFill>
                  <a:srgbClr val="FF0000"/>
                </a:solidFill>
              </a:rPr>
              <a:pPr eaLnBrk="1" hangingPunct="1"/>
              <a:t>8</a:t>
            </a:fld>
            <a:endParaRPr lang="en-US" altLang="zh-CN" smtClean="0">
              <a:solidFill>
                <a:srgbClr val="FF0000"/>
              </a:solidFill>
            </a:endParaRPr>
          </a:p>
        </p:txBody>
      </p:sp>
      <p:sp>
        <p:nvSpPr>
          <p:cNvPr id="1024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15EEEEB-AEF2-418E-A719-A0627954EE58}" type="datetime11">
              <a:rPr lang="zh-CN" altLang="en-US" smtClean="0"/>
              <a:pPr eaLnBrk="1" hangingPunct="1"/>
              <a:t>09:28:35</a:t>
            </a:fld>
            <a:endParaRPr lang="en-US" altLang="zh-CN" smtClean="0"/>
          </a:p>
        </p:txBody>
      </p:sp>
      <p:sp>
        <p:nvSpPr>
          <p:cNvPr id="10246" name="Rectangle 2"/>
          <p:cNvSpPr>
            <a:spLocks noGrp="1" noChangeArrowheads="1"/>
          </p:cNvSpPr>
          <p:nvPr>
            <p:ph type="title"/>
          </p:nvPr>
        </p:nvSpPr>
        <p:spPr>
          <a:xfrm>
            <a:off x="395536" y="548680"/>
            <a:ext cx="5915025" cy="725488"/>
          </a:xfrm>
        </p:spPr>
        <p:txBody>
          <a:bodyPr/>
          <a:lstStyle/>
          <a:p>
            <a:pPr eaLnBrk="1" hangingPunct="1"/>
            <a:r>
              <a:rPr lang="en-US" altLang="zh-CN" smtClean="0"/>
              <a:t>3.1.1</a:t>
            </a:r>
            <a:r>
              <a:rPr lang="zh-CN" altLang="en-US" smtClean="0"/>
              <a:t>存储系统的层次结构</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3D165CD-57E2-41AC-B60E-95E83381142B}" type="slidenum">
              <a:rPr lang="en-US" altLang="zh-CN" smtClean="0"/>
              <a:pPr eaLnBrk="1" hangingPunct="1"/>
              <a:t>80</a:t>
            </a:fld>
            <a:endParaRPr lang="en-US" altLang="zh-CN" smtClean="0"/>
          </a:p>
        </p:txBody>
      </p:sp>
      <p:sp>
        <p:nvSpPr>
          <p:cNvPr id="43012" name="Rectangle 3"/>
          <p:cNvSpPr>
            <a:spLocks noGrp="1" noChangeArrowheads="1"/>
          </p:cNvSpPr>
          <p:nvPr>
            <p:ph type="body" idx="1"/>
          </p:nvPr>
        </p:nvSpPr>
        <p:spPr>
          <a:xfrm>
            <a:off x="323528" y="2060848"/>
            <a:ext cx="4043363" cy="3653953"/>
          </a:xfrm>
        </p:spPr>
        <p:txBody>
          <a:bodyPr/>
          <a:lstStyle/>
          <a:p>
            <a:pPr marL="0" indent="0" eaLnBrk="1" hangingPunct="1">
              <a:lnSpc>
                <a:spcPct val="90000"/>
              </a:lnSpc>
              <a:buNone/>
            </a:pPr>
            <a:r>
              <a:rPr lang="zh-CN" altLang="en-US" sz="2600" smtClean="0"/>
              <a:t>（</a:t>
            </a:r>
            <a:r>
              <a:rPr lang="en-US" altLang="zh-CN" sz="2600" smtClean="0"/>
              <a:t>1</a:t>
            </a:r>
            <a:r>
              <a:rPr lang="zh-CN" altLang="en-US" sz="2600" smtClean="0"/>
              <a:t>）</a:t>
            </a:r>
            <a:r>
              <a:rPr lang="en-US" altLang="zh-CN" sz="2600" smtClean="0"/>
              <a:t>FLASH</a:t>
            </a:r>
            <a:r>
              <a:rPr lang="zh-CN" altLang="en-US" sz="2600" smtClean="0"/>
              <a:t>存储元</a:t>
            </a:r>
            <a:endParaRPr lang="en-US" altLang="zh-CN" sz="2600" smtClean="0"/>
          </a:p>
          <a:p>
            <a:pPr marL="0" indent="0" eaLnBrk="1" hangingPunct="1">
              <a:lnSpc>
                <a:spcPct val="90000"/>
              </a:lnSpc>
              <a:buNone/>
            </a:pPr>
            <a:r>
              <a:rPr lang="en-US" altLang="zh-CN" sz="2600" smtClean="0"/>
              <a:t>    </a:t>
            </a:r>
            <a:r>
              <a:rPr lang="zh-CN" altLang="en-US" sz="2600" smtClean="0"/>
              <a:t>在</a:t>
            </a:r>
            <a:r>
              <a:rPr lang="en-US" altLang="zh-CN" sz="2600" smtClean="0"/>
              <a:t>EPROM</a:t>
            </a:r>
            <a:r>
              <a:rPr lang="zh-CN" altLang="en-US" sz="2600" smtClean="0"/>
              <a:t>存储元基础上发展起来的，由此可以看出创新与继承的关系。</a:t>
            </a:r>
          </a:p>
          <a:p>
            <a:pPr marL="0" indent="0" eaLnBrk="1" hangingPunct="1">
              <a:buNone/>
            </a:pPr>
            <a:r>
              <a:rPr lang="zh-CN" altLang="en-US" sz="2600" smtClean="0"/>
              <a:t>如右图所示为闪速存储器中的存储元，由单个</a:t>
            </a:r>
            <a:r>
              <a:rPr lang="en-US" altLang="zh-CN" sz="2600" smtClean="0"/>
              <a:t>MOS</a:t>
            </a:r>
            <a:r>
              <a:rPr lang="zh-CN" altLang="en-US" sz="2600" smtClean="0"/>
              <a:t>晶体管组成，除漏极</a:t>
            </a:r>
            <a:r>
              <a:rPr lang="en-US" altLang="zh-CN" sz="2600" smtClean="0"/>
              <a:t>D</a:t>
            </a:r>
            <a:r>
              <a:rPr lang="zh-CN" altLang="en-US" sz="2600" smtClean="0"/>
              <a:t>和源极</a:t>
            </a:r>
            <a:r>
              <a:rPr lang="en-US" altLang="zh-CN" sz="2600" smtClean="0"/>
              <a:t>S</a:t>
            </a:r>
            <a:r>
              <a:rPr lang="zh-CN" altLang="en-US" sz="2600" smtClean="0"/>
              <a:t>外，还有一个控制栅和浮空栅。</a:t>
            </a:r>
          </a:p>
        </p:txBody>
      </p:sp>
      <p:pic>
        <p:nvPicPr>
          <p:cNvPr id="43013" name="Picture 4" descr="3A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133600"/>
            <a:ext cx="396875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AutoShape 4">
            <a:hlinkClick r:id="" action="ppaction://noaction" highlightClick="1"/>
          </p:cNvPr>
          <p:cNvSpPr>
            <a:spLocks noChangeArrowheads="1"/>
          </p:cNvSpPr>
          <p:nvPr/>
        </p:nvSpPr>
        <p:spPr bwMode="auto">
          <a:xfrm>
            <a:off x="7072313" y="5214938"/>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8"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extLst>
      <p:ext uri="{BB962C8B-B14F-4D97-AF65-F5344CB8AC3E}">
        <p14:creationId xmlns:p14="http://schemas.microsoft.com/office/powerpoint/2010/main" val="17903267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12ED13C3-644A-4AE9-B47A-59F111DDB330}" type="slidenum">
              <a:rPr lang="en-US" altLang="zh-CN" smtClean="0"/>
              <a:pPr eaLnBrk="1" hangingPunct="1"/>
              <a:t>81</a:t>
            </a:fld>
            <a:endParaRPr lang="en-US" altLang="zh-CN" smtClean="0"/>
          </a:p>
        </p:txBody>
      </p:sp>
      <p:sp>
        <p:nvSpPr>
          <p:cNvPr id="44036" name="Rectangle 3"/>
          <p:cNvSpPr>
            <a:spLocks noGrp="1" noChangeArrowheads="1"/>
          </p:cNvSpPr>
          <p:nvPr>
            <p:ph type="body" idx="1"/>
          </p:nvPr>
        </p:nvSpPr>
        <p:spPr>
          <a:xfrm>
            <a:off x="467544" y="1412776"/>
            <a:ext cx="8229600" cy="2591594"/>
          </a:xfrm>
        </p:spPr>
        <p:txBody>
          <a:bodyPr/>
          <a:lstStyle/>
          <a:p>
            <a:pPr marL="0" indent="0" eaLnBrk="1" hangingPunct="1">
              <a:lnSpc>
                <a:spcPct val="90000"/>
              </a:lnSpc>
              <a:buFont typeface="Wingdings" pitchFamily="2" charset="2"/>
              <a:buNone/>
            </a:pPr>
            <a:r>
              <a:rPr lang="zh-CN" altLang="en-US" sz="2400" smtClean="0"/>
              <a:t>（</a:t>
            </a:r>
            <a:r>
              <a:rPr lang="en-US" altLang="zh-CN" sz="2400" smtClean="0"/>
              <a:t>2</a:t>
            </a:r>
            <a:r>
              <a:rPr lang="zh-CN" altLang="en-US" sz="2400" smtClean="0"/>
              <a:t>）</a:t>
            </a:r>
            <a:r>
              <a:rPr lang="zh-CN" altLang="zh-CN" sz="2400" smtClean="0"/>
              <a:t>FLASH</a:t>
            </a:r>
            <a:r>
              <a:rPr lang="zh-CN" sz="2400" smtClean="0"/>
              <a:t>存储器的基本操作</a:t>
            </a:r>
            <a:endParaRPr lang="en-US" altLang="zh-CN" sz="2400" smtClean="0"/>
          </a:p>
          <a:p>
            <a:pPr marL="0" indent="0" eaLnBrk="1" hangingPunct="1">
              <a:lnSpc>
                <a:spcPct val="90000"/>
              </a:lnSpc>
              <a:buFont typeface="Wingdings" pitchFamily="2" charset="2"/>
              <a:buNone/>
            </a:pPr>
            <a:r>
              <a:rPr lang="zh-CN" sz="2400" smtClean="0"/>
              <a:t>编程操作、读取操作、擦除操作</a:t>
            </a:r>
            <a:endParaRPr lang="en-US" altLang="zh-CN" sz="2400" smtClean="0"/>
          </a:p>
          <a:p>
            <a:pPr marL="0" indent="0" eaLnBrk="1" hangingPunct="1">
              <a:lnSpc>
                <a:spcPct val="90000"/>
              </a:lnSpc>
              <a:buFont typeface="Wingdings" pitchFamily="2" charset="2"/>
              <a:buNone/>
            </a:pPr>
            <a:endParaRPr lang="en-US" altLang="zh-CN" sz="2400" smtClean="0"/>
          </a:p>
          <a:p>
            <a:pPr marL="0" indent="0" eaLnBrk="1" hangingPunct="1">
              <a:lnSpc>
                <a:spcPct val="90000"/>
              </a:lnSpc>
              <a:buNone/>
            </a:pPr>
            <a:r>
              <a:rPr lang="zh-CN" altLang="en-US" sz="2200" smtClean="0"/>
              <a:t>如图</a:t>
            </a:r>
            <a:r>
              <a:rPr lang="en-US" altLang="zh-CN" sz="2200" smtClean="0"/>
              <a:t>(a)</a:t>
            </a:r>
            <a:r>
              <a:rPr lang="zh-CN" altLang="en-US" sz="2200" smtClean="0"/>
              <a:t>表示编程操作时存储元写</a:t>
            </a:r>
            <a:r>
              <a:rPr lang="en-US" altLang="zh-CN" sz="2200" smtClean="0"/>
              <a:t>0</a:t>
            </a:r>
            <a:r>
              <a:rPr lang="zh-CN" altLang="en-US" sz="2200" smtClean="0"/>
              <a:t>、写</a:t>
            </a:r>
            <a:r>
              <a:rPr lang="en-US" altLang="zh-CN" sz="2200" smtClean="0"/>
              <a:t>1</a:t>
            </a:r>
            <a:r>
              <a:rPr lang="zh-CN" altLang="en-US" sz="2200" smtClean="0"/>
              <a:t>的情况。实际上编程时只写</a:t>
            </a:r>
            <a:r>
              <a:rPr lang="en-US" altLang="zh-CN" sz="2200" smtClean="0"/>
              <a:t>0</a:t>
            </a:r>
            <a:r>
              <a:rPr lang="zh-CN" altLang="en-US" sz="2200" smtClean="0"/>
              <a:t>，不写</a:t>
            </a:r>
            <a:r>
              <a:rPr lang="en-US" altLang="zh-CN" sz="2200" smtClean="0"/>
              <a:t>1</a:t>
            </a:r>
            <a:r>
              <a:rPr lang="zh-CN" altLang="en-US" sz="2200" smtClean="0"/>
              <a:t>，因为存储元擦除后原始状态全为</a:t>
            </a:r>
            <a:r>
              <a:rPr lang="en-US" altLang="zh-CN" sz="2200" smtClean="0"/>
              <a:t>1</a:t>
            </a:r>
            <a:r>
              <a:rPr lang="zh-CN" altLang="en-US" sz="2200" smtClean="0"/>
              <a:t>。要写</a:t>
            </a:r>
            <a:r>
              <a:rPr lang="en-US" altLang="zh-CN" sz="2200" smtClean="0"/>
              <a:t>0</a:t>
            </a:r>
            <a:r>
              <a:rPr lang="zh-CN" altLang="en-US" sz="2200" smtClean="0"/>
              <a:t>，就是要在控制栅</a:t>
            </a:r>
            <a:r>
              <a:rPr lang="en-US" altLang="zh-CN" sz="2200" smtClean="0"/>
              <a:t>C</a:t>
            </a:r>
            <a:r>
              <a:rPr lang="zh-CN" altLang="en-US" sz="2200" smtClean="0"/>
              <a:t>上加正电压。一旦存储元被编程，存储的数据可保持</a:t>
            </a:r>
            <a:r>
              <a:rPr lang="en-US" altLang="zh-CN" sz="2200" smtClean="0"/>
              <a:t>100</a:t>
            </a:r>
            <a:r>
              <a:rPr lang="zh-CN" altLang="en-US" sz="2200" smtClean="0"/>
              <a:t>年之久而无需外电源。</a:t>
            </a:r>
          </a:p>
        </p:txBody>
      </p:sp>
      <p:pic>
        <p:nvPicPr>
          <p:cNvPr id="44037" name="Picture 4" descr="3A2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1" y="4221088"/>
            <a:ext cx="6049963"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AutoShape 4">
            <a:hlinkClick r:id="" action="ppaction://noaction" highlightClick="1"/>
          </p:cNvPr>
          <p:cNvSpPr>
            <a:spLocks noChangeArrowheads="1"/>
          </p:cNvSpPr>
          <p:nvPr/>
        </p:nvSpPr>
        <p:spPr bwMode="auto">
          <a:xfrm>
            <a:off x="7596335" y="5027611"/>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8" name="Rectangle 2"/>
          <p:cNvSpPr>
            <a:spLocks noGrp="1" noChangeArrowheads="1"/>
          </p:cNvSpPr>
          <p:nvPr>
            <p:ph type="title"/>
          </p:nvPr>
        </p:nvSpPr>
        <p:spPr>
          <a:xfrm>
            <a:off x="395536" y="260648"/>
            <a:ext cx="3827463" cy="868363"/>
          </a:xfrm>
        </p:spPr>
        <p:txBody>
          <a:bodyPr/>
          <a:lstStyle/>
          <a:p>
            <a:pPr eaLnBrk="1" hangingPunct="1"/>
            <a:r>
              <a:rPr lang="en-US" altLang="zh-CN" smtClean="0"/>
              <a:t>3.4 </a:t>
            </a:r>
            <a:r>
              <a:rPr lang="zh-CN" altLang="en-US" smtClean="0"/>
              <a:t>只读存储器</a:t>
            </a:r>
          </a:p>
        </p:txBody>
      </p:sp>
    </p:spTree>
    <p:extLst>
      <p:ext uri="{BB962C8B-B14F-4D97-AF65-F5344CB8AC3E}">
        <p14:creationId xmlns:p14="http://schemas.microsoft.com/office/powerpoint/2010/main" val="23336338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F464B16-C1BC-4110-B02D-379D9D70EBC5}" type="slidenum">
              <a:rPr lang="en-US" altLang="zh-CN" smtClean="0"/>
              <a:pPr eaLnBrk="1" hangingPunct="1"/>
              <a:t>82</a:t>
            </a:fld>
            <a:endParaRPr lang="en-US" altLang="zh-CN" smtClean="0"/>
          </a:p>
        </p:txBody>
      </p:sp>
      <p:sp>
        <p:nvSpPr>
          <p:cNvPr id="45060" name="Rectangle 3"/>
          <p:cNvSpPr>
            <a:spLocks noGrp="1" noChangeArrowheads="1"/>
          </p:cNvSpPr>
          <p:nvPr>
            <p:ph type="body" idx="1"/>
          </p:nvPr>
        </p:nvSpPr>
        <p:spPr>
          <a:xfrm>
            <a:off x="395536" y="2060848"/>
            <a:ext cx="4032448" cy="4121596"/>
          </a:xfrm>
        </p:spPr>
        <p:txBody>
          <a:bodyPr/>
          <a:lstStyle/>
          <a:p>
            <a:pPr marL="0" indent="0" eaLnBrk="1" hangingPunct="1">
              <a:spcBef>
                <a:spcPts val="0"/>
              </a:spcBef>
              <a:buFont typeface="Wingdings" pitchFamily="2" charset="2"/>
              <a:buNone/>
            </a:pPr>
            <a:r>
              <a:rPr lang="zh-CN" altLang="en-US" sz="2000" smtClean="0"/>
              <a:t>（</a:t>
            </a:r>
            <a:r>
              <a:rPr lang="en-US" altLang="zh-CN" sz="2000" smtClean="0"/>
              <a:t>3</a:t>
            </a:r>
            <a:r>
              <a:rPr lang="zh-CN" altLang="en-US" sz="2000" smtClean="0"/>
              <a:t>）</a:t>
            </a:r>
            <a:r>
              <a:rPr lang="en-US" altLang="zh-CN" sz="2000" smtClean="0"/>
              <a:t>FLASH</a:t>
            </a:r>
            <a:r>
              <a:rPr lang="zh-CN" altLang="en-US" sz="2000" smtClean="0"/>
              <a:t>存储器的阵列结构</a:t>
            </a:r>
          </a:p>
          <a:p>
            <a:pPr marL="0" lvl="1" indent="0" eaLnBrk="1" hangingPunct="1">
              <a:spcBef>
                <a:spcPts val="0"/>
              </a:spcBef>
              <a:buNone/>
            </a:pPr>
            <a:r>
              <a:rPr lang="zh-CN" altLang="en-US" sz="2000" smtClean="0"/>
              <a:t>在某一时间只有一条行选择线被激活。读操作时，假定某个存储元原存</a:t>
            </a:r>
            <a:r>
              <a:rPr lang="en-US" altLang="zh-CN" sz="2000" smtClean="0"/>
              <a:t>1</a:t>
            </a:r>
            <a:r>
              <a:rPr lang="zh-CN" altLang="en-US" sz="2000" smtClean="0"/>
              <a:t>，那么晶体管导通，与它所在位线接通，有电流通过位线，所经过的负载上产生一个电压降。这个电压降送到比较器的一个输入端，与另一端输入的参照电压做比较，比较器输出一个标志为逻辑</a:t>
            </a:r>
            <a:r>
              <a:rPr lang="en-US" altLang="zh-CN" sz="2000" smtClean="0"/>
              <a:t>1</a:t>
            </a:r>
            <a:r>
              <a:rPr lang="zh-CN" altLang="en-US" sz="2000" smtClean="0"/>
              <a:t>的电平。如果某个存储元原先存</a:t>
            </a:r>
            <a:r>
              <a:rPr lang="en-US" altLang="zh-CN" sz="2000" smtClean="0"/>
              <a:t>0</a:t>
            </a:r>
            <a:r>
              <a:rPr lang="zh-CN" altLang="en-US" sz="2000" smtClean="0"/>
              <a:t>，那么晶体管不导通，位线上没有电流，比较器输出端则产生一个标志为逻辑</a:t>
            </a:r>
            <a:r>
              <a:rPr lang="en-US" altLang="zh-CN" sz="2000" smtClean="0"/>
              <a:t>0</a:t>
            </a:r>
            <a:r>
              <a:rPr lang="zh-CN" altLang="en-US" sz="2000" smtClean="0"/>
              <a:t>的电平。 </a:t>
            </a:r>
          </a:p>
        </p:txBody>
      </p:sp>
      <p:pic>
        <p:nvPicPr>
          <p:cNvPr id="45061" name="Picture 4" descr="3a23">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988840"/>
            <a:ext cx="4572000"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AutoShape 4">
            <a:hlinkClick r:id="" action="ppaction://noaction" highlightClick="1"/>
          </p:cNvPr>
          <p:cNvSpPr>
            <a:spLocks noChangeArrowheads="1"/>
          </p:cNvSpPr>
          <p:nvPr/>
        </p:nvSpPr>
        <p:spPr bwMode="auto">
          <a:xfrm>
            <a:off x="6300192" y="1124273"/>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8"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extLst>
      <p:ext uri="{BB962C8B-B14F-4D97-AF65-F5344CB8AC3E}">
        <p14:creationId xmlns:p14="http://schemas.microsoft.com/office/powerpoint/2010/main" val="40941038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idx="1"/>
          </p:nvPr>
        </p:nvSpPr>
        <p:spPr>
          <a:xfrm>
            <a:off x="468313" y="1700213"/>
            <a:ext cx="8229600" cy="4248150"/>
          </a:xfrm>
        </p:spPr>
        <p:txBody>
          <a:bodyPr/>
          <a:lstStyle/>
          <a:p>
            <a:pPr marL="0" indent="457200" eaLnBrk="1" hangingPunct="1">
              <a:buFont typeface="Wingdings" pitchFamily="2" charset="2"/>
              <a:buNone/>
            </a:pPr>
            <a:r>
              <a:rPr lang="zh-CN" altLang="en-US" sz="2800" smtClean="0"/>
              <a:t>根据存储元工作原理和制造工艺的不同，闪存可以分为</a:t>
            </a:r>
            <a:r>
              <a:rPr lang="en-US" altLang="zh-CN" sz="2800" smtClean="0"/>
              <a:t>NOR</a:t>
            </a:r>
            <a:r>
              <a:rPr lang="zh-CN" altLang="en-US" sz="2800" smtClean="0"/>
              <a:t>技术、</a:t>
            </a:r>
            <a:r>
              <a:rPr lang="en-US" altLang="zh-CN" sz="2800" smtClean="0"/>
              <a:t>DINOR</a:t>
            </a:r>
            <a:r>
              <a:rPr lang="zh-CN" altLang="en-US" sz="2800" smtClean="0"/>
              <a:t>技术、</a:t>
            </a:r>
            <a:r>
              <a:rPr lang="en-US" altLang="zh-CN" sz="2800" smtClean="0"/>
              <a:t>AND</a:t>
            </a:r>
            <a:r>
              <a:rPr lang="zh-CN" altLang="en-US" sz="2800" smtClean="0"/>
              <a:t>技术和</a:t>
            </a:r>
            <a:r>
              <a:rPr lang="en-US" altLang="zh-CN" sz="2800" smtClean="0"/>
              <a:t>NAND</a:t>
            </a:r>
            <a:r>
              <a:rPr lang="zh-CN" altLang="en-US" sz="2800" smtClean="0"/>
              <a:t>技术等不同类别。应用最广的是</a:t>
            </a:r>
            <a:r>
              <a:rPr lang="en-US" altLang="zh-CN" sz="2800" smtClean="0"/>
              <a:t>NOR</a:t>
            </a:r>
            <a:r>
              <a:rPr lang="zh-CN" altLang="en-US" sz="2800" smtClean="0"/>
              <a:t>、</a:t>
            </a:r>
            <a:r>
              <a:rPr lang="en-US" altLang="zh-CN" sz="2800" smtClean="0"/>
              <a:t>NAND</a:t>
            </a:r>
            <a:r>
              <a:rPr lang="zh-CN" altLang="en-US" sz="2800" smtClean="0"/>
              <a:t>技术。</a:t>
            </a:r>
            <a:endParaRPr lang="en-US" altLang="zh-CN" sz="2800" smtClean="0"/>
          </a:p>
          <a:p>
            <a:pPr marL="0" indent="457200" eaLnBrk="1" hangingPunct="1">
              <a:buFont typeface="Wingdings" pitchFamily="2" charset="2"/>
              <a:buNone/>
            </a:pPr>
            <a:r>
              <a:rPr lang="en-US" altLang="zh-CN" sz="2800" smtClean="0"/>
              <a:t>NOR</a:t>
            </a:r>
            <a:r>
              <a:rPr lang="zh-CN" altLang="en-US" sz="2800" smtClean="0"/>
              <a:t>闪存的特点是可以对单字节或单字进行编程，以区块或芯片为单位进行擦除操作，其接口方式与</a:t>
            </a:r>
            <a:r>
              <a:rPr lang="en-US" altLang="zh-CN" sz="2800" smtClean="0"/>
              <a:t>SRAM</a:t>
            </a:r>
            <a:r>
              <a:rPr lang="zh-CN" altLang="en-US" sz="2800" smtClean="0"/>
              <a:t>相似。</a:t>
            </a:r>
            <a:endParaRPr lang="en-US" altLang="zh-CN" sz="2800" smtClean="0"/>
          </a:p>
          <a:p>
            <a:pPr marL="0" indent="457200" eaLnBrk="1" hangingPunct="1">
              <a:buFont typeface="Wingdings" pitchFamily="2" charset="2"/>
              <a:buNone/>
            </a:pPr>
            <a:r>
              <a:rPr lang="en-US" altLang="zh-CN" sz="2800" smtClean="0"/>
              <a:t>NAND</a:t>
            </a:r>
            <a:r>
              <a:rPr lang="zh-CN" altLang="en-US" sz="2800" smtClean="0"/>
              <a:t>闪存通常称为非线性闪存。每次读出以页为单位，因而属于非随机访问的存储器。以页为单位进行编程操作。其接口方式与传统</a:t>
            </a:r>
            <a:r>
              <a:rPr lang="en-US" altLang="zh-CN" sz="2800" smtClean="0"/>
              <a:t>ROM</a:t>
            </a:r>
            <a:r>
              <a:rPr lang="zh-CN" altLang="en-US" sz="2800" smtClean="0"/>
              <a:t>不同。</a:t>
            </a:r>
          </a:p>
        </p:txBody>
      </p:sp>
      <p:sp>
        <p:nvSpPr>
          <p:cNvPr id="8499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520A452-6426-4C41-A9EF-8B622FBD9F98}" type="slidenum">
              <a:rPr lang="en-US" altLang="zh-CN" smtClean="0">
                <a:solidFill>
                  <a:srgbClr val="FF0000"/>
                </a:solidFill>
              </a:rPr>
              <a:pPr eaLnBrk="1" hangingPunct="1"/>
              <a:t>83</a:t>
            </a:fld>
            <a:endParaRPr lang="en-US" altLang="zh-CN" smtClean="0">
              <a:solidFill>
                <a:srgbClr val="FF0000"/>
              </a:solidFill>
            </a:endParaRPr>
          </a:p>
        </p:txBody>
      </p:sp>
      <p:sp>
        <p:nvSpPr>
          <p:cNvPr id="8499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DFB3794-57C7-4155-9341-E18D36736133}" type="datetime11">
              <a:rPr lang="zh-CN" altLang="en-US" smtClean="0"/>
              <a:pPr eaLnBrk="1" hangingPunct="1"/>
              <a:t>09:28:40</a:t>
            </a:fld>
            <a:endParaRPr lang="en-US" altLang="zh-CN" smtClean="0"/>
          </a:p>
        </p:txBody>
      </p:sp>
      <p:sp>
        <p:nvSpPr>
          <p:cNvPr id="84997" name="Rectangle 2"/>
          <p:cNvSpPr>
            <a:spLocks noGrp="1" noChangeArrowheads="1"/>
          </p:cNvSpPr>
          <p:nvPr>
            <p:ph type="title"/>
          </p:nvPr>
        </p:nvSpPr>
        <p:spPr>
          <a:xfrm>
            <a:off x="457200" y="549275"/>
            <a:ext cx="3827463" cy="868363"/>
          </a:xfrm>
        </p:spPr>
        <p:txBody>
          <a:bodyPr/>
          <a:lstStyle/>
          <a:p>
            <a:pPr eaLnBrk="1" hangingPunct="1"/>
            <a:r>
              <a:rPr lang="en-US" altLang="zh-CN" smtClean="0"/>
              <a:t>3.4 </a:t>
            </a:r>
            <a:r>
              <a:rPr lang="zh-CN" altLang="en-US" smtClean="0"/>
              <a:t>只读存储器</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692150"/>
            <a:ext cx="4114800" cy="725488"/>
          </a:xfrm>
        </p:spPr>
        <p:txBody>
          <a:bodyPr/>
          <a:lstStyle/>
          <a:p>
            <a:pPr eaLnBrk="1" hangingPunct="1"/>
            <a:r>
              <a:rPr lang="en-US" altLang="zh-CN" smtClean="0">
                <a:cs typeface="Times New Roman" pitchFamily="18" charset="0"/>
              </a:rPr>
              <a:t>3</a:t>
            </a:r>
            <a:r>
              <a:rPr lang="en-US" altLang="zh-CN" smtClean="0"/>
              <a:t>.5  </a:t>
            </a:r>
            <a:r>
              <a:rPr lang="zh-CN" altLang="en-US" smtClean="0"/>
              <a:t>并行存储器</a:t>
            </a:r>
          </a:p>
        </p:txBody>
      </p:sp>
      <p:sp>
        <p:nvSpPr>
          <p:cNvPr id="86019" name="Rectangle 3"/>
          <p:cNvSpPr>
            <a:spLocks noGrp="1" noChangeArrowheads="1"/>
          </p:cNvSpPr>
          <p:nvPr>
            <p:ph type="body" idx="1"/>
          </p:nvPr>
        </p:nvSpPr>
        <p:spPr>
          <a:xfrm>
            <a:off x="457200" y="1719263"/>
            <a:ext cx="8229600" cy="1349375"/>
          </a:xfrm>
        </p:spPr>
        <p:txBody>
          <a:bodyPr/>
          <a:lstStyle/>
          <a:p>
            <a:pPr eaLnBrk="1" hangingPunct="1">
              <a:buFont typeface="Wingdings" pitchFamily="2" charset="2"/>
              <a:buNone/>
            </a:pPr>
            <a:r>
              <a:rPr lang="zh-CN" altLang="zh-CN" b="1" smtClean="0"/>
              <a:t>3.5.1 </a:t>
            </a:r>
            <a:r>
              <a:rPr lang="zh-CN" altLang="en-US" b="1" smtClean="0"/>
              <a:t>双端口存储器</a:t>
            </a:r>
            <a:endParaRPr lang="en-US" altLang="zh-CN" b="1" smtClean="0"/>
          </a:p>
          <a:p>
            <a:pPr eaLnBrk="1" hangingPunct="1">
              <a:buFont typeface="Wingdings" pitchFamily="2" charset="2"/>
              <a:buNone/>
            </a:pPr>
            <a:r>
              <a:rPr lang="zh-CN" altLang="zh-CN" b="1" smtClean="0"/>
              <a:t>3.5.2</a:t>
            </a:r>
            <a:r>
              <a:rPr lang="zh-CN" altLang="en-US" b="1" smtClean="0"/>
              <a:t>多模块交叉存储器</a:t>
            </a:r>
            <a:endParaRPr lang="zh-CN" altLang="en-US" smtClean="0"/>
          </a:p>
        </p:txBody>
      </p:sp>
      <p:sp>
        <p:nvSpPr>
          <p:cNvPr id="8602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88E1559-9A4F-4C1D-8BB9-436780F8D635}" type="slidenum">
              <a:rPr lang="en-US" altLang="zh-CN" smtClean="0">
                <a:solidFill>
                  <a:srgbClr val="FF0000"/>
                </a:solidFill>
              </a:rPr>
              <a:pPr eaLnBrk="1" hangingPunct="1"/>
              <a:t>84</a:t>
            </a:fld>
            <a:endParaRPr lang="en-US" altLang="zh-CN" smtClean="0">
              <a:solidFill>
                <a:srgbClr val="FF0000"/>
              </a:solidFill>
            </a:endParaRPr>
          </a:p>
        </p:txBody>
      </p:sp>
      <p:sp>
        <p:nvSpPr>
          <p:cNvPr id="8602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EA09EBB-0257-464E-8B06-4B42EE179691}"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mtClean="0">
                <a:cs typeface="Times New Roman" pitchFamily="18" charset="0"/>
              </a:rPr>
              <a:t>3</a:t>
            </a:r>
            <a:r>
              <a:rPr lang="en-US" altLang="zh-CN" smtClean="0"/>
              <a:t>.5  </a:t>
            </a:r>
            <a:r>
              <a:rPr lang="zh-CN" altLang="en-US" smtClean="0"/>
              <a:t>并行存储器</a:t>
            </a:r>
          </a:p>
        </p:txBody>
      </p:sp>
      <p:sp>
        <p:nvSpPr>
          <p:cNvPr id="94211" name="Rectangle 3"/>
          <p:cNvSpPr>
            <a:spLocks noGrp="1" noChangeArrowheads="1"/>
          </p:cNvSpPr>
          <p:nvPr>
            <p:ph type="body" idx="1"/>
          </p:nvPr>
        </p:nvSpPr>
        <p:spPr>
          <a:xfrm>
            <a:off x="468313" y="1628775"/>
            <a:ext cx="8229600" cy="4752975"/>
          </a:xfrm>
        </p:spPr>
        <p:txBody>
          <a:bodyPr/>
          <a:lstStyle/>
          <a:p>
            <a:pPr marL="0" indent="0" eaLnBrk="1" hangingPunct="1">
              <a:buFont typeface="Wingdings" pitchFamily="2" charset="2"/>
              <a:buNone/>
              <a:defRPr/>
            </a:pPr>
            <a:r>
              <a:rPr lang="en-US" altLang="zh-CN" sz="2400" smtClean="0"/>
              <a:t>	</a:t>
            </a:r>
            <a:r>
              <a:rPr lang="zh-CN" altLang="en-US" sz="2400" smtClean="0"/>
              <a:t>由于</a:t>
            </a:r>
            <a:r>
              <a:rPr lang="en-US" altLang="zh-CN" sz="2400" smtClean="0"/>
              <a:t>CPU</a:t>
            </a:r>
            <a:r>
              <a:rPr lang="zh-CN" altLang="en-US" sz="2400" smtClean="0"/>
              <a:t>和主存储器之间在速度上是不匹配的，这种情况便成为限制高速计算机设计的主要问题。为了提高</a:t>
            </a:r>
            <a:r>
              <a:rPr lang="en-US" altLang="zh-CN" sz="2400" smtClean="0"/>
              <a:t>CPU</a:t>
            </a:r>
            <a:r>
              <a:rPr lang="zh-CN" altLang="en-US" sz="2400" smtClean="0"/>
              <a:t>和主存之间的数据传输率，可以在不同层次采用不同的技术加速存储器访问速度：</a:t>
            </a:r>
            <a:endParaRPr lang="en-US" altLang="zh-CN" sz="2400" smtClean="0"/>
          </a:p>
          <a:p>
            <a:pPr eaLnBrk="1" hangingPunct="1">
              <a:buClr>
                <a:srgbClr val="FF0000"/>
              </a:buClr>
              <a:buFont typeface="Wingdings" pitchFamily="2" charset="2"/>
              <a:buChar char="n"/>
              <a:defRPr/>
            </a:pPr>
            <a:r>
              <a:rPr lang="zh-CN" altLang="en-US" sz="2400" b="1" smtClean="0">
                <a:solidFill>
                  <a:srgbClr val="FF0000"/>
                </a:solidFill>
              </a:rPr>
              <a:t>芯片技术</a:t>
            </a:r>
            <a:r>
              <a:rPr lang="zh-CN" altLang="en-US" sz="2400" smtClean="0"/>
              <a:t>：提高单个芯片的访问速度。例如：突发传输技术、</a:t>
            </a:r>
            <a:r>
              <a:rPr lang="zh-CN" altLang="en-US" sz="2400"/>
              <a:t>同步</a:t>
            </a:r>
            <a:r>
              <a:rPr lang="en-US" altLang="zh-CN" sz="2400" smtClean="0"/>
              <a:t>DRAM</a:t>
            </a:r>
            <a:r>
              <a:rPr lang="zh-CN" altLang="en-US" sz="2400" smtClean="0"/>
              <a:t>技术和</a:t>
            </a:r>
            <a:r>
              <a:rPr lang="en-US" altLang="zh-CN" sz="2400" smtClean="0"/>
              <a:t>CDRAM</a:t>
            </a:r>
            <a:r>
              <a:rPr lang="zh-CN" altLang="en-US" sz="2400" smtClean="0"/>
              <a:t>技术等。</a:t>
            </a:r>
            <a:endParaRPr lang="en-US" altLang="zh-CN" sz="2400" smtClean="0"/>
          </a:p>
          <a:p>
            <a:pPr eaLnBrk="1" hangingPunct="1">
              <a:buClr>
                <a:srgbClr val="FF0000"/>
              </a:buClr>
              <a:buFont typeface="Wingdings" pitchFamily="2" charset="2"/>
              <a:buChar char="n"/>
              <a:defRPr/>
            </a:pPr>
            <a:r>
              <a:rPr lang="zh-CN" altLang="en-US" sz="2400" b="1" smtClean="0">
                <a:solidFill>
                  <a:srgbClr val="FF0000"/>
                </a:solidFill>
              </a:rPr>
              <a:t>结构技术</a:t>
            </a:r>
            <a:r>
              <a:rPr lang="zh-CN" altLang="en-US" sz="2400" smtClean="0"/>
              <a:t>：改进存储器与</a:t>
            </a:r>
            <a:r>
              <a:rPr lang="en-US" altLang="zh-CN" sz="2400" smtClean="0"/>
              <a:t>CPU</a:t>
            </a:r>
            <a:r>
              <a:rPr lang="zh-CN" altLang="en-US" sz="2400" smtClean="0"/>
              <a:t>之间的连接方式，加速</a:t>
            </a:r>
            <a:r>
              <a:rPr lang="en-US" altLang="zh-CN" sz="2400" smtClean="0"/>
              <a:t>CPU</a:t>
            </a:r>
            <a:r>
              <a:rPr lang="zh-CN" altLang="en-US" sz="2400" smtClean="0"/>
              <a:t>和存储器之间的有效传输。例如：采用并行技术的双口甚至多口存储器，以及多体交叉存储器，都可以让</a:t>
            </a:r>
            <a:r>
              <a:rPr lang="en-US" altLang="zh-CN" sz="2400" smtClean="0"/>
              <a:t>CPU</a:t>
            </a:r>
            <a:r>
              <a:rPr lang="zh-CN" altLang="en-US" sz="2400" smtClean="0"/>
              <a:t>在一个周期中访问多个存储字。</a:t>
            </a:r>
            <a:endParaRPr lang="en-US" altLang="zh-CN" sz="2400" smtClean="0"/>
          </a:p>
          <a:p>
            <a:pPr eaLnBrk="1" hangingPunct="1">
              <a:buClr>
                <a:srgbClr val="FF0000"/>
              </a:buClr>
              <a:buFont typeface="Wingdings" pitchFamily="2" charset="2"/>
              <a:buChar char="n"/>
              <a:defRPr/>
            </a:pPr>
            <a:r>
              <a:rPr lang="zh-CN" altLang="en-US" sz="2400" b="1" smtClean="0">
                <a:solidFill>
                  <a:srgbClr val="FF0000"/>
                </a:solidFill>
              </a:rPr>
              <a:t>系统结构技术</a:t>
            </a:r>
            <a:r>
              <a:rPr lang="zh-CN" altLang="en-US" sz="2400" smtClean="0"/>
              <a:t>：从整个系统的角度采用分层存储结构解决访问速度问题。例如，增加</a:t>
            </a:r>
            <a:r>
              <a:rPr lang="en-US" altLang="zh-CN" sz="2400" smtClean="0"/>
              <a:t>cache</a:t>
            </a:r>
            <a:r>
              <a:rPr lang="zh-CN" altLang="en-US" sz="2400" smtClean="0"/>
              <a:t>。</a:t>
            </a:r>
          </a:p>
        </p:txBody>
      </p:sp>
      <p:sp>
        <p:nvSpPr>
          <p:cNvPr id="8704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DAF4677-2EAD-4FBA-AC11-0FF77E771CEE}" type="slidenum">
              <a:rPr lang="en-US" altLang="zh-CN" smtClean="0">
                <a:solidFill>
                  <a:srgbClr val="FF0000"/>
                </a:solidFill>
              </a:rPr>
              <a:pPr eaLnBrk="1" hangingPunct="1"/>
              <a:t>85</a:t>
            </a:fld>
            <a:endParaRPr lang="en-US" altLang="zh-CN" smtClean="0">
              <a:solidFill>
                <a:srgbClr val="FF0000"/>
              </a:solidFill>
            </a:endParaRPr>
          </a:p>
        </p:txBody>
      </p:sp>
      <p:sp>
        <p:nvSpPr>
          <p:cNvPr id="8704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7FC67907-F1CB-47FE-8636-59765293439A}"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t>3.5.1 </a:t>
            </a:r>
            <a:r>
              <a:rPr lang="zh-CN" altLang="en-US" smtClean="0"/>
              <a:t>双端口存储器</a:t>
            </a:r>
          </a:p>
        </p:txBody>
      </p:sp>
      <p:sp>
        <p:nvSpPr>
          <p:cNvPr id="88067" name="Rectangle 3"/>
          <p:cNvSpPr>
            <a:spLocks noGrp="1" noChangeArrowheads="1"/>
          </p:cNvSpPr>
          <p:nvPr>
            <p:ph type="body" idx="1"/>
          </p:nvPr>
        </p:nvSpPr>
        <p:spPr>
          <a:xfrm>
            <a:off x="468313" y="1989138"/>
            <a:ext cx="8229600" cy="3455987"/>
          </a:xfrm>
        </p:spPr>
        <p:txBody>
          <a:bodyPr/>
          <a:lstStyle/>
          <a:p>
            <a:pPr marL="0" indent="0" eaLnBrk="1" hangingPunct="1">
              <a:buFont typeface="Wingdings" pitchFamily="2" charset="2"/>
              <a:buNone/>
            </a:pPr>
            <a:r>
              <a:rPr lang="en-US" altLang="zh-CN" sz="2800" smtClean="0"/>
              <a:t>1</a:t>
            </a:r>
            <a:r>
              <a:rPr lang="zh-CN" altLang="en-US" sz="2800" smtClean="0"/>
              <a:t>、双端口存储器的逻辑结构 </a:t>
            </a:r>
          </a:p>
          <a:p>
            <a:pPr marL="0" lvl="1" indent="0" eaLnBrk="1" hangingPunct="1">
              <a:buFont typeface="Wingdings" pitchFamily="2" charset="2"/>
              <a:buNone/>
            </a:pPr>
            <a:r>
              <a:rPr lang="en-US" altLang="zh-CN" sz="2800" smtClean="0"/>
              <a:t>	</a:t>
            </a:r>
            <a:r>
              <a:rPr lang="zh-CN" altLang="en-US" sz="2800" smtClean="0"/>
              <a:t>双端口存储器由于同一个存储器具有两组相互独立的读写控制电路而得名。由于进行并行的独立操作，因而是一种高速工作的存储器，在科研和工程中非常有用。 </a:t>
            </a:r>
            <a:endParaRPr lang="en-US" altLang="zh-CN" sz="2800" smtClean="0"/>
          </a:p>
          <a:p>
            <a:pPr marL="0" lvl="1" indent="0" eaLnBrk="1" hangingPunct="1">
              <a:buFont typeface="Wingdings" pitchFamily="2" charset="2"/>
              <a:buNone/>
            </a:pPr>
            <a:r>
              <a:rPr lang="en-US" altLang="zh-CN" sz="2800" smtClean="0"/>
              <a:t>	</a:t>
            </a:r>
            <a:r>
              <a:rPr lang="zh-CN" altLang="en-US" sz="2800" smtClean="0"/>
              <a:t>举例说明，双端口存储器</a:t>
            </a:r>
            <a:r>
              <a:rPr lang="en-US" altLang="zh-CN" sz="2800" smtClean="0"/>
              <a:t>IDT7133</a:t>
            </a:r>
            <a:r>
              <a:rPr lang="zh-CN" altLang="en-US" sz="2800" smtClean="0"/>
              <a:t>的逻辑框图 ，这是一个存储容量为</a:t>
            </a:r>
            <a:r>
              <a:rPr lang="en-US" altLang="zh-CN" sz="2800" smtClean="0"/>
              <a:t>2K</a:t>
            </a:r>
            <a:r>
              <a:rPr lang="zh-CN" altLang="en-US" sz="2800" smtClean="0"/>
              <a:t>字长</a:t>
            </a:r>
            <a:r>
              <a:rPr lang="en-US" altLang="zh-CN" sz="2800" smtClean="0"/>
              <a:t>16</a:t>
            </a:r>
            <a:r>
              <a:rPr lang="zh-CN" altLang="en-US" sz="2800" smtClean="0"/>
              <a:t>位的</a:t>
            </a:r>
            <a:r>
              <a:rPr lang="en-US" altLang="zh-CN" sz="2800" smtClean="0"/>
              <a:t>SRAM</a:t>
            </a:r>
            <a:r>
              <a:rPr lang="zh-CN" altLang="en-US" sz="2800" smtClean="0"/>
              <a:t>。</a:t>
            </a:r>
          </a:p>
        </p:txBody>
      </p:sp>
      <p:sp>
        <p:nvSpPr>
          <p:cNvPr id="8806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44D48769-DC80-444D-B2FB-E0EC24BEA10B}" type="slidenum">
              <a:rPr lang="en-US" altLang="zh-CN" smtClean="0">
                <a:solidFill>
                  <a:srgbClr val="FF0000"/>
                </a:solidFill>
              </a:rPr>
              <a:pPr eaLnBrk="1" hangingPunct="1"/>
              <a:t>86</a:t>
            </a:fld>
            <a:endParaRPr lang="en-US" altLang="zh-CN" smtClean="0">
              <a:solidFill>
                <a:srgbClr val="FF0000"/>
              </a:solidFill>
            </a:endParaRPr>
          </a:p>
        </p:txBody>
      </p:sp>
      <p:sp>
        <p:nvSpPr>
          <p:cNvPr id="8806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F7A05155-6BC6-4D44-8D39-9A72E297864A}" type="datetime11">
              <a:rPr lang="zh-CN" altLang="en-US" smtClean="0"/>
              <a:pPr eaLnBrk="1" hangingPunct="1"/>
              <a:t>09:28:40</a:t>
            </a:fld>
            <a:endParaRPr lang="en-US" altLang="zh-CN"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t>3.5.1 </a:t>
            </a:r>
            <a:r>
              <a:rPr lang="zh-CN" altLang="en-US" smtClean="0"/>
              <a:t>双端口存储器</a:t>
            </a:r>
          </a:p>
        </p:txBody>
      </p:sp>
      <p:pic>
        <p:nvPicPr>
          <p:cNvPr id="8909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484313"/>
            <a:ext cx="6650037"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424736B-E0FA-4505-8EC6-2FCAE218BADD}" type="slidenum">
              <a:rPr lang="en-US" altLang="zh-CN" smtClean="0">
                <a:solidFill>
                  <a:srgbClr val="FF0000"/>
                </a:solidFill>
              </a:rPr>
              <a:pPr eaLnBrk="1" hangingPunct="1"/>
              <a:t>87</a:t>
            </a:fld>
            <a:endParaRPr lang="en-US" altLang="zh-CN" smtClean="0">
              <a:solidFill>
                <a:srgbClr val="FF0000"/>
              </a:solidFill>
            </a:endParaRPr>
          </a:p>
        </p:txBody>
      </p:sp>
      <p:sp>
        <p:nvSpPr>
          <p:cNvPr id="89093"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73500F0-F82E-4474-AB2B-22CD82BE1B84}" type="datetime11">
              <a:rPr lang="zh-CN" altLang="en-US" smtClean="0"/>
              <a:pPr eaLnBrk="1" hangingPunct="1"/>
              <a:t>09:28:41</a:t>
            </a:fld>
            <a:endParaRPr lang="en-US" altLang="zh-CN" smtClean="0"/>
          </a:p>
        </p:txBody>
      </p:sp>
      <p:sp>
        <p:nvSpPr>
          <p:cNvPr id="89094" name="AutoShape 4">
            <a:hlinkClick r:id="" action="ppaction://noaction" highlightClick="1"/>
          </p:cNvPr>
          <p:cNvSpPr>
            <a:spLocks noChangeArrowheads="1"/>
          </p:cNvSpPr>
          <p:nvPr/>
        </p:nvSpPr>
        <p:spPr bwMode="auto">
          <a:xfrm>
            <a:off x="7286625" y="4214813"/>
            <a:ext cx="1223963"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620713"/>
            <a:ext cx="4546600" cy="796925"/>
          </a:xfrm>
        </p:spPr>
        <p:txBody>
          <a:bodyPr/>
          <a:lstStyle/>
          <a:p>
            <a:pPr eaLnBrk="1" hangingPunct="1"/>
            <a:r>
              <a:rPr lang="en-US" altLang="zh-CN" smtClean="0"/>
              <a:t>3.5.1 </a:t>
            </a:r>
            <a:r>
              <a:rPr lang="zh-CN" altLang="en-US" smtClean="0"/>
              <a:t>双端口存储器</a:t>
            </a:r>
          </a:p>
        </p:txBody>
      </p:sp>
      <p:sp>
        <p:nvSpPr>
          <p:cNvPr id="90115" name="Rectangle 3"/>
          <p:cNvSpPr>
            <a:spLocks noGrp="1" noChangeArrowheads="1"/>
          </p:cNvSpPr>
          <p:nvPr>
            <p:ph type="body" idx="1"/>
          </p:nvPr>
        </p:nvSpPr>
        <p:spPr>
          <a:xfrm>
            <a:off x="457200" y="1719263"/>
            <a:ext cx="8229600" cy="2357437"/>
          </a:xfrm>
        </p:spPr>
        <p:txBody>
          <a:bodyPr/>
          <a:lstStyle/>
          <a:p>
            <a:pPr marL="0" indent="0" eaLnBrk="1" hangingPunct="1">
              <a:buFont typeface="Wingdings" pitchFamily="2" charset="2"/>
              <a:buNone/>
            </a:pPr>
            <a:r>
              <a:rPr lang="en-US" altLang="zh-CN" sz="2400" smtClean="0"/>
              <a:t>2</a:t>
            </a:r>
            <a:r>
              <a:rPr lang="zh-CN" altLang="en-US" sz="2400" smtClean="0"/>
              <a:t>、无冲突读写控制</a:t>
            </a:r>
          </a:p>
          <a:p>
            <a:pPr marL="0" lvl="1" indent="0" eaLnBrk="1" hangingPunct="1">
              <a:buFont typeface="Wingdings" pitchFamily="2" charset="2"/>
              <a:buNone/>
            </a:pPr>
            <a:r>
              <a:rPr lang="zh-CN" altLang="en-US" sz="2400" smtClean="0"/>
              <a:t>当两个端口的地址不相同时，在两个端口上进行读写操作，一定不会发生冲突。当任一端口被选中驱动时，就可对整个存储器进行存取，每一个端口都有自己的片选控制</a:t>
            </a:r>
            <a:r>
              <a:rPr lang="en-US" altLang="zh-CN" sz="2400" smtClean="0"/>
              <a:t>(CE)</a:t>
            </a:r>
            <a:r>
              <a:rPr lang="zh-CN" altLang="en-US" sz="2400" smtClean="0"/>
              <a:t>和输出驱动控制</a:t>
            </a:r>
            <a:r>
              <a:rPr lang="en-US" altLang="zh-CN" sz="2400" smtClean="0"/>
              <a:t>(OE)</a:t>
            </a:r>
            <a:r>
              <a:rPr lang="zh-CN" altLang="en-US" sz="2400" smtClean="0"/>
              <a:t>。读操作时，端口的</a:t>
            </a:r>
            <a:r>
              <a:rPr lang="en-US" altLang="zh-CN" sz="2400" smtClean="0"/>
              <a:t>OE(</a:t>
            </a:r>
            <a:r>
              <a:rPr lang="zh-CN" altLang="en-US" sz="2400" smtClean="0"/>
              <a:t>低电平有效</a:t>
            </a:r>
            <a:r>
              <a:rPr lang="en-US" altLang="zh-CN" sz="2400" smtClean="0"/>
              <a:t>)</a:t>
            </a:r>
            <a:r>
              <a:rPr lang="zh-CN" altLang="en-US" sz="2400" smtClean="0"/>
              <a:t>打开输出驱动器，由存储矩阵读出的数据就出现在</a:t>
            </a:r>
            <a:r>
              <a:rPr lang="en-US" altLang="zh-CN" sz="2400" smtClean="0"/>
              <a:t>I/O</a:t>
            </a:r>
            <a:r>
              <a:rPr lang="zh-CN" altLang="en-US" sz="2400" smtClean="0"/>
              <a:t>线上。</a:t>
            </a:r>
          </a:p>
        </p:txBody>
      </p:sp>
      <p:sp>
        <p:nvSpPr>
          <p:cNvPr id="9011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694775D-7C65-4C48-AA32-383117431DC9}" type="slidenum">
              <a:rPr lang="en-US" altLang="zh-CN" smtClean="0">
                <a:solidFill>
                  <a:srgbClr val="FF0000"/>
                </a:solidFill>
              </a:rPr>
              <a:pPr eaLnBrk="1" hangingPunct="1"/>
              <a:t>88</a:t>
            </a:fld>
            <a:endParaRPr lang="en-US" altLang="zh-CN" smtClean="0">
              <a:solidFill>
                <a:srgbClr val="FF0000"/>
              </a:solidFill>
            </a:endParaRPr>
          </a:p>
        </p:txBody>
      </p:sp>
      <p:sp>
        <p:nvSpPr>
          <p:cNvPr id="9011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C271D8EB-35CF-4861-8B83-A725169682F6}" type="datetime11">
              <a:rPr lang="zh-CN" altLang="en-US" smtClean="0"/>
              <a:pPr eaLnBrk="1" hangingPunct="1"/>
              <a:t>09:28:41</a:t>
            </a:fld>
            <a:endParaRPr lang="en-US" altLang="zh-CN" smtClean="0"/>
          </a:p>
        </p:txBody>
      </p:sp>
      <p:pic>
        <p:nvPicPr>
          <p:cNvPr id="901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13" y="4221163"/>
            <a:ext cx="527685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19" name="TextBox 1"/>
          <p:cNvSpPr txBox="1">
            <a:spLocks noChangeArrowheads="1"/>
          </p:cNvSpPr>
          <p:nvPr/>
        </p:nvSpPr>
        <p:spPr bwMode="auto">
          <a:xfrm>
            <a:off x="3348038" y="6308725"/>
            <a:ext cx="1944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a:t>无冲突读写控制</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620713"/>
            <a:ext cx="4546600" cy="796925"/>
          </a:xfrm>
        </p:spPr>
        <p:txBody>
          <a:bodyPr/>
          <a:lstStyle/>
          <a:p>
            <a:pPr eaLnBrk="1" hangingPunct="1"/>
            <a:r>
              <a:rPr lang="en-US" altLang="zh-CN" smtClean="0"/>
              <a:t>3.5.1 </a:t>
            </a:r>
            <a:r>
              <a:rPr lang="zh-CN" altLang="en-US" smtClean="0"/>
              <a:t>双端口存储器</a:t>
            </a:r>
          </a:p>
        </p:txBody>
      </p:sp>
      <p:sp>
        <p:nvSpPr>
          <p:cNvPr id="91139" name="Rectangle 3"/>
          <p:cNvSpPr>
            <a:spLocks noGrp="1" noChangeArrowheads="1"/>
          </p:cNvSpPr>
          <p:nvPr>
            <p:ph type="body" idx="1"/>
          </p:nvPr>
        </p:nvSpPr>
        <p:spPr>
          <a:xfrm>
            <a:off x="457200" y="1719263"/>
            <a:ext cx="8229600" cy="2357437"/>
          </a:xfrm>
        </p:spPr>
        <p:txBody>
          <a:bodyPr/>
          <a:lstStyle/>
          <a:p>
            <a:pPr marL="0" indent="0" eaLnBrk="1" hangingPunct="1">
              <a:buFont typeface="Wingdings" pitchFamily="2" charset="2"/>
              <a:buNone/>
            </a:pPr>
            <a:r>
              <a:rPr lang="en-US" altLang="zh-CN" sz="2400" smtClean="0"/>
              <a:t>3</a:t>
            </a:r>
            <a:r>
              <a:rPr lang="zh-CN" altLang="en-US" sz="2400" smtClean="0"/>
              <a:t>、有冲突读写控制</a:t>
            </a:r>
          </a:p>
          <a:p>
            <a:pPr marL="0" lvl="1" indent="0" eaLnBrk="1" hangingPunct="1">
              <a:buFont typeface="Wingdings" pitchFamily="2" charset="2"/>
              <a:buNone/>
            </a:pPr>
            <a:r>
              <a:rPr lang="en-US" altLang="zh-CN" sz="2400" smtClean="0"/>
              <a:t>	</a:t>
            </a:r>
            <a:r>
              <a:rPr lang="zh-CN" altLang="en-US" sz="2400" smtClean="0"/>
              <a:t>当两个端口同时存取存储器同一存储单元时，而且至少有一个端口为写操作时，便发生读写冲突。为解决此问题，特设置了</a:t>
            </a:r>
            <a:r>
              <a:rPr lang="en-US" altLang="zh-CN" sz="2400" smtClean="0"/>
              <a:t>BUSY</a:t>
            </a:r>
            <a:r>
              <a:rPr lang="zh-CN" altLang="en-US" sz="2400" smtClean="0"/>
              <a:t>标志。在这种情况下，片上的判断逻辑可以决定对哪个端口优先进行读写操作，而对另一个被延迟的端口置</a:t>
            </a:r>
            <a:r>
              <a:rPr lang="en-US" altLang="zh-CN" sz="2400" smtClean="0"/>
              <a:t>BUSY</a:t>
            </a:r>
            <a:r>
              <a:rPr lang="zh-CN" altLang="en-US" sz="2400" smtClean="0"/>
              <a:t>标志</a:t>
            </a:r>
            <a:r>
              <a:rPr lang="en-US" altLang="zh-CN" sz="2400" smtClean="0"/>
              <a:t>(BUSY</a:t>
            </a:r>
            <a:r>
              <a:rPr lang="zh-CN" altLang="en-US" sz="2400" smtClean="0"/>
              <a:t>变为低电平</a:t>
            </a:r>
            <a:r>
              <a:rPr lang="en-US" altLang="zh-CN" sz="2400" smtClean="0"/>
              <a:t>)</a:t>
            </a:r>
            <a:r>
              <a:rPr lang="zh-CN" altLang="en-US" sz="2400" smtClean="0"/>
              <a:t>，即暂时关闭此端口。 </a:t>
            </a:r>
          </a:p>
        </p:txBody>
      </p:sp>
      <p:sp>
        <p:nvSpPr>
          <p:cNvPr id="9114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970B614-ED30-4337-86C9-F2724D56C1C2}" type="slidenum">
              <a:rPr lang="en-US" altLang="zh-CN" smtClean="0">
                <a:solidFill>
                  <a:srgbClr val="FF0000"/>
                </a:solidFill>
              </a:rPr>
              <a:pPr eaLnBrk="1" hangingPunct="1"/>
              <a:t>89</a:t>
            </a:fld>
            <a:endParaRPr lang="en-US" altLang="zh-CN" smtClean="0">
              <a:solidFill>
                <a:srgbClr val="FF0000"/>
              </a:solidFill>
            </a:endParaRPr>
          </a:p>
        </p:txBody>
      </p:sp>
      <p:sp>
        <p:nvSpPr>
          <p:cNvPr id="9114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62963A2-8F69-4CE8-9755-46672CA19BF9}"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descr="3a1">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163" y="1857375"/>
            <a:ext cx="3132137"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4"/>
          <p:cNvSpPr>
            <a:spLocks noGrp="1" noChangeArrowheads="1"/>
          </p:cNvSpPr>
          <p:nvPr>
            <p:ph type="body" idx="1"/>
          </p:nvPr>
        </p:nvSpPr>
        <p:spPr>
          <a:xfrm>
            <a:off x="250825" y="2708275"/>
            <a:ext cx="5051425" cy="2501900"/>
          </a:xfrm>
        </p:spPr>
        <p:txBody>
          <a:bodyPr/>
          <a:lstStyle/>
          <a:p>
            <a:pPr marL="0" indent="0" eaLnBrk="1" hangingPunct="1">
              <a:buFont typeface="Wingdings" pitchFamily="2" charset="2"/>
              <a:buNone/>
            </a:pPr>
            <a:r>
              <a:rPr lang="zh-CN" altLang="en-US" sz="2600" smtClean="0"/>
              <a:t>对性能要求更高的系统还可以将</a:t>
            </a:r>
            <a:r>
              <a:rPr lang="en-US" altLang="zh-CN" sz="2600" smtClean="0"/>
              <a:t>cache</a:t>
            </a:r>
            <a:r>
              <a:rPr lang="zh-CN" altLang="en-US" sz="2600" smtClean="0"/>
              <a:t>分成一级（</a:t>
            </a:r>
            <a:r>
              <a:rPr lang="en-US" altLang="zh-CN" sz="2600" smtClean="0"/>
              <a:t>L1</a:t>
            </a:r>
            <a:r>
              <a:rPr lang="zh-CN" altLang="en-US" sz="2600" smtClean="0"/>
              <a:t>）</a:t>
            </a:r>
            <a:r>
              <a:rPr lang="en-US" altLang="zh-CN" sz="2600" smtClean="0"/>
              <a:t>cache</a:t>
            </a:r>
            <a:r>
              <a:rPr lang="zh-CN" altLang="en-US" sz="2600" smtClean="0"/>
              <a:t>和二级（</a:t>
            </a:r>
            <a:r>
              <a:rPr lang="en-US" altLang="zh-CN" sz="2600" smtClean="0"/>
              <a:t>L2</a:t>
            </a:r>
            <a:r>
              <a:rPr lang="zh-CN" altLang="en-US" sz="2600" smtClean="0"/>
              <a:t>）</a:t>
            </a:r>
            <a:r>
              <a:rPr lang="en-US" altLang="zh-CN" sz="2600" smtClean="0"/>
              <a:t>cache</a:t>
            </a:r>
            <a:r>
              <a:rPr lang="zh-CN" altLang="en-US" sz="2600" smtClean="0"/>
              <a:t>，甚至更多级。对存储容量要求更多的系统还可以用磁带等可更换介质实现无容量限制的存储。</a:t>
            </a:r>
          </a:p>
        </p:txBody>
      </p:sp>
      <p:sp>
        <p:nvSpPr>
          <p:cNvPr id="1126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20B6D1F4-E933-4888-9110-0A9436B959C5}" type="slidenum">
              <a:rPr lang="en-US" altLang="zh-CN" smtClean="0">
                <a:solidFill>
                  <a:srgbClr val="FF0000"/>
                </a:solidFill>
              </a:rPr>
              <a:pPr eaLnBrk="1" hangingPunct="1"/>
              <a:t>9</a:t>
            </a:fld>
            <a:endParaRPr lang="en-US" altLang="zh-CN" smtClean="0">
              <a:solidFill>
                <a:srgbClr val="FF0000"/>
              </a:solidFill>
            </a:endParaRPr>
          </a:p>
        </p:txBody>
      </p:sp>
      <p:sp>
        <p:nvSpPr>
          <p:cNvPr id="11269"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72B867D-C2A7-43A6-B79C-112F5FE62904}" type="datetime11">
              <a:rPr lang="zh-CN" altLang="en-US" smtClean="0"/>
              <a:pPr eaLnBrk="1" hangingPunct="1"/>
              <a:t>09:28:36</a:t>
            </a:fld>
            <a:endParaRPr lang="en-US" altLang="zh-CN" smtClean="0"/>
          </a:p>
        </p:txBody>
      </p:sp>
      <p:sp>
        <p:nvSpPr>
          <p:cNvPr id="11270" name="Rectangle 2"/>
          <p:cNvSpPr>
            <a:spLocks noGrp="1" noChangeArrowheads="1"/>
          </p:cNvSpPr>
          <p:nvPr>
            <p:ph type="title"/>
          </p:nvPr>
        </p:nvSpPr>
        <p:spPr>
          <a:xfrm>
            <a:off x="468313" y="549275"/>
            <a:ext cx="5915025" cy="723900"/>
          </a:xfrm>
        </p:spPr>
        <p:txBody>
          <a:bodyPr/>
          <a:lstStyle/>
          <a:p>
            <a:pPr eaLnBrk="1" hangingPunct="1"/>
            <a:r>
              <a:rPr lang="en-US" altLang="zh-CN" smtClean="0"/>
              <a:t>3.1.1</a:t>
            </a:r>
            <a:r>
              <a:rPr lang="zh-CN" altLang="en-US" smtClean="0"/>
              <a:t>存储系统的层次结构</a:t>
            </a:r>
          </a:p>
        </p:txBody>
      </p:sp>
      <p:sp>
        <p:nvSpPr>
          <p:cNvPr id="11271" name="TextBox 1"/>
          <p:cNvSpPr txBox="1">
            <a:spLocks noChangeArrowheads="1"/>
          </p:cNvSpPr>
          <p:nvPr/>
        </p:nvSpPr>
        <p:spPr bwMode="auto">
          <a:xfrm>
            <a:off x="5886450" y="5227638"/>
            <a:ext cx="20875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t>多级存储体系</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68313" y="476250"/>
            <a:ext cx="4473575" cy="796925"/>
          </a:xfrm>
        </p:spPr>
        <p:txBody>
          <a:bodyPr/>
          <a:lstStyle/>
          <a:p>
            <a:pPr eaLnBrk="1" hangingPunct="1"/>
            <a:r>
              <a:rPr lang="en-US" altLang="zh-CN" smtClean="0"/>
              <a:t>3.5.1 </a:t>
            </a:r>
            <a:r>
              <a:rPr lang="zh-CN" altLang="en-US" smtClean="0"/>
              <a:t>双端口存储器</a:t>
            </a:r>
          </a:p>
        </p:txBody>
      </p:sp>
      <p:sp>
        <p:nvSpPr>
          <p:cNvPr id="116739" name="Rectangle 3"/>
          <p:cNvSpPr>
            <a:spLocks noGrp="1" noChangeArrowheads="1"/>
          </p:cNvSpPr>
          <p:nvPr>
            <p:ph type="body" idx="1"/>
          </p:nvPr>
        </p:nvSpPr>
        <p:spPr>
          <a:xfrm>
            <a:off x="323850" y="2060575"/>
            <a:ext cx="8569325" cy="3600450"/>
          </a:xfrm>
        </p:spPr>
        <p:txBody>
          <a:bodyPr/>
          <a:lstStyle/>
          <a:p>
            <a:pPr marL="0" indent="457200" eaLnBrk="1" hangingPunct="1">
              <a:spcBef>
                <a:spcPts val="600"/>
              </a:spcBef>
              <a:buFont typeface="Wingdings" pitchFamily="2" charset="2"/>
              <a:buNone/>
              <a:defRPr/>
            </a:pPr>
            <a:r>
              <a:rPr lang="zh-CN" altLang="en-US" sz="2400" smtClean="0"/>
              <a:t>发生冲突时仲裁逻辑根据两个端口的地址匹配或片选使能信号有效的时间决定对哪个端口进行存取。判断方法有以下两种：</a:t>
            </a:r>
          </a:p>
          <a:p>
            <a:pPr marL="342900" lvl="1" indent="-342900" eaLnBrk="1" hangingPunct="1">
              <a:spcBef>
                <a:spcPts val="600"/>
              </a:spcBef>
              <a:buClr>
                <a:srgbClr val="FF0000"/>
              </a:buClr>
              <a:buFont typeface="Wingdings" pitchFamily="2" charset="2"/>
              <a:buChar char="n"/>
              <a:defRPr/>
            </a:pPr>
            <a:r>
              <a:rPr lang="zh-CN" altLang="en-US" sz="2400" smtClean="0"/>
              <a:t>如果地址匹配且在</a:t>
            </a:r>
            <a:r>
              <a:rPr lang="en-US" altLang="zh-CN" sz="2400" smtClean="0"/>
              <a:t>CE</a:t>
            </a:r>
            <a:r>
              <a:rPr lang="zh-CN" altLang="en-US" sz="2400" smtClean="0"/>
              <a:t>之前有效，片上的控制逻辑在</a:t>
            </a:r>
            <a:r>
              <a:rPr lang="en-US" altLang="zh-CN" sz="2400" smtClean="0"/>
              <a:t>CE</a:t>
            </a:r>
            <a:r>
              <a:rPr lang="en-US" altLang="zh-CN" sz="2400" baseline="-25000" smtClean="0"/>
              <a:t>L</a:t>
            </a:r>
            <a:r>
              <a:rPr lang="zh-CN" altLang="en-US" sz="2400" smtClean="0"/>
              <a:t>和</a:t>
            </a:r>
            <a:r>
              <a:rPr lang="en-US" altLang="zh-CN" sz="2400" smtClean="0"/>
              <a:t>CE</a:t>
            </a:r>
            <a:r>
              <a:rPr lang="en-US" altLang="zh-CN" sz="2400" baseline="-25000" smtClean="0"/>
              <a:t>R</a:t>
            </a:r>
            <a:r>
              <a:rPr lang="zh-CN" altLang="en-US" sz="2400" smtClean="0"/>
              <a:t>之间进行判断来选择端口</a:t>
            </a:r>
            <a:r>
              <a:rPr lang="en-US" altLang="zh-CN" sz="2400" smtClean="0"/>
              <a:t>(CE</a:t>
            </a:r>
            <a:r>
              <a:rPr lang="zh-CN" altLang="en-US" sz="2400" smtClean="0"/>
              <a:t>判断</a:t>
            </a:r>
            <a:r>
              <a:rPr lang="en-US" altLang="zh-CN" sz="2400" smtClean="0"/>
              <a:t>)</a:t>
            </a:r>
            <a:r>
              <a:rPr lang="zh-CN" altLang="en-US" sz="2400" smtClean="0"/>
              <a:t>。</a:t>
            </a:r>
          </a:p>
          <a:p>
            <a:pPr marL="342900" lvl="1" indent="-342900" eaLnBrk="1" hangingPunct="1">
              <a:spcBef>
                <a:spcPts val="600"/>
              </a:spcBef>
              <a:buClr>
                <a:srgbClr val="FF0000"/>
              </a:buClr>
              <a:buFont typeface="Wingdings" pitchFamily="2" charset="2"/>
              <a:buChar char="n"/>
              <a:defRPr/>
            </a:pPr>
            <a:r>
              <a:rPr lang="zh-CN" altLang="en-US" sz="2400" smtClean="0"/>
              <a:t>如果</a:t>
            </a:r>
            <a:r>
              <a:rPr lang="en-US" altLang="zh-CN" sz="2400" smtClean="0"/>
              <a:t>CE</a:t>
            </a:r>
            <a:r>
              <a:rPr lang="zh-CN" altLang="en-US" sz="2400" smtClean="0"/>
              <a:t>在地址匹配之前变低，片上的控制逻辑在左、右地址间进行判断来选择端口</a:t>
            </a:r>
            <a:r>
              <a:rPr lang="en-US" altLang="zh-CN" sz="2400" smtClean="0"/>
              <a:t>(</a:t>
            </a:r>
            <a:r>
              <a:rPr lang="zh-CN" altLang="en-US" sz="2400" smtClean="0"/>
              <a:t>地址有效判断</a:t>
            </a:r>
            <a:r>
              <a:rPr lang="en-US" altLang="zh-CN" sz="2400" smtClean="0"/>
              <a:t>)</a:t>
            </a:r>
            <a:r>
              <a:rPr lang="zh-CN" altLang="en-US" sz="2400" smtClean="0"/>
              <a:t>。</a:t>
            </a:r>
          </a:p>
          <a:p>
            <a:pPr marL="0" lvl="1" indent="457200" eaLnBrk="1" hangingPunct="1">
              <a:spcBef>
                <a:spcPts val="600"/>
              </a:spcBef>
              <a:buFont typeface="Wingdings" pitchFamily="2" charset="2"/>
              <a:buNone/>
              <a:defRPr/>
            </a:pPr>
            <a:r>
              <a:rPr lang="zh-CN" altLang="en-US" sz="2400" smtClean="0"/>
              <a:t>无论采用哪种判断方式，延迟端口的</a:t>
            </a:r>
            <a:r>
              <a:rPr lang="en-US" altLang="zh-CN" sz="2400" smtClean="0"/>
              <a:t>BUSY</a:t>
            </a:r>
            <a:r>
              <a:rPr lang="zh-CN" altLang="en-US" sz="2400" smtClean="0"/>
              <a:t>标志都将置位而关闭此端口，而当允许存取的端口完成操作时，延迟端口</a:t>
            </a:r>
            <a:r>
              <a:rPr lang="en-US" altLang="zh-CN" sz="2400" smtClean="0"/>
              <a:t>BUSY</a:t>
            </a:r>
            <a:r>
              <a:rPr lang="zh-CN" altLang="en-US" sz="2400" smtClean="0"/>
              <a:t>标志才进行复位而打开此端口。</a:t>
            </a:r>
          </a:p>
        </p:txBody>
      </p:sp>
      <p:sp>
        <p:nvSpPr>
          <p:cNvPr id="9216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B75DF8C-1F9A-42C0-BB15-ABF7536BB587}" type="slidenum">
              <a:rPr lang="en-US" altLang="zh-CN" smtClean="0">
                <a:solidFill>
                  <a:srgbClr val="FF0000"/>
                </a:solidFill>
              </a:rPr>
              <a:pPr eaLnBrk="1" hangingPunct="1"/>
              <a:t>90</a:t>
            </a:fld>
            <a:endParaRPr lang="en-US" altLang="zh-CN" smtClean="0">
              <a:solidFill>
                <a:srgbClr val="FF0000"/>
              </a:solidFill>
            </a:endParaRPr>
          </a:p>
        </p:txBody>
      </p:sp>
      <p:sp>
        <p:nvSpPr>
          <p:cNvPr id="9216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AEEBF46-2D4E-4241-9B53-CF5B3B573404}"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76250" y="260350"/>
            <a:ext cx="7543800" cy="796925"/>
          </a:xfrm>
        </p:spPr>
        <p:txBody>
          <a:bodyPr/>
          <a:lstStyle/>
          <a:p>
            <a:pPr eaLnBrk="1" hangingPunct="1"/>
            <a:r>
              <a:rPr lang="en-US" altLang="zh-CN" smtClean="0">
                <a:cs typeface="Times New Roman" pitchFamily="18" charset="0"/>
              </a:rPr>
              <a:t>3</a:t>
            </a:r>
            <a:r>
              <a:rPr lang="en-US" altLang="zh-CN" smtClean="0"/>
              <a:t>.5.1</a:t>
            </a:r>
            <a:r>
              <a:rPr lang="zh-CN" altLang="en-US" smtClean="0"/>
              <a:t>双端口存储器</a:t>
            </a:r>
          </a:p>
        </p:txBody>
      </p:sp>
      <p:sp>
        <p:nvSpPr>
          <p:cNvPr id="9318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C7235A2-0858-4298-A688-9CF58D0557C2}" type="slidenum">
              <a:rPr lang="en-US" altLang="zh-CN" smtClean="0">
                <a:solidFill>
                  <a:srgbClr val="FF0000"/>
                </a:solidFill>
              </a:rPr>
              <a:pPr eaLnBrk="1" hangingPunct="1"/>
              <a:t>91</a:t>
            </a:fld>
            <a:endParaRPr lang="en-US" altLang="zh-CN" smtClean="0">
              <a:solidFill>
                <a:srgbClr val="FF0000"/>
              </a:solidFill>
            </a:endParaRPr>
          </a:p>
        </p:txBody>
      </p:sp>
      <p:sp>
        <p:nvSpPr>
          <p:cNvPr id="93188"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C29E74E-16DA-4EBD-A37D-5D34AEFF5FD8}" type="datetime11">
              <a:rPr lang="zh-CN" altLang="en-US" smtClean="0"/>
              <a:pPr eaLnBrk="1" hangingPunct="1"/>
              <a:t>09:28:41</a:t>
            </a:fld>
            <a:endParaRPr lang="en-US" altLang="zh-CN" smtClean="0"/>
          </a:p>
        </p:txBody>
      </p:sp>
      <p:pic>
        <p:nvPicPr>
          <p:cNvPr id="9318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965325"/>
            <a:ext cx="53340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3" descr="3a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640833"/>
            <a:ext cx="6553200" cy="354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1" name="Rectangle 4"/>
          <p:cNvSpPr>
            <a:spLocks noGrp="1" noChangeArrowheads="1"/>
          </p:cNvSpPr>
          <p:nvPr>
            <p:ph type="body" idx="1"/>
          </p:nvPr>
        </p:nvSpPr>
        <p:spPr>
          <a:xfrm>
            <a:off x="323850" y="1052513"/>
            <a:ext cx="7488238" cy="1655762"/>
          </a:xfrm>
        </p:spPr>
        <p:txBody>
          <a:bodyPr/>
          <a:lstStyle/>
          <a:p>
            <a:pPr eaLnBrk="1" hangingPunct="1">
              <a:buFont typeface="Wingdings" pitchFamily="2" charset="2"/>
              <a:buNone/>
            </a:pPr>
            <a:r>
              <a:rPr lang="en-US" altLang="zh-CN" smtClean="0"/>
              <a:t>1</a:t>
            </a:r>
            <a:r>
              <a:rPr lang="zh-CN" smtClean="0"/>
              <a:t>、存储器的模块化组织</a:t>
            </a:r>
            <a:br>
              <a:rPr lang="zh-CN" smtClean="0"/>
            </a:br>
            <a:r>
              <a:rPr lang="zh-CN" altLang="en-US" sz="2000" smtClean="0"/>
              <a:t>一个由若干个模块组成的主存储器是线性编址的。这些地址在各模块中如何安排，有两种方式：一种是顺序方式，一种是交叉方式</a:t>
            </a:r>
            <a:r>
              <a:rPr lang="zh-CN" altLang="en-US" smtClean="0"/>
              <a:t> </a:t>
            </a:r>
          </a:p>
        </p:txBody>
      </p:sp>
      <p:sp>
        <p:nvSpPr>
          <p:cNvPr id="94212" name="AutoShape 4">
            <a:hlinkClick r:id="" action="ppaction://noaction" highlightClick="1"/>
          </p:cNvPr>
          <p:cNvSpPr>
            <a:spLocks noChangeArrowheads="1"/>
          </p:cNvSpPr>
          <p:nvPr/>
        </p:nvSpPr>
        <p:spPr bwMode="auto">
          <a:xfrm>
            <a:off x="7883031" y="3675583"/>
            <a:ext cx="1223963"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3" action="ppaction://hlinkfile"/>
              </a:rPr>
              <a:t>CAI</a:t>
            </a:r>
            <a:endParaRPr lang="en-US" altLang="zh-CN" sz="2400">
              <a:latin typeface="隶书" pitchFamily="49" charset="-122"/>
              <a:ea typeface="隶书" pitchFamily="49" charset="-122"/>
            </a:endParaRPr>
          </a:p>
        </p:txBody>
      </p:sp>
      <p:sp>
        <p:nvSpPr>
          <p:cNvPr id="94213" name="Rectangle 2"/>
          <p:cNvSpPr>
            <a:spLocks noGrp="1" noChangeArrowheads="1"/>
          </p:cNvSpPr>
          <p:nvPr>
            <p:ph type="title"/>
          </p:nvPr>
        </p:nvSpPr>
        <p:spPr>
          <a:xfrm>
            <a:off x="457200" y="260648"/>
            <a:ext cx="5627688" cy="720427"/>
          </a:xfrm>
        </p:spPr>
        <p:txBody>
          <a:bodyPr/>
          <a:lstStyle/>
          <a:p>
            <a:pPr eaLnBrk="1" hangingPunct="1"/>
            <a:r>
              <a:rPr lang="en-US" altLang="zh-CN" smtClean="0"/>
              <a:t>3.5.2 </a:t>
            </a:r>
            <a:r>
              <a:rPr lang="zh-CN" altLang="en-US" smtClean="0"/>
              <a:t>多模块交叉存储器</a:t>
            </a:r>
          </a:p>
        </p:txBody>
      </p:sp>
      <p:sp>
        <p:nvSpPr>
          <p:cNvPr id="9421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FDC4CE3-AEAF-4790-953B-9BB119F68232}" type="slidenum">
              <a:rPr lang="en-US" altLang="zh-CN" smtClean="0">
                <a:solidFill>
                  <a:srgbClr val="FF0000"/>
                </a:solidFill>
              </a:rPr>
              <a:pPr eaLnBrk="1" hangingPunct="1"/>
              <a:t>92</a:t>
            </a:fld>
            <a:endParaRPr lang="en-US" altLang="zh-CN" smtClean="0">
              <a:solidFill>
                <a:srgbClr val="FF0000"/>
              </a:solidFill>
            </a:endParaRPr>
          </a:p>
        </p:txBody>
      </p:sp>
      <p:sp>
        <p:nvSpPr>
          <p:cNvPr id="9421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9AF72D-D278-4806-8748-3592658A80FC}"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type="body" idx="1"/>
          </p:nvPr>
        </p:nvSpPr>
        <p:spPr>
          <a:xfrm>
            <a:off x="457200" y="1719263"/>
            <a:ext cx="8362950" cy="4302125"/>
          </a:xfrm>
        </p:spPr>
        <p:txBody>
          <a:bodyPr/>
          <a:lstStyle/>
          <a:p>
            <a:pPr algn="just" eaLnBrk="1" hangingPunct="1">
              <a:lnSpc>
                <a:spcPct val="80000"/>
              </a:lnSpc>
              <a:buFont typeface="Wingdings" pitchFamily="2" charset="2"/>
              <a:buNone/>
            </a:pPr>
            <a:r>
              <a:rPr lang="zh-CN" altLang="en-US" sz="2400" smtClean="0">
                <a:latin typeface="宋体" pitchFamily="2" charset="-122"/>
              </a:rPr>
              <a:t>（</a:t>
            </a:r>
            <a:r>
              <a:rPr lang="en-US" altLang="zh-CN" sz="2400" smtClean="0">
                <a:latin typeface="宋体" pitchFamily="2" charset="-122"/>
              </a:rPr>
              <a:t>1</a:t>
            </a:r>
            <a:r>
              <a:rPr lang="zh-CN" altLang="en-US" sz="2400">
                <a:latin typeface="宋体" pitchFamily="2" charset="-122"/>
              </a:rPr>
              <a:t>）</a:t>
            </a:r>
            <a:r>
              <a:rPr lang="zh-CN" altLang="en-US" sz="2400" smtClean="0">
                <a:latin typeface="宋体" pitchFamily="2" charset="-122"/>
              </a:rPr>
              <a:t>顺序方式</a:t>
            </a:r>
          </a:p>
          <a:p>
            <a:pPr algn="just" eaLnBrk="1" hangingPunct="1">
              <a:lnSpc>
                <a:spcPct val="80000"/>
              </a:lnSpc>
              <a:buFont typeface="Wingdings" pitchFamily="2" charset="2"/>
              <a:buNone/>
            </a:pPr>
            <a:r>
              <a:rPr lang="en-US" altLang="zh-CN" sz="2400" smtClean="0">
                <a:latin typeface="宋体" pitchFamily="2" charset="-122"/>
              </a:rPr>
              <a:t>[</a:t>
            </a:r>
            <a:r>
              <a:rPr lang="zh-CN" altLang="en-US" sz="2400" smtClean="0">
                <a:latin typeface="宋体" pitchFamily="2" charset="-122"/>
              </a:rPr>
              <a:t>例</a:t>
            </a:r>
            <a:r>
              <a:rPr lang="en-US" altLang="zh-CN" sz="2400" smtClean="0">
                <a:latin typeface="宋体" pitchFamily="2" charset="-122"/>
              </a:rPr>
              <a:t>]</a:t>
            </a:r>
            <a:r>
              <a:rPr lang="en-US" altLang="zh-CN" sz="2400" smtClean="0">
                <a:latin typeface="宋体" pitchFamily="2" charset="-122"/>
                <a:cs typeface="Times New Roman" pitchFamily="18" charset="0"/>
              </a:rPr>
              <a:t>M0</a:t>
            </a:r>
            <a:r>
              <a:rPr lang="zh-CN" altLang="en-US" sz="2400" smtClean="0">
                <a:latin typeface="宋体" pitchFamily="2" charset="-122"/>
              </a:rPr>
              <a:t>－</a:t>
            </a:r>
            <a:r>
              <a:rPr lang="en-US" altLang="zh-CN" sz="2400" smtClean="0">
                <a:latin typeface="宋体" pitchFamily="2" charset="-122"/>
                <a:cs typeface="Times New Roman" pitchFamily="18" charset="0"/>
              </a:rPr>
              <a:t>M3</a:t>
            </a:r>
            <a:r>
              <a:rPr lang="zh-CN" altLang="en-US" sz="2400" smtClean="0">
                <a:latin typeface="宋体" pitchFamily="2" charset="-122"/>
              </a:rPr>
              <a:t>共四个模块，则每个模块</a:t>
            </a:r>
            <a:r>
              <a:rPr lang="en-US" altLang="zh-CN" sz="2400" smtClean="0">
                <a:latin typeface="宋体" pitchFamily="2" charset="-122"/>
                <a:cs typeface="Times New Roman" pitchFamily="18" charset="0"/>
              </a:rPr>
              <a:t>8</a:t>
            </a:r>
            <a:r>
              <a:rPr lang="zh-CN" altLang="en-US" sz="2400" smtClean="0">
                <a:latin typeface="宋体" pitchFamily="2" charset="-122"/>
              </a:rPr>
              <a:t>个字</a:t>
            </a:r>
            <a:endParaRPr lang="zh-CN" altLang="en-US" sz="2400" smtClean="0">
              <a:latin typeface="宋体" pitchFamily="2" charset="-122"/>
              <a:cs typeface="Times New Roman" pitchFamily="18" charset="0"/>
            </a:endParaRPr>
          </a:p>
          <a:p>
            <a:pPr algn="just" eaLnBrk="1" hangingPunct="1">
              <a:lnSpc>
                <a:spcPct val="80000"/>
              </a:lnSpc>
              <a:buFont typeface="Wingdings" pitchFamily="2" charset="2"/>
              <a:buNone/>
            </a:pPr>
            <a:r>
              <a:rPr lang="zh-CN" altLang="en-US" sz="2400" smtClean="0">
                <a:latin typeface="宋体" pitchFamily="2" charset="-122"/>
              </a:rPr>
              <a:t>顺序方式：</a:t>
            </a:r>
            <a:r>
              <a:rPr lang="zh-CN" altLang="en-US" sz="2400" smtClean="0">
                <a:cs typeface="Times New Roman" pitchFamily="18" charset="0"/>
              </a:rPr>
              <a:t> </a:t>
            </a:r>
            <a:r>
              <a:rPr lang="zh-CN" altLang="en-US" sz="2400" smtClean="0">
                <a:latin typeface="宋体" pitchFamily="2" charset="-122"/>
                <a:cs typeface="Times New Roman" pitchFamily="18" charset="0"/>
              </a:rPr>
              <a:t> </a:t>
            </a:r>
            <a:r>
              <a:rPr lang="en-US" altLang="zh-CN" sz="2400" smtClean="0">
                <a:latin typeface="宋体" pitchFamily="2" charset="-122"/>
                <a:cs typeface="Times New Roman" pitchFamily="18" charset="0"/>
              </a:rPr>
              <a:t>M0</a:t>
            </a:r>
            <a:r>
              <a:rPr lang="zh-CN" altLang="en-US" sz="2400" smtClean="0">
                <a:latin typeface="宋体" pitchFamily="2" charset="-122"/>
              </a:rPr>
              <a:t>：</a:t>
            </a:r>
            <a:r>
              <a:rPr lang="en-US" altLang="zh-CN" sz="2400" smtClean="0">
                <a:latin typeface="宋体" pitchFamily="2" charset="-122"/>
                <a:cs typeface="Times New Roman" pitchFamily="18" charset="0"/>
              </a:rPr>
              <a:t>0</a:t>
            </a:r>
            <a:r>
              <a:rPr lang="en-US" altLang="zh-CN" sz="2400" smtClean="0">
                <a:cs typeface="Times New Roman" pitchFamily="18" charset="0"/>
              </a:rPr>
              <a:t>—</a:t>
            </a:r>
            <a:r>
              <a:rPr lang="en-US" altLang="zh-CN" sz="2400" smtClean="0">
                <a:latin typeface="宋体" pitchFamily="2" charset="-122"/>
                <a:cs typeface="Times New Roman" pitchFamily="18" charset="0"/>
              </a:rPr>
              <a:t>7</a:t>
            </a:r>
          </a:p>
          <a:p>
            <a:pPr algn="just" eaLnBrk="1" hangingPunct="1">
              <a:lnSpc>
                <a:spcPct val="80000"/>
              </a:lnSpc>
              <a:buFont typeface="Wingdings" pitchFamily="2" charset="2"/>
              <a:buNone/>
            </a:pPr>
            <a:r>
              <a:rPr lang="en-US" altLang="zh-CN" sz="2400" smtClean="0">
                <a:cs typeface="Times New Roman" pitchFamily="18" charset="0"/>
              </a:rPr>
              <a:t>             </a:t>
            </a:r>
            <a:r>
              <a:rPr lang="en-US" altLang="zh-CN" sz="2400" smtClean="0">
                <a:latin typeface="宋体" pitchFamily="2" charset="-122"/>
                <a:cs typeface="Times New Roman" pitchFamily="18" charset="0"/>
              </a:rPr>
              <a:t>    	M1</a:t>
            </a:r>
            <a:r>
              <a:rPr lang="zh-CN" altLang="en-US" sz="2400" smtClean="0">
                <a:latin typeface="宋体" pitchFamily="2" charset="-122"/>
              </a:rPr>
              <a:t>：</a:t>
            </a:r>
            <a:r>
              <a:rPr lang="en-US" altLang="zh-CN" sz="2400" smtClean="0">
                <a:latin typeface="宋体" pitchFamily="2" charset="-122"/>
                <a:cs typeface="Times New Roman" pitchFamily="18" charset="0"/>
              </a:rPr>
              <a:t>8</a:t>
            </a:r>
            <a:r>
              <a:rPr lang="zh-CN" altLang="en-US" sz="2400" smtClean="0">
                <a:latin typeface="宋体" pitchFamily="2" charset="-122"/>
              </a:rPr>
              <a:t>－</a:t>
            </a:r>
            <a:r>
              <a:rPr lang="en-US" altLang="zh-CN" sz="2400" smtClean="0">
                <a:latin typeface="宋体" pitchFamily="2" charset="-122"/>
                <a:cs typeface="Times New Roman" pitchFamily="18" charset="0"/>
              </a:rPr>
              <a:t>15</a:t>
            </a:r>
          </a:p>
          <a:p>
            <a:pPr algn="just" eaLnBrk="1" hangingPunct="1">
              <a:lnSpc>
                <a:spcPct val="80000"/>
              </a:lnSpc>
              <a:buFont typeface="Wingdings" pitchFamily="2" charset="2"/>
              <a:buNone/>
            </a:pPr>
            <a:r>
              <a:rPr lang="en-US" altLang="zh-CN" sz="2400" smtClean="0">
                <a:cs typeface="Times New Roman" pitchFamily="18" charset="0"/>
              </a:rPr>
              <a:t>               </a:t>
            </a:r>
            <a:r>
              <a:rPr lang="en-US" altLang="zh-CN" sz="2400" smtClean="0">
                <a:latin typeface="宋体" pitchFamily="2" charset="-122"/>
                <a:cs typeface="Times New Roman" pitchFamily="18" charset="0"/>
              </a:rPr>
              <a:t> 	M2</a:t>
            </a:r>
            <a:r>
              <a:rPr lang="zh-CN" altLang="en-US" sz="2400" smtClean="0">
                <a:latin typeface="宋体" pitchFamily="2" charset="-122"/>
              </a:rPr>
              <a:t>：</a:t>
            </a:r>
            <a:r>
              <a:rPr lang="en-US" altLang="zh-CN" sz="2400" smtClean="0">
                <a:latin typeface="宋体" pitchFamily="2" charset="-122"/>
                <a:cs typeface="Times New Roman" pitchFamily="18" charset="0"/>
              </a:rPr>
              <a:t>16</a:t>
            </a:r>
            <a:r>
              <a:rPr lang="zh-CN" altLang="en-US" sz="2400" smtClean="0">
                <a:latin typeface="宋体" pitchFamily="2" charset="-122"/>
              </a:rPr>
              <a:t>－</a:t>
            </a:r>
            <a:r>
              <a:rPr lang="en-US" altLang="zh-CN" sz="2400" smtClean="0">
                <a:latin typeface="宋体" pitchFamily="2" charset="-122"/>
                <a:cs typeface="Times New Roman" pitchFamily="18" charset="0"/>
              </a:rPr>
              <a:t>23</a:t>
            </a:r>
          </a:p>
          <a:p>
            <a:pPr algn="just" eaLnBrk="1" hangingPunct="1">
              <a:lnSpc>
                <a:spcPct val="80000"/>
              </a:lnSpc>
              <a:buFont typeface="Wingdings" pitchFamily="2" charset="2"/>
              <a:buNone/>
            </a:pPr>
            <a:r>
              <a:rPr lang="en-US" altLang="zh-CN" sz="2400" smtClean="0">
                <a:cs typeface="Times New Roman" pitchFamily="18" charset="0"/>
              </a:rPr>
              <a:t>               </a:t>
            </a:r>
            <a:r>
              <a:rPr lang="en-US" altLang="zh-CN" sz="2400" smtClean="0">
                <a:latin typeface="宋体" pitchFamily="2" charset="-122"/>
                <a:cs typeface="Times New Roman" pitchFamily="18" charset="0"/>
              </a:rPr>
              <a:t> 	M3</a:t>
            </a:r>
            <a:r>
              <a:rPr lang="zh-CN" altLang="en-US" sz="2400" smtClean="0">
                <a:latin typeface="宋体" pitchFamily="2" charset="-122"/>
              </a:rPr>
              <a:t>：</a:t>
            </a:r>
            <a:r>
              <a:rPr lang="en-US" altLang="zh-CN" sz="2400" smtClean="0">
                <a:latin typeface="宋体" pitchFamily="2" charset="-122"/>
                <a:cs typeface="Times New Roman" pitchFamily="18" charset="0"/>
              </a:rPr>
              <a:t>24</a:t>
            </a:r>
            <a:r>
              <a:rPr lang="zh-CN" altLang="en-US" sz="2400" smtClean="0">
                <a:latin typeface="宋体" pitchFamily="2" charset="-122"/>
              </a:rPr>
              <a:t>－</a:t>
            </a:r>
            <a:r>
              <a:rPr lang="en-US" altLang="zh-CN" sz="2400" smtClean="0">
                <a:latin typeface="宋体" pitchFamily="2" charset="-122"/>
                <a:cs typeface="Times New Roman" pitchFamily="18" charset="0"/>
              </a:rPr>
              <a:t>31</a:t>
            </a:r>
          </a:p>
          <a:p>
            <a:pPr algn="just" eaLnBrk="1" hangingPunct="1">
              <a:lnSpc>
                <a:spcPct val="80000"/>
              </a:lnSpc>
            </a:pPr>
            <a:r>
              <a:rPr lang="en-US" altLang="zh-CN" sz="2400" smtClean="0">
                <a:latin typeface="宋体" pitchFamily="2" charset="-122"/>
                <a:cs typeface="Times New Roman" pitchFamily="18" charset="0"/>
              </a:rPr>
              <a:t>5</a:t>
            </a:r>
            <a:r>
              <a:rPr lang="zh-CN" altLang="en-US" sz="2400" smtClean="0">
                <a:latin typeface="宋体" pitchFamily="2" charset="-122"/>
              </a:rPr>
              <a:t>位地址组织如下：</a:t>
            </a:r>
            <a:r>
              <a:rPr lang="zh-CN" altLang="en-US" sz="2400" smtClean="0">
                <a:latin typeface="宋体" pitchFamily="2" charset="-122"/>
                <a:cs typeface="Times New Roman" pitchFamily="18" charset="0"/>
              </a:rPr>
              <a:t> </a:t>
            </a:r>
            <a:r>
              <a:rPr lang="en-US" altLang="zh-CN" sz="2400" smtClean="0">
                <a:latin typeface="宋体" pitchFamily="2" charset="-122"/>
                <a:cs typeface="Times New Roman" pitchFamily="18" charset="0"/>
              </a:rPr>
              <a:t>X X</a:t>
            </a:r>
            <a:r>
              <a:rPr lang="en-US" altLang="zh-CN" sz="2400" smtClean="0">
                <a:cs typeface="Times New Roman" pitchFamily="18" charset="0"/>
              </a:rPr>
              <a:t>   </a:t>
            </a:r>
            <a:r>
              <a:rPr lang="en-US" altLang="zh-CN" sz="2400" smtClean="0">
                <a:latin typeface="宋体" pitchFamily="2" charset="-122"/>
                <a:cs typeface="Times New Roman" pitchFamily="18" charset="0"/>
              </a:rPr>
              <a:t> X X X</a:t>
            </a:r>
          </a:p>
          <a:p>
            <a:pPr algn="just" eaLnBrk="1" hangingPunct="1">
              <a:lnSpc>
                <a:spcPct val="80000"/>
              </a:lnSpc>
            </a:pPr>
            <a:r>
              <a:rPr lang="zh-CN" altLang="en-US" sz="2400" smtClean="0">
                <a:latin typeface="宋体" pitchFamily="2" charset="-122"/>
              </a:rPr>
              <a:t>高位选模块，低位选块内地址</a:t>
            </a:r>
          </a:p>
          <a:p>
            <a:pPr algn="just" eaLnBrk="1" hangingPunct="1">
              <a:lnSpc>
                <a:spcPct val="80000"/>
              </a:lnSpc>
            </a:pPr>
            <a:r>
              <a:rPr kumimoji="1" lang="zh-CN" altLang="en-US" sz="2500" smtClean="0"/>
              <a:t>特点：某个模块进行存取时，其他模块不工作，优点是某一模块出现故障时，其他模块可以照常工作，通过增添模块来扩充存储器容量比较方便。缺点是各模块串行工作，存储器的带宽受到了限制。</a:t>
            </a:r>
            <a:endParaRPr lang="zh-CN" altLang="en-US" sz="2400" smtClean="0">
              <a:latin typeface="宋体" pitchFamily="2" charset="-122"/>
            </a:endParaRPr>
          </a:p>
        </p:txBody>
      </p:sp>
      <p:sp>
        <p:nvSpPr>
          <p:cNvPr id="9523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2EF8EC4-84C8-4372-BE0C-849C1A4E5F53}" type="slidenum">
              <a:rPr lang="en-US" altLang="zh-CN" smtClean="0">
                <a:solidFill>
                  <a:srgbClr val="FF0000"/>
                </a:solidFill>
              </a:rPr>
              <a:pPr eaLnBrk="1" hangingPunct="1"/>
              <a:t>93</a:t>
            </a:fld>
            <a:endParaRPr lang="en-US" altLang="zh-CN" smtClean="0">
              <a:solidFill>
                <a:srgbClr val="FF0000"/>
              </a:solidFill>
            </a:endParaRPr>
          </a:p>
        </p:txBody>
      </p:sp>
      <p:sp>
        <p:nvSpPr>
          <p:cNvPr id="95236"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9F049CF-F550-49D4-B121-6FFD9B26632A}" type="datetime11">
              <a:rPr lang="zh-CN" altLang="en-US" smtClean="0"/>
              <a:pPr eaLnBrk="1" hangingPunct="1"/>
              <a:t>09:28:41</a:t>
            </a:fld>
            <a:endParaRPr lang="en-US" altLang="zh-CN" smtClean="0"/>
          </a:p>
        </p:txBody>
      </p:sp>
      <p:sp>
        <p:nvSpPr>
          <p:cNvPr id="95237" name="Rectangle 2"/>
          <p:cNvSpPr>
            <a:spLocks noGrp="1" noChangeArrowheads="1"/>
          </p:cNvSpPr>
          <p:nvPr>
            <p:ph type="title"/>
          </p:nvPr>
        </p:nvSpPr>
        <p:spPr>
          <a:xfrm>
            <a:off x="468313" y="476672"/>
            <a:ext cx="5627687" cy="786978"/>
          </a:xfrm>
        </p:spPr>
        <p:txBody>
          <a:bodyPr/>
          <a:lstStyle/>
          <a:p>
            <a:pPr eaLnBrk="1" hangingPunct="1"/>
            <a:r>
              <a:rPr lang="en-US" altLang="zh-CN" smtClean="0"/>
              <a:t>3.5.2 </a:t>
            </a:r>
            <a:r>
              <a:rPr lang="zh-CN" altLang="en-US" smtClean="0"/>
              <a:t>多模块交叉存储器</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67544" y="404664"/>
            <a:ext cx="5554960" cy="724942"/>
          </a:xfrm>
        </p:spPr>
        <p:txBody>
          <a:bodyPr/>
          <a:lstStyle/>
          <a:p>
            <a:pPr eaLnBrk="1" hangingPunct="1"/>
            <a:r>
              <a:rPr lang="en-US" altLang="zh-CN" smtClean="0"/>
              <a:t>3.5.2 </a:t>
            </a:r>
            <a:r>
              <a:rPr lang="zh-CN" altLang="en-US" smtClean="0"/>
              <a:t>多模块交叉存储器</a:t>
            </a:r>
          </a:p>
        </p:txBody>
      </p:sp>
      <p:sp>
        <p:nvSpPr>
          <p:cNvPr id="123908" name="Rectangle 3"/>
          <p:cNvSpPr>
            <a:spLocks noGrp="1" noChangeArrowheads="1"/>
          </p:cNvSpPr>
          <p:nvPr>
            <p:ph type="body" idx="1"/>
          </p:nvPr>
        </p:nvSpPr>
        <p:spPr>
          <a:xfrm>
            <a:off x="467544" y="1412776"/>
            <a:ext cx="8352928" cy="5040560"/>
          </a:xfrm>
        </p:spPr>
        <p:txBody>
          <a:bodyPr/>
          <a:lstStyle/>
          <a:p>
            <a:pPr algn="just" eaLnBrk="1" hangingPunct="1">
              <a:lnSpc>
                <a:spcPct val="90000"/>
              </a:lnSpc>
              <a:buNone/>
              <a:defRPr/>
            </a:pPr>
            <a:r>
              <a:rPr lang="zh-CN" altLang="en-US" sz="2400" smtClean="0">
                <a:latin typeface="宋体" pitchFamily="2" charset="-122"/>
              </a:rPr>
              <a:t>（</a:t>
            </a:r>
            <a:r>
              <a:rPr lang="en-US" altLang="zh-CN" sz="2400" smtClean="0">
                <a:latin typeface="宋体" pitchFamily="2" charset="-122"/>
              </a:rPr>
              <a:t>2</a:t>
            </a:r>
            <a:r>
              <a:rPr lang="zh-CN" altLang="en-US" sz="2400" smtClean="0">
                <a:latin typeface="宋体" pitchFamily="2" charset="-122"/>
              </a:rPr>
              <a:t>）交叉方式</a:t>
            </a:r>
            <a:endParaRPr lang="en-US" altLang="zh-CN" sz="2400" smtClean="0">
              <a:latin typeface="宋体" pitchFamily="2" charset="-122"/>
            </a:endParaRPr>
          </a:p>
          <a:p>
            <a:pPr algn="just" eaLnBrk="1" hangingPunct="1">
              <a:lnSpc>
                <a:spcPct val="90000"/>
              </a:lnSpc>
              <a:buFont typeface="Wingdings" pitchFamily="2" charset="2"/>
              <a:buNone/>
              <a:defRPr/>
            </a:pPr>
            <a:r>
              <a:rPr lang="en-US" altLang="zh-CN" sz="2400" smtClean="0">
                <a:latin typeface="宋体" pitchFamily="2" charset="-122"/>
              </a:rPr>
              <a:t>[</a:t>
            </a:r>
            <a:r>
              <a:rPr lang="zh-CN" altLang="en-US" sz="2400" smtClean="0">
                <a:latin typeface="宋体" pitchFamily="2" charset="-122"/>
              </a:rPr>
              <a:t>例</a:t>
            </a:r>
            <a:r>
              <a:rPr lang="en-US" altLang="zh-CN" sz="2400" smtClean="0">
                <a:latin typeface="宋体" pitchFamily="2" charset="-122"/>
              </a:rPr>
              <a:t>]</a:t>
            </a:r>
            <a:r>
              <a:rPr lang="en-US" altLang="zh-CN" sz="2400" smtClean="0">
                <a:latin typeface="宋体" pitchFamily="2" charset="-122"/>
                <a:cs typeface="Times New Roman" pitchFamily="18" charset="0"/>
              </a:rPr>
              <a:t>M0</a:t>
            </a:r>
            <a:r>
              <a:rPr lang="zh-CN" altLang="en-US" sz="2400" smtClean="0">
                <a:latin typeface="宋体" pitchFamily="2" charset="-122"/>
              </a:rPr>
              <a:t>－</a:t>
            </a:r>
            <a:r>
              <a:rPr lang="en-US" altLang="zh-CN" sz="2400" smtClean="0">
                <a:latin typeface="宋体" pitchFamily="2" charset="-122"/>
                <a:cs typeface="Times New Roman" pitchFamily="18" charset="0"/>
              </a:rPr>
              <a:t>M3</a:t>
            </a:r>
            <a:r>
              <a:rPr lang="zh-CN" altLang="en-US" sz="2400" smtClean="0">
                <a:latin typeface="宋体" pitchFamily="2" charset="-122"/>
              </a:rPr>
              <a:t>共四个模块，则每个模块</a:t>
            </a:r>
            <a:r>
              <a:rPr lang="en-US" altLang="zh-CN" sz="2400" smtClean="0">
                <a:latin typeface="宋体" pitchFamily="2" charset="-122"/>
                <a:cs typeface="Times New Roman" pitchFamily="18" charset="0"/>
              </a:rPr>
              <a:t>8</a:t>
            </a:r>
            <a:r>
              <a:rPr lang="zh-CN" altLang="en-US" sz="2400" smtClean="0">
                <a:latin typeface="宋体" pitchFamily="2" charset="-122"/>
              </a:rPr>
              <a:t>个字</a:t>
            </a:r>
          </a:p>
          <a:p>
            <a:pPr marL="0" indent="0" algn="just" eaLnBrk="1" hangingPunct="1">
              <a:lnSpc>
                <a:spcPct val="90000"/>
              </a:lnSpc>
              <a:buFont typeface="Wingdings" pitchFamily="2" charset="2"/>
              <a:buNone/>
              <a:defRPr/>
            </a:pPr>
            <a:r>
              <a:rPr lang="zh-CN" altLang="en-US" sz="2400" smtClean="0">
                <a:latin typeface="宋体" pitchFamily="2" charset="-122"/>
              </a:rPr>
              <a:t>交叉方式：</a:t>
            </a:r>
            <a:endParaRPr lang="zh-CN" altLang="en-US" sz="2400" smtClean="0">
              <a:latin typeface="宋体" pitchFamily="2" charset="-122"/>
              <a:cs typeface="Times New Roman" pitchFamily="18" charset="0"/>
            </a:endParaRPr>
          </a:p>
          <a:p>
            <a:pPr marL="0" indent="0" algn="just" eaLnBrk="1" hangingPunct="1">
              <a:lnSpc>
                <a:spcPct val="90000"/>
              </a:lnSpc>
              <a:buFont typeface="Wingdings" pitchFamily="2" charset="2"/>
              <a:buNone/>
              <a:defRPr/>
            </a:pPr>
            <a:r>
              <a:rPr lang="zh-CN" altLang="en-US" sz="2400" smtClean="0">
                <a:cs typeface="Times New Roman" pitchFamily="18" charset="0"/>
              </a:rPr>
              <a:t>               </a:t>
            </a:r>
            <a:r>
              <a:rPr lang="zh-CN" altLang="en-US" sz="2400" smtClean="0">
                <a:latin typeface="宋体" pitchFamily="2" charset="-122"/>
                <a:cs typeface="Times New Roman" pitchFamily="18" charset="0"/>
              </a:rPr>
              <a:t> </a:t>
            </a:r>
            <a:r>
              <a:rPr lang="en-US" altLang="zh-CN" sz="2400" smtClean="0">
                <a:latin typeface="宋体" pitchFamily="2" charset="-122"/>
                <a:cs typeface="Times New Roman" pitchFamily="18" charset="0"/>
              </a:rPr>
              <a:t>M0</a:t>
            </a:r>
            <a:r>
              <a:rPr lang="zh-CN" altLang="en-US" sz="2400" smtClean="0">
                <a:latin typeface="宋体" pitchFamily="2" charset="-122"/>
              </a:rPr>
              <a:t>：</a:t>
            </a:r>
            <a:r>
              <a:rPr lang="en-US" altLang="zh-CN" sz="2400" smtClean="0">
                <a:latin typeface="宋体" pitchFamily="2" charset="-122"/>
                <a:cs typeface="Times New Roman" pitchFamily="18" charset="0"/>
              </a:rPr>
              <a:t>0</a:t>
            </a:r>
            <a:r>
              <a:rPr lang="zh-CN" altLang="en-US" sz="2400" smtClean="0">
                <a:latin typeface="宋体" pitchFamily="2" charset="-122"/>
              </a:rPr>
              <a:t>，</a:t>
            </a:r>
            <a:r>
              <a:rPr lang="en-US" altLang="zh-CN" sz="2400" smtClean="0">
                <a:latin typeface="宋体" pitchFamily="2" charset="-122"/>
                <a:cs typeface="Times New Roman" pitchFamily="18" charset="0"/>
              </a:rPr>
              <a:t>4,...</a:t>
            </a:r>
            <a:r>
              <a:rPr lang="zh-CN" altLang="en-US" sz="2400" smtClean="0">
                <a:latin typeface="宋体" pitchFamily="2" charset="-122"/>
              </a:rPr>
              <a:t>除以</a:t>
            </a:r>
            <a:r>
              <a:rPr lang="en-US" altLang="zh-CN" sz="2400" smtClean="0">
                <a:latin typeface="宋体" pitchFamily="2" charset="-122"/>
                <a:cs typeface="Times New Roman" pitchFamily="18" charset="0"/>
              </a:rPr>
              <a:t>4</a:t>
            </a:r>
            <a:r>
              <a:rPr lang="zh-CN" altLang="en-US" sz="2400" smtClean="0">
                <a:latin typeface="宋体" pitchFamily="2" charset="-122"/>
              </a:rPr>
              <a:t>余数为</a:t>
            </a:r>
            <a:r>
              <a:rPr lang="en-US" altLang="zh-CN" sz="2400" smtClean="0">
                <a:latin typeface="宋体" pitchFamily="2" charset="-122"/>
                <a:cs typeface="Times New Roman" pitchFamily="18" charset="0"/>
              </a:rPr>
              <a:t>0</a:t>
            </a:r>
          </a:p>
          <a:p>
            <a:pPr marL="0" indent="0" algn="just" eaLnBrk="1" hangingPunct="1">
              <a:lnSpc>
                <a:spcPct val="90000"/>
              </a:lnSpc>
              <a:buFont typeface="Wingdings" pitchFamily="2" charset="2"/>
              <a:buNone/>
              <a:defRPr/>
            </a:pPr>
            <a:r>
              <a:rPr lang="en-US" altLang="zh-CN" sz="2400" smtClean="0">
                <a:cs typeface="Times New Roman" pitchFamily="18" charset="0"/>
              </a:rPr>
              <a:t>               </a:t>
            </a:r>
            <a:r>
              <a:rPr lang="en-US" altLang="zh-CN" sz="2400" smtClean="0">
                <a:latin typeface="宋体" pitchFamily="2" charset="-122"/>
                <a:cs typeface="Times New Roman" pitchFamily="18" charset="0"/>
              </a:rPr>
              <a:t> M1</a:t>
            </a:r>
            <a:r>
              <a:rPr lang="zh-CN" altLang="en-US" sz="2400" smtClean="0">
                <a:latin typeface="宋体" pitchFamily="2" charset="-122"/>
              </a:rPr>
              <a:t>：</a:t>
            </a:r>
            <a:r>
              <a:rPr lang="en-US" altLang="zh-CN" sz="2400" smtClean="0">
                <a:latin typeface="宋体" pitchFamily="2" charset="-122"/>
                <a:cs typeface="Times New Roman" pitchFamily="18" charset="0"/>
              </a:rPr>
              <a:t>1</a:t>
            </a:r>
            <a:r>
              <a:rPr lang="zh-CN" altLang="en-US" sz="2400" smtClean="0">
                <a:latin typeface="宋体" pitchFamily="2" charset="-122"/>
              </a:rPr>
              <a:t>，</a:t>
            </a:r>
            <a:r>
              <a:rPr lang="en-US" altLang="zh-CN" sz="2400" smtClean="0">
                <a:latin typeface="宋体" pitchFamily="2" charset="-122"/>
                <a:cs typeface="Times New Roman" pitchFamily="18" charset="0"/>
              </a:rPr>
              <a:t>5,...</a:t>
            </a:r>
            <a:r>
              <a:rPr lang="zh-CN" altLang="en-US" sz="2400" smtClean="0">
                <a:latin typeface="宋体" pitchFamily="2" charset="-122"/>
              </a:rPr>
              <a:t>除以</a:t>
            </a:r>
            <a:r>
              <a:rPr lang="en-US" altLang="zh-CN" sz="2400" smtClean="0">
                <a:latin typeface="宋体" pitchFamily="2" charset="-122"/>
                <a:cs typeface="Times New Roman" pitchFamily="18" charset="0"/>
              </a:rPr>
              <a:t>4</a:t>
            </a:r>
            <a:r>
              <a:rPr lang="zh-CN" altLang="en-US" sz="2400" smtClean="0">
                <a:latin typeface="宋体" pitchFamily="2" charset="-122"/>
              </a:rPr>
              <a:t>余数为</a:t>
            </a:r>
            <a:r>
              <a:rPr lang="en-US" altLang="zh-CN" sz="2400" smtClean="0">
                <a:latin typeface="宋体" pitchFamily="2" charset="-122"/>
                <a:cs typeface="Times New Roman" pitchFamily="18" charset="0"/>
              </a:rPr>
              <a:t>1</a:t>
            </a:r>
          </a:p>
          <a:p>
            <a:pPr marL="0" indent="0" algn="just" eaLnBrk="1" hangingPunct="1">
              <a:lnSpc>
                <a:spcPct val="90000"/>
              </a:lnSpc>
              <a:buFont typeface="Wingdings" pitchFamily="2" charset="2"/>
              <a:buNone/>
              <a:defRPr/>
            </a:pPr>
            <a:r>
              <a:rPr lang="en-US" altLang="zh-CN" sz="2400" smtClean="0">
                <a:cs typeface="Times New Roman" pitchFamily="18" charset="0"/>
              </a:rPr>
              <a:t>               </a:t>
            </a:r>
            <a:r>
              <a:rPr lang="en-US" altLang="zh-CN" sz="2400" smtClean="0">
                <a:latin typeface="宋体" pitchFamily="2" charset="-122"/>
                <a:cs typeface="Times New Roman" pitchFamily="18" charset="0"/>
              </a:rPr>
              <a:t> M2</a:t>
            </a:r>
            <a:r>
              <a:rPr lang="zh-CN" altLang="en-US" sz="2400" smtClean="0">
                <a:latin typeface="宋体" pitchFamily="2" charset="-122"/>
              </a:rPr>
              <a:t>：</a:t>
            </a:r>
            <a:r>
              <a:rPr lang="en-US" altLang="zh-CN" sz="2400" smtClean="0">
                <a:latin typeface="宋体" pitchFamily="2" charset="-122"/>
                <a:cs typeface="Times New Roman" pitchFamily="18" charset="0"/>
              </a:rPr>
              <a:t>2</a:t>
            </a:r>
            <a:r>
              <a:rPr lang="zh-CN" altLang="en-US" sz="2400" smtClean="0">
                <a:latin typeface="宋体" pitchFamily="2" charset="-122"/>
              </a:rPr>
              <a:t>，</a:t>
            </a:r>
            <a:r>
              <a:rPr lang="en-US" altLang="zh-CN" sz="2400" smtClean="0">
                <a:latin typeface="宋体" pitchFamily="2" charset="-122"/>
                <a:cs typeface="Times New Roman" pitchFamily="18" charset="0"/>
              </a:rPr>
              <a:t>6,...</a:t>
            </a:r>
            <a:r>
              <a:rPr lang="zh-CN" altLang="en-US" sz="2400" smtClean="0">
                <a:latin typeface="宋体" pitchFamily="2" charset="-122"/>
              </a:rPr>
              <a:t>除以</a:t>
            </a:r>
            <a:r>
              <a:rPr lang="en-US" altLang="zh-CN" sz="2400" smtClean="0">
                <a:latin typeface="宋体" pitchFamily="2" charset="-122"/>
                <a:cs typeface="Times New Roman" pitchFamily="18" charset="0"/>
              </a:rPr>
              <a:t>4</a:t>
            </a:r>
            <a:r>
              <a:rPr lang="zh-CN" altLang="en-US" sz="2400" smtClean="0">
                <a:latin typeface="宋体" pitchFamily="2" charset="-122"/>
              </a:rPr>
              <a:t>余数为</a:t>
            </a:r>
            <a:r>
              <a:rPr lang="en-US" altLang="zh-CN" sz="2400" smtClean="0">
                <a:latin typeface="宋体" pitchFamily="2" charset="-122"/>
                <a:cs typeface="Times New Roman" pitchFamily="18" charset="0"/>
              </a:rPr>
              <a:t>2</a:t>
            </a:r>
          </a:p>
          <a:p>
            <a:pPr marL="0" indent="0" algn="just" eaLnBrk="1" hangingPunct="1">
              <a:lnSpc>
                <a:spcPct val="90000"/>
              </a:lnSpc>
              <a:buFont typeface="Wingdings" pitchFamily="2" charset="2"/>
              <a:buNone/>
              <a:defRPr/>
            </a:pPr>
            <a:r>
              <a:rPr lang="en-US" altLang="zh-CN" sz="2400" smtClean="0">
                <a:cs typeface="Times New Roman" pitchFamily="18" charset="0"/>
              </a:rPr>
              <a:t>               </a:t>
            </a:r>
            <a:r>
              <a:rPr lang="en-US" altLang="zh-CN" sz="2400" smtClean="0">
                <a:latin typeface="宋体" pitchFamily="2" charset="-122"/>
                <a:cs typeface="Times New Roman" pitchFamily="18" charset="0"/>
              </a:rPr>
              <a:t> M3</a:t>
            </a:r>
            <a:r>
              <a:rPr lang="zh-CN" altLang="en-US" sz="2400" smtClean="0">
                <a:latin typeface="宋体" pitchFamily="2" charset="-122"/>
              </a:rPr>
              <a:t>：</a:t>
            </a:r>
            <a:r>
              <a:rPr lang="en-US" altLang="zh-CN" sz="2400" smtClean="0">
                <a:latin typeface="宋体" pitchFamily="2" charset="-122"/>
                <a:cs typeface="Times New Roman" pitchFamily="18" charset="0"/>
              </a:rPr>
              <a:t>3</a:t>
            </a:r>
            <a:r>
              <a:rPr lang="zh-CN" altLang="en-US" sz="2400" smtClean="0">
                <a:latin typeface="宋体" pitchFamily="2" charset="-122"/>
              </a:rPr>
              <a:t>，</a:t>
            </a:r>
            <a:r>
              <a:rPr lang="en-US" altLang="zh-CN" sz="2400" smtClean="0">
                <a:latin typeface="宋体" pitchFamily="2" charset="-122"/>
                <a:cs typeface="Times New Roman" pitchFamily="18" charset="0"/>
              </a:rPr>
              <a:t>7,...</a:t>
            </a:r>
            <a:r>
              <a:rPr lang="zh-CN" altLang="en-US" sz="2400" smtClean="0">
                <a:latin typeface="宋体" pitchFamily="2" charset="-122"/>
              </a:rPr>
              <a:t>除以</a:t>
            </a:r>
            <a:r>
              <a:rPr lang="en-US" altLang="zh-CN" sz="2400" smtClean="0">
                <a:latin typeface="宋体" pitchFamily="2" charset="-122"/>
                <a:cs typeface="Times New Roman" pitchFamily="18" charset="0"/>
              </a:rPr>
              <a:t>4</a:t>
            </a:r>
            <a:r>
              <a:rPr lang="zh-CN" altLang="en-US" sz="2400" smtClean="0">
                <a:latin typeface="宋体" pitchFamily="2" charset="-122"/>
              </a:rPr>
              <a:t>余数为</a:t>
            </a:r>
            <a:r>
              <a:rPr lang="en-US" altLang="zh-CN" sz="2400" smtClean="0">
                <a:latin typeface="宋体" pitchFamily="2" charset="-122"/>
                <a:cs typeface="Times New Roman" pitchFamily="18" charset="0"/>
              </a:rPr>
              <a:t>3</a:t>
            </a:r>
          </a:p>
          <a:p>
            <a:pPr marL="0" indent="0" algn="just" eaLnBrk="1" hangingPunct="1">
              <a:lnSpc>
                <a:spcPct val="90000"/>
              </a:lnSpc>
              <a:buFont typeface="Wingdings" pitchFamily="2" charset="2"/>
              <a:buNone/>
              <a:defRPr/>
            </a:pPr>
            <a:r>
              <a:rPr lang="en-US" altLang="zh-CN" sz="2400" smtClean="0">
                <a:latin typeface="宋体" pitchFamily="2" charset="-122"/>
                <a:cs typeface="Times New Roman" pitchFamily="18" charset="0"/>
              </a:rPr>
              <a:t>5</a:t>
            </a:r>
            <a:r>
              <a:rPr lang="zh-CN" altLang="en-US" sz="2400" smtClean="0">
                <a:latin typeface="宋体" pitchFamily="2" charset="-122"/>
              </a:rPr>
              <a:t>位地址组织如下：</a:t>
            </a:r>
            <a:r>
              <a:rPr lang="zh-CN" altLang="en-US" sz="2400" smtClean="0">
                <a:latin typeface="宋体" pitchFamily="2" charset="-122"/>
                <a:cs typeface="Times New Roman" pitchFamily="18" charset="0"/>
              </a:rPr>
              <a:t> </a:t>
            </a:r>
            <a:r>
              <a:rPr lang="en-US" altLang="zh-CN" sz="2400" smtClean="0">
                <a:latin typeface="宋体" pitchFamily="2" charset="-122"/>
                <a:cs typeface="Times New Roman" pitchFamily="18" charset="0"/>
              </a:rPr>
              <a:t>X X X</a:t>
            </a:r>
            <a:r>
              <a:rPr lang="en-US" altLang="zh-CN" sz="2400" smtClean="0">
                <a:cs typeface="Times New Roman" pitchFamily="18" charset="0"/>
              </a:rPr>
              <a:t>   </a:t>
            </a:r>
            <a:r>
              <a:rPr lang="en-US" altLang="zh-CN" sz="2400" smtClean="0">
                <a:latin typeface="宋体" pitchFamily="2" charset="-122"/>
                <a:cs typeface="Times New Roman" pitchFamily="18" charset="0"/>
              </a:rPr>
              <a:t> X X</a:t>
            </a:r>
          </a:p>
          <a:p>
            <a:pPr marL="0" indent="0" algn="just" eaLnBrk="1" hangingPunct="1">
              <a:lnSpc>
                <a:spcPct val="90000"/>
              </a:lnSpc>
              <a:buFont typeface="Wingdings" pitchFamily="2" charset="2"/>
              <a:buNone/>
              <a:defRPr/>
            </a:pPr>
            <a:r>
              <a:rPr lang="zh-CN" altLang="en-US" sz="2400" smtClean="0">
                <a:latin typeface="宋体" pitchFamily="2" charset="-122"/>
              </a:rPr>
              <a:t>高位选块内地址，低位选模块</a:t>
            </a:r>
          </a:p>
          <a:p>
            <a:pPr marL="0" indent="0" algn="just" eaLnBrk="1" hangingPunct="1">
              <a:lnSpc>
                <a:spcPct val="90000"/>
              </a:lnSpc>
              <a:buFont typeface="Wingdings" pitchFamily="2" charset="2"/>
              <a:buNone/>
              <a:defRPr/>
            </a:pPr>
            <a:r>
              <a:rPr kumimoji="1" lang="zh-CN" altLang="en-US" sz="2400" smtClean="0"/>
              <a:t>特点：连续地址分布在相邻的不同模块内，同一个模块内的地址都是不连续的。优点是对连续字的成块传送可实现多模块流水式并行存取，大大提高存储器的带宽。使用场合为成批数据读取。</a:t>
            </a:r>
          </a:p>
        </p:txBody>
      </p:sp>
      <p:sp>
        <p:nvSpPr>
          <p:cNvPr id="9626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0D2A2AC-51EA-462B-A9E6-CB6D97CAA241}" type="slidenum">
              <a:rPr lang="en-US" altLang="zh-CN" smtClean="0">
                <a:solidFill>
                  <a:srgbClr val="FF0000"/>
                </a:solidFill>
              </a:rPr>
              <a:pPr eaLnBrk="1" hangingPunct="1"/>
              <a:t>94</a:t>
            </a:fld>
            <a:endParaRPr lang="en-US" altLang="zh-CN" smtClean="0">
              <a:solidFill>
                <a:srgbClr val="FF0000"/>
              </a:solidFill>
            </a:endParaRPr>
          </a:p>
        </p:txBody>
      </p:sp>
      <p:sp>
        <p:nvSpPr>
          <p:cNvPr id="96261"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1BEDC70-F521-4A5C-B0D0-77F22C08031D}"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67544" y="692696"/>
            <a:ext cx="5050904" cy="724942"/>
          </a:xfrm>
        </p:spPr>
        <p:txBody>
          <a:bodyPr/>
          <a:lstStyle/>
          <a:p>
            <a:pPr eaLnBrk="1" hangingPunct="1"/>
            <a:r>
              <a:rPr lang="en-US" altLang="zh-CN" sz="3600" smtClean="0"/>
              <a:t>3.5.2 </a:t>
            </a:r>
            <a:r>
              <a:rPr lang="zh-CN" altLang="en-US" sz="3600" smtClean="0"/>
              <a:t>多模块交叉存储器</a:t>
            </a:r>
            <a:endParaRPr lang="zh-CN" altLang="en-US" sz="3000" smtClean="0">
              <a:latin typeface="宋体" pitchFamily="2" charset="-122"/>
            </a:endParaRPr>
          </a:p>
        </p:txBody>
      </p:sp>
      <p:sp>
        <p:nvSpPr>
          <p:cNvPr id="97283" name="Rectangle 3"/>
          <p:cNvSpPr>
            <a:spLocks noGrp="1" noChangeArrowheads="1"/>
          </p:cNvSpPr>
          <p:nvPr>
            <p:ph type="body" idx="1"/>
          </p:nvPr>
        </p:nvSpPr>
        <p:spPr>
          <a:xfrm>
            <a:off x="395536" y="2132856"/>
            <a:ext cx="5051425" cy="4013993"/>
          </a:xfrm>
        </p:spPr>
        <p:txBody>
          <a:bodyPr/>
          <a:lstStyle/>
          <a:p>
            <a:pPr marL="0" indent="0" algn="just" eaLnBrk="1" hangingPunct="1">
              <a:buFont typeface="Wingdings" pitchFamily="2" charset="2"/>
              <a:buNone/>
            </a:pPr>
            <a:r>
              <a:rPr lang="en-US" altLang="zh-CN" sz="2500" smtClean="0">
                <a:cs typeface="Times New Roman" pitchFamily="18" charset="0"/>
              </a:rPr>
              <a:t>2</a:t>
            </a:r>
            <a:r>
              <a:rPr lang="zh-CN" altLang="en-US" sz="2500" smtClean="0">
                <a:cs typeface="Times New Roman" pitchFamily="18" charset="0"/>
              </a:rPr>
              <a:t>、</a:t>
            </a:r>
            <a:r>
              <a:rPr lang="zh-CN" altLang="en-US" sz="2500" smtClean="0"/>
              <a:t>多模块交叉存储器的基本结构</a:t>
            </a:r>
          </a:p>
          <a:p>
            <a:pPr marL="0" indent="457200" algn="just" eaLnBrk="1" hangingPunct="1">
              <a:buFont typeface="Wingdings" pitchFamily="2" charset="2"/>
              <a:buNone/>
            </a:pPr>
            <a:r>
              <a:rPr lang="zh-CN" altLang="en-US" sz="2500" smtClean="0"/>
              <a:t>右图为四模块交叉存储器结构框图。主存被分成</a:t>
            </a:r>
            <a:r>
              <a:rPr lang="en-US" altLang="zh-CN" sz="2500" smtClean="0"/>
              <a:t>4</a:t>
            </a:r>
            <a:r>
              <a:rPr lang="zh-CN" altLang="en-US" sz="2500" smtClean="0"/>
              <a:t>个相互独立、容量相同的模块</a:t>
            </a:r>
            <a:r>
              <a:rPr lang="en-US" altLang="zh-CN" sz="2500" smtClean="0"/>
              <a:t>M0</a:t>
            </a:r>
            <a:r>
              <a:rPr lang="zh-CN" altLang="en-US" sz="2500" smtClean="0"/>
              <a:t>，</a:t>
            </a:r>
            <a:r>
              <a:rPr lang="en-US" altLang="zh-CN" sz="2500" smtClean="0"/>
              <a:t>M1</a:t>
            </a:r>
            <a:r>
              <a:rPr lang="zh-CN" altLang="en-US" sz="2500" smtClean="0"/>
              <a:t>，</a:t>
            </a:r>
            <a:r>
              <a:rPr lang="en-US" altLang="zh-CN" sz="2500" smtClean="0"/>
              <a:t>M2</a:t>
            </a:r>
            <a:r>
              <a:rPr lang="zh-CN" altLang="en-US" sz="2500" smtClean="0"/>
              <a:t>，</a:t>
            </a:r>
            <a:r>
              <a:rPr lang="en-US" altLang="zh-CN" sz="2500" smtClean="0"/>
              <a:t>M3</a:t>
            </a:r>
            <a:r>
              <a:rPr lang="zh-CN" altLang="en-US" sz="2500" smtClean="0"/>
              <a:t>，每个模块都有自己的读写控制电路、地址寄存器和数据寄存器，各自以等同的方式与</a:t>
            </a:r>
            <a:r>
              <a:rPr lang="en-US" altLang="zh-CN" sz="2500" smtClean="0"/>
              <a:t>CPU</a:t>
            </a:r>
            <a:r>
              <a:rPr lang="zh-CN" altLang="en-US" sz="2500" smtClean="0"/>
              <a:t>传送信息。在理想情况下，如果程序段或数据块都是连续地在主存中存取，那么将大大提高主存的访问速度。 </a:t>
            </a:r>
            <a:endParaRPr lang="zh-CN" altLang="en-US" sz="2500" smtClean="0">
              <a:latin typeface="宋体" pitchFamily="2" charset="-122"/>
              <a:cs typeface="Times New Roman" pitchFamily="18" charset="0"/>
            </a:endParaRPr>
          </a:p>
        </p:txBody>
      </p:sp>
      <p:pic>
        <p:nvPicPr>
          <p:cNvPr id="97284" name="Picture 4" descr="3a27">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2439473"/>
            <a:ext cx="2987675"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AutoShape 4">
            <a:hlinkClick r:id="" action="ppaction://noaction" highlightClick="1"/>
          </p:cNvPr>
          <p:cNvSpPr>
            <a:spLocks noChangeArrowheads="1"/>
          </p:cNvSpPr>
          <p:nvPr/>
        </p:nvSpPr>
        <p:spPr bwMode="auto">
          <a:xfrm>
            <a:off x="6588224" y="5214937"/>
            <a:ext cx="1223962" cy="719137"/>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sp>
        <p:nvSpPr>
          <p:cNvPr id="9728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1D9ABCC9-8B88-4684-883C-056E582FF62B}" type="slidenum">
              <a:rPr lang="en-US" altLang="zh-CN" smtClean="0">
                <a:solidFill>
                  <a:srgbClr val="FF0000"/>
                </a:solidFill>
              </a:rPr>
              <a:pPr eaLnBrk="1" hangingPunct="1"/>
              <a:t>95</a:t>
            </a:fld>
            <a:endParaRPr lang="en-US" altLang="zh-CN" smtClean="0">
              <a:solidFill>
                <a:srgbClr val="FF0000"/>
              </a:solidFill>
            </a:endParaRPr>
          </a:p>
        </p:txBody>
      </p:sp>
      <p:sp>
        <p:nvSpPr>
          <p:cNvPr id="9728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B74CCA52-37EF-41D8-A6DF-D57E0B97E6D8}" type="datetime11">
              <a:rPr lang="zh-CN" altLang="en-US" smtClean="0"/>
              <a:pPr eaLnBrk="1" hangingPunct="1"/>
              <a:t>09:28:41</a:t>
            </a:fld>
            <a:endParaRPr lang="en-US" altLang="zh-CN" smtClean="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68" name="Text Box 16"/>
          <p:cNvSpPr txBox="1">
            <a:spLocks noChangeArrowheads="1"/>
          </p:cNvSpPr>
          <p:nvPr/>
        </p:nvSpPr>
        <p:spPr bwMode="auto">
          <a:xfrm>
            <a:off x="392113" y="1263790"/>
            <a:ext cx="759316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000">
                <a:latin typeface="Times New Roman" pitchFamily="18" charset="0"/>
              </a:rPr>
              <a:t>在不改变存取周期的前提下</a:t>
            </a:r>
            <a:r>
              <a:rPr lang="zh-CN" altLang="en-US" sz="2000" smtClean="0">
                <a:latin typeface="Times New Roman" pitchFamily="18" charset="0"/>
              </a:rPr>
              <a:t>，采用流水式并行存取可以大大提高存储器</a:t>
            </a:r>
            <a:r>
              <a:rPr lang="zh-CN" altLang="en-US" sz="2000">
                <a:latin typeface="Times New Roman" pitchFamily="18" charset="0"/>
              </a:rPr>
              <a:t>的</a:t>
            </a:r>
            <a:r>
              <a:rPr lang="zh-CN" altLang="en-US" sz="2000" smtClean="0">
                <a:latin typeface="Times New Roman" pitchFamily="18" charset="0"/>
              </a:rPr>
              <a:t>带宽。</a:t>
            </a:r>
            <a:endParaRPr lang="zh-CN" altLang="en-US" sz="2000">
              <a:latin typeface="Times New Roman" pitchFamily="18" charset="0"/>
            </a:endParaRPr>
          </a:p>
        </p:txBody>
      </p:sp>
      <p:grpSp>
        <p:nvGrpSpPr>
          <p:cNvPr id="2" name="组合 1"/>
          <p:cNvGrpSpPr/>
          <p:nvPr/>
        </p:nvGrpSpPr>
        <p:grpSpPr>
          <a:xfrm>
            <a:off x="879624" y="1971676"/>
            <a:ext cx="7410450" cy="4419600"/>
            <a:chOff x="1123950" y="1981200"/>
            <a:chExt cx="7410450" cy="4419600"/>
          </a:xfrm>
        </p:grpSpPr>
        <p:grpSp>
          <p:nvGrpSpPr>
            <p:cNvPr id="279554" name="Group 2"/>
            <p:cNvGrpSpPr>
              <a:grpSpLocks/>
            </p:cNvGrpSpPr>
            <p:nvPr/>
          </p:nvGrpSpPr>
          <p:grpSpPr bwMode="auto">
            <a:xfrm>
              <a:off x="3390900" y="2895600"/>
              <a:ext cx="2590800" cy="3505200"/>
              <a:chOff x="2136" y="1824"/>
              <a:chExt cx="1632" cy="2208"/>
            </a:xfrm>
          </p:grpSpPr>
          <p:sp>
            <p:nvSpPr>
              <p:cNvPr id="98343" name="Line 3"/>
              <p:cNvSpPr>
                <a:spLocks noChangeShapeType="1"/>
              </p:cNvSpPr>
              <p:nvPr/>
            </p:nvSpPr>
            <p:spPr bwMode="auto">
              <a:xfrm>
                <a:off x="2136" y="1824"/>
                <a:ext cx="0" cy="22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44" name="Line 4"/>
              <p:cNvSpPr>
                <a:spLocks noChangeShapeType="1"/>
              </p:cNvSpPr>
              <p:nvPr/>
            </p:nvSpPr>
            <p:spPr bwMode="auto">
              <a:xfrm>
                <a:off x="3768" y="1824"/>
                <a:ext cx="0" cy="22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9557" name="Group 5"/>
            <p:cNvGrpSpPr>
              <a:grpSpLocks/>
            </p:cNvGrpSpPr>
            <p:nvPr/>
          </p:nvGrpSpPr>
          <p:grpSpPr bwMode="auto">
            <a:xfrm>
              <a:off x="4038600" y="2895600"/>
              <a:ext cx="2590800" cy="3505200"/>
              <a:chOff x="2544" y="1824"/>
              <a:chExt cx="1632" cy="2208"/>
            </a:xfrm>
          </p:grpSpPr>
          <p:sp>
            <p:nvSpPr>
              <p:cNvPr id="98341" name="Line 6"/>
              <p:cNvSpPr>
                <a:spLocks noChangeShapeType="1"/>
              </p:cNvSpPr>
              <p:nvPr/>
            </p:nvSpPr>
            <p:spPr bwMode="auto">
              <a:xfrm>
                <a:off x="2544" y="1824"/>
                <a:ext cx="0" cy="22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42" name="Line 7"/>
              <p:cNvSpPr>
                <a:spLocks noChangeShapeType="1"/>
              </p:cNvSpPr>
              <p:nvPr/>
            </p:nvSpPr>
            <p:spPr bwMode="auto">
              <a:xfrm>
                <a:off x="4176" y="1824"/>
                <a:ext cx="0" cy="22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9560" name="Group 8"/>
            <p:cNvGrpSpPr>
              <a:grpSpLocks/>
            </p:cNvGrpSpPr>
            <p:nvPr/>
          </p:nvGrpSpPr>
          <p:grpSpPr bwMode="auto">
            <a:xfrm>
              <a:off x="4686300" y="2895600"/>
              <a:ext cx="2590800" cy="3505200"/>
              <a:chOff x="2952" y="1824"/>
              <a:chExt cx="1632" cy="2208"/>
            </a:xfrm>
          </p:grpSpPr>
          <p:sp>
            <p:nvSpPr>
              <p:cNvPr id="98339" name="Line 9"/>
              <p:cNvSpPr>
                <a:spLocks noChangeShapeType="1"/>
              </p:cNvSpPr>
              <p:nvPr/>
            </p:nvSpPr>
            <p:spPr bwMode="auto">
              <a:xfrm>
                <a:off x="2952" y="1824"/>
                <a:ext cx="0" cy="22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40" name="Line 10"/>
              <p:cNvSpPr>
                <a:spLocks noChangeShapeType="1"/>
              </p:cNvSpPr>
              <p:nvPr/>
            </p:nvSpPr>
            <p:spPr bwMode="auto">
              <a:xfrm>
                <a:off x="4584" y="1824"/>
                <a:ext cx="0" cy="2208"/>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9563" name="Group 11"/>
            <p:cNvGrpSpPr>
              <a:grpSpLocks/>
            </p:cNvGrpSpPr>
            <p:nvPr/>
          </p:nvGrpSpPr>
          <p:grpSpPr bwMode="auto">
            <a:xfrm>
              <a:off x="2743200" y="3124200"/>
              <a:ext cx="5181600" cy="3271838"/>
              <a:chOff x="1728" y="1971"/>
              <a:chExt cx="3264" cy="2301"/>
            </a:xfrm>
          </p:grpSpPr>
          <p:sp>
            <p:nvSpPr>
              <p:cNvPr id="98336" name="Line 12"/>
              <p:cNvSpPr>
                <a:spLocks noChangeShapeType="1"/>
              </p:cNvSpPr>
              <p:nvPr/>
            </p:nvSpPr>
            <p:spPr bwMode="auto">
              <a:xfrm>
                <a:off x="1728" y="1971"/>
                <a:ext cx="0" cy="2301"/>
              </a:xfrm>
              <a:prstGeom prst="line">
                <a:avLst/>
              </a:prstGeom>
              <a:noFill/>
              <a:ln w="38100">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37" name="Line 13"/>
              <p:cNvSpPr>
                <a:spLocks noChangeShapeType="1"/>
              </p:cNvSpPr>
              <p:nvPr/>
            </p:nvSpPr>
            <p:spPr bwMode="auto">
              <a:xfrm>
                <a:off x="3360" y="1971"/>
                <a:ext cx="0" cy="2301"/>
              </a:xfrm>
              <a:prstGeom prst="line">
                <a:avLst/>
              </a:prstGeom>
              <a:noFill/>
              <a:ln w="38100">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38" name="Line 14"/>
              <p:cNvSpPr>
                <a:spLocks noChangeShapeType="1"/>
              </p:cNvSpPr>
              <p:nvPr/>
            </p:nvSpPr>
            <p:spPr bwMode="auto">
              <a:xfrm>
                <a:off x="4992" y="1971"/>
                <a:ext cx="0" cy="2301"/>
              </a:xfrm>
              <a:prstGeom prst="line">
                <a:avLst/>
              </a:prstGeom>
              <a:noFill/>
              <a:ln w="38100">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9569" name="Group 17"/>
            <p:cNvGrpSpPr>
              <a:grpSpLocks/>
            </p:cNvGrpSpPr>
            <p:nvPr/>
          </p:nvGrpSpPr>
          <p:grpSpPr bwMode="auto">
            <a:xfrm>
              <a:off x="1443038" y="2811463"/>
              <a:ext cx="7091362" cy="457200"/>
              <a:chOff x="909" y="1771"/>
              <a:chExt cx="4467" cy="288"/>
            </a:xfrm>
          </p:grpSpPr>
          <p:sp>
            <p:nvSpPr>
              <p:cNvPr id="98334" name="Text Box 18"/>
              <p:cNvSpPr txBox="1">
                <a:spLocks noChangeArrowheads="1"/>
              </p:cNvSpPr>
              <p:nvPr/>
            </p:nvSpPr>
            <p:spPr bwMode="auto">
              <a:xfrm>
                <a:off x="909" y="1771"/>
                <a:ext cx="5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时间</a:t>
                </a:r>
              </a:p>
            </p:txBody>
          </p:sp>
          <p:sp>
            <p:nvSpPr>
              <p:cNvPr id="98335" name="Line 19"/>
              <p:cNvSpPr>
                <a:spLocks noChangeShapeType="1"/>
              </p:cNvSpPr>
              <p:nvPr/>
            </p:nvSpPr>
            <p:spPr bwMode="auto">
              <a:xfrm>
                <a:off x="1536" y="1968"/>
                <a:ext cx="3840" cy="0"/>
              </a:xfrm>
              <a:prstGeom prst="line">
                <a:avLst/>
              </a:prstGeom>
              <a:noFill/>
              <a:ln w="3810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9572" name="Freeform 20"/>
            <p:cNvSpPr>
              <a:spLocks/>
            </p:cNvSpPr>
            <p:nvPr/>
          </p:nvSpPr>
          <p:spPr bwMode="auto">
            <a:xfrm>
              <a:off x="2438400" y="4275138"/>
              <a:ext cx="6091238" cy="492125"/>
            </a:xfrm>
            <a:custGeom>
              <a:avLst/>
              <a:gdLst>
                <a:gd name="T0" fmla="*/ 0 w 3837"/>
                <a:gd name="T1" fmla="*/ 2147483647 h 310"/>
                <a:gd name="T2" fmla="*/ 2147483647 w 3837"/>
                <a:gd name="T3" fmla="*/ 2147483647 h 310"/>
                <a:gd name="T4" fmla="*/ 2147483647 w 3837"/>
                <a:gd name="T5" fmla="*/ 2147483647 h 310"/>
                <a:gd name="T6" fmla="*/ 2147483647 w 3837"/>
                <a:gd name="T7" fmla="*/ 2147483647 h 310"/>
                <a:gd name="T8" fmla="*/ 2147483647 w 3837"/>
                <a:gd name="T9" fmla="*/ 2147483647 h 310"/>
                <a:gd name="T10" fmla="*/ 2147483647 w 3837"/>
                <a:gd name="T11" fmla="*/ 2147483647 h 310"/>
                <a:gd name="T12" fmla="*/ 2147483647 w 3837"/>
                <a:gd name="T13" fmla="*/ 2147483647 h 310"/>
                <a:gd name="T14" fmla="*/ 2147483647 w 3837"/>
                <a:gd name="T15" fmla="*/ 2147483647 h 310"/>
                <a:gd name="T16" fmla="*/ 2147483647 w 3837"/>
                <a:gd name="T17" fmla="*/ 2147483647 h 310"/>
                <a:gd name="T18" fmla="*/ 2147483647 w 3837"/>
                <a:gd name="T19" fmla="*/ 0 h 310"/>
                <a:gd name="T20" fmla="*/ 2147483647 w 3837"/>
                <a:gd name="T21" fmla="*/ 2147483647 h 3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37" h="310">
                  <a:moveTo>
                    <a:pt x="0" y="1"/>
                  </a:moveTo>
                  <a:lnTo>
                    <a:pt x="599" y="1"/>
                  </a:lnTo>
                  <a:lnTo>
                    <a:pt x="600" y="310"/>
                  </a:lnTo>
                  <a:lnTo>
                    <a:pt x="750" y="310"/>
                  </a:lnTo>
                  <a:lnTo>
                    <a:pt x="750" y="6"/>
                  </a:lnTo>
                  <a:lnTo>
                    <a:pt x="2231" y="4"/>
                  </a:lnTo>
                  <a:lnTo>
                    <a:pt x="2231" y="310"/>
                  </a:lnTo>
                  <a:lnTo>
                    <a:pt x="2385" y="310"/>
                  </a:lnTo>
                  <a:lnTo>
                    <a:pt x="2385" y="21"/>
                  </a:lnTo>
                  <a:lnTo>
                    <a:pt x="2385" y="0"/>
                  </a:lnTo>
                  <a:lnTo>
                    <a:pt x="3837" y="1"/>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573" name="Freeform 21"/>
            <p:cNvSpPr>
              <a:spLocks/>
            </p:cNvSpPr>
            <p:nvPr/>
          </p:nvSpPr>
          <p:spPr bwMode="auto">
            <a:xfrm>
              <a:off x="2438400" y="4978400"/>
              <a:ext cx="6086475" cy="485775"/>
            </a:xfrm>
            <a:custGeom>
              <a:avLst/>
              <a:gdLst>
                <a:gd name="T0" fmla="*/ 0 w 3834"/>
                <a:gd name="T1" fmla="*/ 2147483647 h 306"/>
                <a:gd name="T2" fmla="*/ 2147483647 w 3834"/>
                <a:gd name="T3" fmla="*/ 2147483647 h 306"/>
                <a:gd name="T4" fmla="*/ 2147483647 w 3834"/>
                <a:gd name="T5" fmla="*/ 2147483647 h 306"/>
                <a:gd name="T6" fmla="*/ 2147483647 w 3834"/>
                <a:gd name="T7" fmla="*/ 2147483647 h 306"/>
                <a:gd name="T8" fmla="*/ 2147483647 w 3834"/>
                <a:gd name="T9" fmla="*/ 2147483647 h 306"/>
                <a:gd name="T10" fmla="*/ 2147483647 w 3834"/>
                <a:gd name="T11" fmla="*/ 2147483647 h 306"/>
                <a:gd name="T12" fmla="*/ 2147483647 w 3834"/>
                <a:gd name="T13" fmla="*/ 2147483647 h 306"/>
                <a:gd name="T14" fmla="*/ 2147483647 w 3834"/>
                <a:gd name="T15" fmla="*/ 2147483647 h 306"/>
                <a:gd name="T16" fmla="*/ 2147483647 w 3834"/>
                <a:gd name="T17" fmla="*/ 2147483647 h 306"/>
                <a:gd name="T18" fmla="*/ 2147483647 w 3834"/>
                <a:gd name="T19" fmla="*/ 0 h 306"/>
                <a:gd name="T20" fmla="*/ 2147483647 w 3834"/>
                <a:gd name="T21" fmla="*/ 2147483647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34" h="306">
                  <a:moveTo>
                    <a:pt x="0" y="5"/>
                  </a:moveTo>
                  <a:lnTo>
                    <a:pt x="1008" y="5"/>
                  </a:lnTo>
                  <a:lnTo>
                    <a:pt x="1008" y="305"/>
                  </a:lnTo>
                  <a:lnTo>
                    <a:pt x="1158" y="306"/>
                  </a:lnTo>
                  <a:lnTo>
                    <a:pt x="1158" y="6"/>
                  </a:lnTo>
                  <a:lnTo>
                    <a:pt x="2637" y="5"/>
                  </a:lnTo>
                  <a:lnTo>
                    <a:pt x="2640" y="305"/>
                  </a:lnTo>
                  <a:lnTo>
                    <a:pt x="2790" y="306"/>
                  </a:lnTo>
                  <a:lnTo>
                    <a:pt x="2790" y="23"/>
                  </a:lnTo>
                  <a:lnTo>
                    <a:pt x="2793" y="0"/>
                  </a:lnTo>
                  <a:lnTo>
                    <a:pt x="3834" y="5"/>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574" name="Freeform 22"/>
            <p:cNvSpPr>
              <a:spLocks/>
            </p:cNvSpPr>
            <p:nvPr/>
          </p:nvSpPr>
          <p:spPr bwMode="auto">
            <a:xfrm>
              <a:off x="2428875" y="5676900"/>
              <a:ext cx="6105525" cy="500063"/>
            </a:xfrm>
            <a:custGeom>
              <a:avLst/>
              <a:gdLst>
                <a:gd name="T0" fmla="*/ 0 w 3846"/>
                <a:gd name="T1" fmla="*/ 2147483647 h 315"/>
                <a:gd name="T2" fmla="*/ 2147483647 w 3846"/>
                <a:gd name="T3" fmla="*/ 2147483647 h 315"/>
                <a:gd name="T4" fmla="*/ 2147483647 w 3846"/>
                <a:gd name="T5" fmla="*/ 2147483647 h 315"/>
                <a:gd name="T6" fmla="*/ 2147483647 w 3846"/>
                <a:gd name="T7" fmla="*/ 2147483647 h 315"/>
                <a:gd name="T8" fmla="*/ 2147483647 w 3846"/>
                <a:gd name="T9" fmla="*/ 2147483647 h 315"/>
                <a:gd name="T10" fmla="*/ 2147483647 w 3846"/>
                <a:gd name="T11" fmla="*/ 2147483647 h 315"/>
                <a:gd name="T12" fmla="*/ 2147483647 w 3846"/>
                <a:gd name="T13" fmla="*/ 2147483647 h 315"/>
                <a:gd name="T14" fmla="*/ 2147483647 w 3846"/>
                <a:gd name="T15" fmla="*/ 2147483647 h 315"/>
                <a:gd name="T16" fmla="*/ 2147483647 w 3846"/>
                <a:gd name="T17" fmla="*/ 0 h 315"/>
                <a:gd name="T18" fmla="*/ 2147483647 w 3846"/>
                <a:gd name="T19" fmla="*/ 2147483647 h 315"/>
                <a:gd name="T20" fmla="*/ 2147483647 w 3846"/>
                <a:gd name="T21" fmla="*/ 2147483647 h 3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46" h="315">
                  <a:moveTo>
                    <a:pt x="0" y="3"/>
                  </a:moveTo>
                  <a:lnTo>
                    <a:pt x="1422" y="3"/>
                  </a:lnTo>
                  <a:lnTo>
                    <a:pt x="1422" y="315"/>
                  </a:lnTo>
                  <a:lnTo>
                    <a:pt x="1563" y="315"/>
                  </a:lnTo>
                  <a:lnTo>
                    <a:pt x="1563" y="6"/>
                  </a:lnTo>
                  <a:lnTo>
                    <a:pt x="3054" y="3"/>
                  </a:lnTo>
                  <a:lnTo>
                    <a:pt x="3054" y="306"/>
                  </a:lnTo>
                  <a:lnTo>
                    <a:pt x="3198" y="308"/>
                  </a:lnTo>
                  <a:lnTo>
                    <a:pt x="3198" y="0"/>
                  </a:lnTo>
                  <a:lnTo>
                    <a:pt x="3195" y="3"/>
                  </a:lnTo>
                  <a:lnTo>
                    <a:pt x="3846" y="3"/>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79575" name="Group 23"/>
            <p:cNvGrpSpPr>
              <a:grpSpLocks/>
            </p:cNvGrpSpPr>
            <p:nvPr/>
          </p:nvGrpSpPr>
          <p:grpSpPr bwMode="auto">
            <a:xfrm>
              <a:off x="2438400" y="3562350"/>
              <a:ext cx="6096000" cy="500063"/>
              <a:chOff x="1536" y="2244"/>
              <a:chExt cx="3840" cy="315"/>
            </a:xfrm>
          </p:grpSpPr>
          <p:sp>
            <p:nvSpPr>
              <p:cNvPr id="98332" name="Freeform 24"/>
              <p:cNvSpPr>
                <a:spLocks/>
              </p:cNvSpPr>
              <p:nvPr/>
            </p:nvSpPr>
            <p:spPr bwMode="auto">
              <a:xfrm>
                <a:off x="1536" y="2247"/>
                <a:ext cx="3456" cy="312"/>
              </a:xfrm>
              <a:custGeom>
                <a:avLst/>
                <a:gdLst>
                  <a:gd name="T0" fmla="*/ 0 w 3456"/>
                  <a:gd name="T1" fmla="*/ 6 h 312"/>
                  <a:gd name="T2" fmla="*/ 192 w 3456"/>
                  <a:gd name="T3" fmla="*/ 6 h 312"/>
                  <a:gd name="T4" fmla="*/ 192 w 3456"/>
                  <a:gd name="T5" fmla="*/ 306 h 312"/>
                  <a:gd name="T6" fmla="*/ 336 w 3456"/>
                  <a:gd name="T7" fmla="*/ 309 h 312"/>
                  <a:gd name="T8" fmla="*/ 336 w 3456"/>
                  <a:gd name="T9" fmla="*/ 9 h 312"/>
                  <a:gd name="T10" fmla="*/ 1824 w 3456"/>
                  <a:gd name="T11" fmla="*/ 9 h 312"/>
                  <a:gd name="T12" fmla="*/ 1824 w 3456"/>
                  <a:gd name="T13" fmla="*/ 312 h 312"/>
                  <a:gd name="T14" fmla="*/ 1968 w 3456"/>
                  <a:gd name="T15" fmla="*/ 309 h 312"/>
                  <a:gd name="T16" fmla="*/ 1971 w 3456"/>
                  <a:gd name="T17" fmla="*/ 24 h 312"/>
                  <a:gd name="T18" fmla="*/ 1971 w 3456"/>
                  <a:gd name="T19" fmla="*/ 3 h 312"/>
                  <a:gd name="T20" fmla="*/ 3456 w 3456"/>
                  <a:gd name="T21" fmla="*/ 0 h 3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56" h="312">
                    <a:moveTo>
                      <a:pt x="0" y="6"/>
                    </a:moveTo>
                    <a:lnTo>
                      <a:pt x="192" y="6"/>
                    </a:lnTo>
                    <a:lnTo>
                      <a:pt x="192" y="306"/>
                    </a:lnTo>
                    <a:lnTo>
                      <a:pt x="336" y="309"/>
                    </a:lnTo>
                    <a:lnTo>
                      <a:pt x="336" y="9"/>
                    </a:lnTo>
                    <a:lnTo>
                      <a:pt x="1824" y="9"/>
                    </a:lnTo>
                    <a:lnTo>
                      <a:pt x="1824" y="312"/>
                    </a:lnTo>
                    <a:lnTo>
                      <a:pt x="1968" y="309"/>
                    </a:lnTo>
                    <a:lnTo>
                      <a:pt x="1971" y="24"/>
                    </a:lnTo>
                    <a:lnTo>
                      <a:pt x="1971" y="3"/>
                    </a:lnTo>
                    <a:lnTo>
                      <a:pt x="3456" y="0"/>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33" name="Freeform 25"/>
              <p:cNvSpPr>
                <a:spLocks/>
              </p:cNvSpPr>
              <p:nvPr/>
            </p:nvSpPr>
            <p:spPr bwMode="auto">
              <a:xfrm>
                <a:off x="4992" y="2244"/>
                <a:ext cx="384" cy="306"/>
              </a:xfrm>
              <a:custGeom>
                <a:avLst/>
                <a:gdLst>
                  <a:gd name="T0" fmla="*/ 0 w 384"/>
                  <a:gd name="T1" fmla="*/ 0 h 306"/>
                  <a:gd name="T2" fmla="*/ 0 w 384"/>
                  <a:gd name="T3" fmla="*/ 306 h 306"/>
                  <a:gd name="T4" fmla="*/ 144 w 384"/>
                  <a:gd name="T5" fmla="*/ 306 h 306"/>
                  <a:gd name="T6" fmla="*/ 144 w 384"/>
                  <a:gd name="T7" fmla="*/ 6 h 306"/>
                  <a:gd name="T8" fmla="*/ 384 w 384"/>
                  <a:gd name="T9" fmla="*/ 6 h 3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4" h="306">
                    <a:moveTo>
                      <a:pt x="0" y="0"/>
                    </a:moveTo>
                    <a:lnTo>
                      <a:pt x="0" y="306"/>
                    </a:lnTo>
                    <a:lnTo>
                      <a:pt x="144" y="306"/>
                    </a:lnTo>
                    <a:lnTo>
                      <a:pt x="144" y="6"/>
                    </a:lnTo>
                    <a:lnTo>
                      <a:pt x="384" y="6"/>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79578" name="Group 26"/>
            <p:cNvGrpSpPr>
              <a:grpSpLocks/>
            </p:cNvGrpSpPr>
            <p:nvPr/>
          </p:nvGrpSpPr>
          <p:grpSpPr bwMode="auto">
            <a:xfrm>
              <a:off x="2743200" y="1981200"/>
              <a:ext cx="5181600" cy="1219200"/>
              <a:chOff x="1728" y="1248"/>
              <a:chExt cx="3264" cy="768"/>
            </a:xfrm>
          </p:grpSpPr>
          <p:sp>
            <p:nvSpPr>
              <p:cNvPr id="98323" name="Text Box 27"/>
              <p:cNvSpPr txBox="1">
                <a:spLocks noChangeArrowheads="1"/>
              </p:cNvSpPr>
              <p:nvPr/>
            </p:nvSpPr>
            <p:spPr bwMode="auto">
              <a:xfrm>
                <a:off x="2112" y="1248"/>
                <a:ext cx="89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单模块</a:t>
                </a:r>
              </a:p>
              <a:p>
                <a:pPr eaLnBrk="1" hangingPunct="1"/>
                <a:r>
                  <a:rPr lang="zh-CN" altLang="en-US" sz="2400">
                    <a:latin typeface="Times New Roman" pitchFamily="18" charset="0"/>
                  </a:rPr>
                  <a:t>访存周期</a:t>
                </a:r>
              </a:p>
            </p:txBody>
          </p:sp>
          <p:sp>
            <p:nvSpPr>
              <p:cNvPr id="98324" name="Text Box 28"/>
              <p:cNvSpPr txBox="1">
                <a:spLocks noChangeArrowheads="1"/>
              </p:cNvSpPr>
              <p:nvPr/>
            </p:nvSpPr>
            <p:spPr bwMode="auto">
              <a:xfrm>
                <a:off x="3744" y="1248"/>
                <a:ext cx="89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单模块</a:t>
                </a:r>
              </a:p>
              <a:p>
                <a:pPr eaLnBrk="1" hangingPunct="1"/>
                <a:r>
                  <a:rPr lang="zh-CN" altLang="en-US" sz="2400">
                    <a:latin typeface="Times New Roman" pitchFamily="18" charset="0"/>
                  </a:rPr>
                  <a:t>访存周期</a:t>
                </a:r>
              </a:p>
            </p:txBody>
          </p:sp>
          <p:sp>
            <p:nvSpPr>
              <p:cNvPr id="98325" name="Line 29"/>
              <p:cNvSpPr>
                <a:spLocks noChangeShapeType="1"/>
              </p:cNvSpPr>
              <p:nvPr/>
            </p:nvSpPr>
            <p:spPr bwMode="auto">
              <a:xfrm>
                <a:off x="2976" y="1536"/>
                <a:ext cx="379" cy="0"/>
              </a:xfrm>
              <a:prstGeom prst="line">
                <a:avLst/>
              </a:prstGeom>
              <a:noFill/>
              <a:ln w="38100">
                <a:solidFill>
                  <a:srgbClr val="C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6" name="Line 30"/>
              <p:cNvSpPr>
                <a:spLocks noChangeShapeType="1"/>
              </p:cNvSpPr>
              <p:nvPr/>
            </p:nvSpPr>
            <p:spPr bwMode="auto">
              <a:xfrm>
                <a:off x="4613" y="1536"/>
                <a:ext cx="379" cy="0"/>
              </a:xfrm>
              <a:prstGeom prst="line">
                <a:avLst/>
              </a:prstGeom>
              <a:noFill/>
              <a:ln w="38100">
                <a:solidFill>
                  <a:srgbClr val="C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7" name="Line 31"/>
              <p:cNvSpPr>
                <a:spLocks noChangeShapeType="1"/>
              </p:cNvSpPr>
              <p:nvPr/>
            </p:nvSpPr>
            <p:spPr bwMode="auto">
              <a:xfrm rot="10800000">
                <a:off x="3360" y="1536"/>
                <a:ext cx="379" cy="0"/>
              </a:xfrm>
              <a:prstGeom prst="line">
                <a:avLst/>
              </a:prstGeom>
              <a:noFill/>
              <a:ln w="38100">
                <a:solidFill>
                  <a:srgbClr val="C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8" name="Line 32"/>
              <p:cNvSpPr>
                <a:spLocks noChangeShapeType="1"/>
              </p:cNvSpPr>
              <p:nvPr/>
            </p:nvSpPr>
            <p:spPr bwMode="auto">
              <a:xfrm rot="10800000">
                <a:off x="1733" y="1536"/>
                <a:ext cx="379" cy="0"/>
              </a:xfrm>
              <a:prstGeom prst="line">
                <a:avLst/>
              </a:prstGeom>
              <a:noFill/>
              <a:ln w="38100">
                <a:solidFill>
                  <a:srgbClr val="C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29" name="Line 33"/>
              <p:cNvSpPr>
                <a:spLocks noChangeShapeType="1"/>
              </p:cNvSpPr>
              <p:nvPr/>
            </p:nvSpPr>
            <p:spPr bwMode="auto">
              <a:xfrm>
                <a:off x="1728" y="1392"/>
                <a:ext cx="0" cy="624"/>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30" name="Line 34"/>
              <p:cNvSpPr>
                <a:spLocks noChangeShapeType="1"/>
              </p:cNvSpPr>
              <p:nvPr/>
            </p:nvSpPr>
            <p:spPr bwMode="auto">
              <a:xfrm>
                <a:off x="3360" y="1392"/>
                <a:ext cx="0" cy="624"/>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331" name="Line 35"/>
              <p:cNvSpPr>
                <a:spLocks noChangeShapeType="1"/>
              </p:cNvSpPr>
              <p:nvPr/>
            </p:nvSpPr>
            <p:spPr bwMode="auto">
              <a:xfrm>
                <a:off x="4992" y="1392"/>
                <a:ext cx="0" cy="624"/>
              </a:xfrm>
              <a:prstGeom prst="line">
                <a:avLst/>
              </a:prstGeom>
              <a:noFill/>
              <a:ln w="38100">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79589" name="Text Box 37"/>
            <p:cNvSpPr txBox="1">
              <a:spLocks noChangeArrowheads="1"/>
            </p:cNvSpPr>
            <p:nvPr/>
          </p:nvSpPr>
          <p:spPr bwMode="auto">
            <a:xfrm>
              <a:off x="1123950" y="3505200"/>
              <a:ext cx="1304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启动</a:t>
              </a:r>
              <a:r>
                <a:rPr lang="en-US" altLang="zh-CN" sz="2400">
                  <a:latin typeface="Times New Roman" pitchFamily="18" charset="0"/>
                </a:rPr>
                <a:t>M</a:t>
              </a:r>
              <a:r>
                <a:rPr lang="zh-CN" altLang="en-US" sz="2400">
                  <a:latin typeface="Times New Roman" pitchFamily="18" charset="0"/>
                </a:rPr>
                <a:t> 0</a:t>
              </a:r>
            </a:p>
          </p:txBody>
        </p:sp>
        <p:sp>
          <p:nvSpPr>
            <p:cNvPr id="279590" name="Text Box 38"/>
            <p:cNvSpPr txBox="1">
              <a:spLocks noChangeArrowheads="1"/>
            </p:cNvSpPr>
            <p:nvPr/>
          </p:nvSpPr>
          <p:spPr bwMode="auto">
            <a:xfrm>
              <a:off x="1123950" y="4186238"/>
              <a:ext cx="13049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启动</a:t>
              </a:r>
              <a:r>
                <a:rPr lang="en-US" altLang="zh-CN" sz="2400">
                  <a:latin typeface="Times New Roman" pitchFamily="18" charset="0"/>
                </a:rPr>
                <a:t>M</a:t>
              </a:r>
              <a:r>
                <a:rPr lang="zh-CN" altLang="en-US" sz="2400">
                  <a:latin typeface="Times New Roman" pitchFamily="18" charset="0"/>
                </a:rPr>
                <a:t> 1</a:t>
              </a:r>
            </a:p>
          </p:txBody>
        </p:sp>
        <p:sp>
          <p:nvSpPr>
            <p:cNvPr id="279591" name="Text Box 39"/>
            <p:cNvSpPr txBox="1">
              <a:spLocks noChangeArrowheads="1"/>
            </p:cNvSpPr>
            <p:nvPr/>
          </p:nvSpPr>
          <p:spPr bwMode="auto">
            <a:xfrm>
              <a:off x="1133475" y="4868863"/>
              <a:ext cx="13049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启动</a:t>
              </a:r>
              <a:r>
                <a:rPr lang="en-US" altLang="zh-CN" sz="2400">
                  <a:latin typeface="Times New Roman" pitchFamily="18" charset="0"/>
                </a:rPr>
                <a:t>M</a:t>
              </a:r>
              <a:r>
                <a:rPr lang="zh-CN" altLang="en-US" sz="2400">
                  <a:latin typeface="Times New Roman" pitchFamily="18" charset="0"/>
                </a:rPr>
                <a:t> 2</a:t>
              </a:r>
            </a:p>
          </p:txBody>
        </p:sp>
        <p:sp>
          <p:nvSpPr>
            <p:cNvPr id="279592" name="Text Box 40"/>
            <p:cNvSpPr txBox="1">
              <a:spLocks noChangeArrowheads="1"/>
            </p:cNvSpPr>
            <p:nvPr/>
          </p:nvSpPr>
          <p:spPr bwMode="auto">
            <a:xfrm>
              <a:off x="1133475" y="5589588"/>
              <a:ext cx="13049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r>
                <a:rPr lang="zh-CN" altLang="en-US" sz="2400">
                  <a:latin typeface="Times New Roman" pitchFamily="18" charset="0"/>
                </a:rPr>
                <a:t>启动</a:t>
              </a:r>
              <a:r>
                <a:rPr lang="en-US" altLang="zh-CN" sz="2400">
                  <a:latin typeface="Times New Roman" pitchFamily="18" charset="0"/>
                </a:rPr>
                <a:t>M</a:t>
              </a:r>
              <a:r>
                <a:rPr lang="zh-CN" altLang="en-US" sz="2400">
                  <a:latin typeface="Times New Roman" pitchFamily="18" charset="0"/>
                </a:rPr>
                <a:t> 3</a:t>
              </a:r>
            </a:p>
          </p:txBody>
        </p:sp>
      </p:grpSp>
      <p:sp>
        <p:nvSpPr>
          <p:cNvPr id="9832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6A665839-2352-4B36-BB97-D609BF6B85FD}" type="slidenum">
              <a:rPr lang="en-US" altLang="zh-CN" smtClean="0">
                <a:solidFill>
                  <a:srgbClr val="FF0000"/>
                </a:solidFill>
              </a:rPr>
              <a:pPr eaLnBrk="1" hangingPunct="1"/>
              <a:t>96</a:t>
            </a:fld>
            <a:endParaRPr lang="en-US" altLang="zh-CN" smtClean="0">
              <a:solidFill>
                <a:srgbClr val="FF0000"/>
              </a:solidFill>
            </a:endParaRPr>
          </a:p>
        </p:txBody>
      </p:sp>
      <p:sp>
        <p:nvSpPr>
          <p:cNvPr id="98322"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EA2C9FC-B604-4BC6-B433-99440975C460}" type="datetime11">
              <a:rPr lang="zh-CN" altLang="en-US" smtClean="0"/>
              <a:pPr eaLnBrk="1" hangingPunct="1"/>
              <a:t>09:28:41</a:t>
            </a:fld>
            <a:endParaRPr lang="en-US" altLang="zh-CN" smtClean="0"/>
          </a:p>
        </p:txBody>
      </p:sp>
      <p:sp>
        <p:nvSpPr>
          <p:cNvPr id="42" name="Rectangle 2"/>
          <p:cNvSpPr txBox="1">
            <a:spLocks noChangeArrowheads="1"/>
          </p:cNvSpPr>
          <p:nvPr/>
        </p:nvSpPr>
        <p:spPr>
          <a:xfrm>
            <a:off x="467544" y="404664"/>
            <a:ext cx="5050904" cy="72494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sz="3600" smtClean="0"/>
              <a:t>3.5.2 </a:t>
            </a:r>
            <a:r>
              <a:rPr lang="zh-CN" altLang="en-US" sz="3600" smtClean="0"/>
              <a:t>多模块交叉存储器</a:t>
            </a:r>
            <a:endParaRPr lang="zh-CN" altLang="en-US" sz="3000" smtClean="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9568"/>
                                        </p:tgtEl>
                                        <p:attrNameLst>
                                          <p:attrName>style.visibility</p:attrName>
                                        </p:attrNameLst>
                                      </p:cBhvr>
                                      <p:to>
                                        <p:strVal val="visible"/>
                                      </p:to>
                                    </p:set>
                                    <p:animEffect transition="in" filter="blinds(horizontal)">
                                      <p:cBhvr>
                                        <p:cTn id="7" dur="500"/>
                                        <p:tgtEl>
                                          <p:spTgt spid="279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68"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6"/>
          <p:cNvSpPr>
            <a:spLocks noChangeArrowheads="1"/>
          </p:cNvSpPr>
          <p:nvPr/>
        </p:nvSpPr>
        <p:spPr bwMode="auto">
          <a:xfrm>
            <a:off x="1452563" y="2366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99332" name="Picture 7" descr="3a28">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3500438"/>
            <a:ext cx="3132137"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6"/>
          <p:cNvSpPr txBox="1">
            <a:spLocks noChangeArrowheads="1"/>
          </p:cNvSpPr>
          <p:nvPr/>
        </p:nvSpPr>
        <p:spPr bwMode="auto">
          <a:xfrm>
            <a:off x="395288" y="1190625"/>
            <a:ext cx="7489825" cy="424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pPr>
            <a:r>
              <a:rPr lang="zh-CN" altLang="en-US" sz="2000">
                <a:latin typeface="Times New Roman" pitchFamily="18" charset="0"/>
              </a:rPr>
              <a:t>假设存储器的交叉模块数为</a:t>
            </a:r>
            <a:r>
              <a:rPr lang="en-US" altLang="zh-CN" sz="2000">
                <a:latin typeface="Times New Roman" pitchFamily="18" charset="0"/>
              </a:rPr>
              <a:t>m</a:t>
            </a:r>
            <a:r>
              <a:rPr lang="zh-CN" altLang="en-US" sz="2000">
                <a:latin typeface="Times New Roman" pitchFamily="18" charset="0"/>
              </a:rPr>
              <a:t>，模块存取一个字的存取周期为</a:t>
            </a:r>
            <a:r>
              <a:rPr lang="en-US" altLang="zh-CN" sz="2000">
                <a:latin typeface="Times New Roman" pitchFamily="18" charset="0"/>
              </a:rPr>
              <a:t>T</a:t>
            </a:r>
            <a:r>
              <a:rPr lang="zh-CN" altLang="en-US" sz="2000">
                <a:latin typeface="Times New Roman" pitchFamily="18" charset="0"/>
              </a:rPr>
              <a:t>，总线传输周期为</a:t>
            </a:r>
            <a:r>
              <a:rPr lang="en-US" altLang="zh-CN" sz="2000">
                <a:latin typeface="Times New Roman" pitchFamily="18" charset="0"/>
                <a:ea typeface="MS Mincho" pitchFamily="49" charset="-128"/>
              </a:rPr>
              <a:t>τ</a:t>
            </a:r>
            <a:r>
              <a:rPr lang="zh-CN" altLang="en-US" sz="2000">
                <a:latin typeface="Times New Roman" pitchFamily="18" charset="0"/>
              </a:rPr>
              <a:t>，为实现流水线方式存取，应满足 </a:t>
            </a:r>
            <a:r>
              <a:rPr lang="en-US" altLang="zh-CN" sz="2000">
                <a:latin typeface="Times New Roman" pitchFamily="18" charset="0"/>
              </a:rPr>
              <a:t>T </a:t>
            </a:r>
            <a:r>
              <a:rPr lang="zh-CN" altLang="en-US" sz="2000">
                <a:latin typeface="Times New Roman" pitchFamily="18" charset="0"/>
              </a:rPr>
              <a:t>≤ </a:t>
            </a:r>
            <a:r>
              <a:rPr lang="en-US" altLang="zh-CN" sz="2000">
                <a:latin typeface="Times New Roman" pitchFamily="18" charset="0"/>
              </a:rPr>
              <a:t>m</a:t>
            </a:r>
            <a:r>
              <a:rPr lang="en-US" altLang="zh-CN" sz="2000">
                <a:latin typeface="Times New Roman" pitchFamily="18" charset="0"/>
                <a:ea typeface="MS Mincho" pitchFamily="49" charset="-128"/>
              </a:rPr>
              <a:t>τ</a:t>
            </a:r>
            <a:r>
              <a:rPr lang="zh-CN" altLang="en-US" sz="2000">
                <a:latin typeface="Times New Roman" pitchFamily="18" charset="0"/>
              </a:rPr>
              <a:t>。</a:t>
            </a:r>
            <a:endParaRPr lang="en-US" altLang="zh-CN" sz="2000">
              <a:latin typeface="Times New Roman" pitchFamily="18" charset="0"/>
            </a:endParaRPr>
          </a:p>
          <a:p>
            <a:pPr eaLnBrk="1" hangingPunct="1">
              <a:lnSpc>
                <a:spcPct val="150000"/>
              </a:lnSpc>
            </a:pPr>
            <a:r>
              <a:rPr lang="zh-CN" altLang="en-US" sz="2000">
                <a:latin typeface="Times New Roman" pitchFamily="18" charset="0"/>
              </a:rPr>
              <a:t>即成块传送可按</a:t>
            </a:r>
            <a:r>
              <a:rPr lang="en-US" altLang="zh-CN" sz="2000">
                <a:latin typeface="Times New Roman" pitchFamily="18" charset="0"/>
                <a:ea typeface="MS Mincho" pitchFamily="49" charset="-128"/>
              </a:rPr>
              <a:t>τ</a:t>
            </a:r>
            <a:r>
              <a:rPr lang="zh-CN" altLang="en-US" sz="2000">
                <a:latin typeface="Times New Roman" pitchFamily="18" charset="0"/>
                <a:ea typeface="MS Mincho" pitchFamily="49" charset="-128"/>
              </a:rPr>
              <a:t>间隔流水方式进行，也就是每经过</a:t>
            </a:r>
            <a:r>
              <a:rPr lang="en-US" altLang="zh-CN" sz="2000">
                <a:latin typeface="Times New Roman" pitchFamily="18" charset="0"/>
                <a:ea typeface="MS Mincho" pitchFamily="49" charset="-128"/>
              </a:rPr>
              <a:t>τ</a:t>
            </a:r>
            <a:r>
              <a:rPr lang="zh-CN" altLang="en-US" sz="2000">
                <a:latin typeface="Times New Roman" pitchFamily="18" charset="0"/>
                <a:ea typeface="MS Mincho" pitchFamily="49" charset="-128"/>
              </a:rPr>
              <a:t>时间延迟后启动下一个模块。下图为</a:t>
            </a:r>
            <a:r>
              <a:rPr lang="en-US" altLang="zh-CN" sz="2000">
                <a:latin typeface="Times New Roman" pitchFamily="18" charset="0"/>
                <a:ea typeface="MS Mincho" pitchFamily="49" charset="-128"/>
              </a:rPr>
              <a:t>m=4</a:t>
            </a:r>
            <a:r>
              <a:rPr lang="zh-CN" altLang="en-US" sz="2000">
                <a:latin typeface="Times New Roman" pitchFamily="18" charset="0"/>
                <a:ea typeface="MS Mincho" pitchFamily="49" charset="-128"/>
              </a:rPr>
              <a:t>的流水线方式存取示意图。</a:t>
            </a:r>
            <a:endParaRPr lang="en-US" altLang="zh-CN" sz="2000">
              <a:latin typeface="Times New Roman" pitchFamily="18" charset="0"/>
              <a:ea typeface="MS Mincho" pitchFamily="49" charset="-128"/>
            </a:endParaRPr>
          </a:p>
          <a:p>
            <a:pPr eaLnBrk="1" hangingPunct="1">
              <a:lnSpc>
                <a:spcPct val="150000"/>
              </a:lnSpc>
            </a:pPr>
            <a:r>
              <a:rPr lang="en-US" altLang="zh-CN" sz="2000">
                <a:latin typeface="Times New Roman" pitchFamily="18" charset="0"/>
                <a:ea typeface="MS Mincho" pitchFamily="49" charset="-128"/>
              </a:rPr>
              <a:t>m</a:t>
            </a:r>
            <a:r>
              <a:rPr lang="zh-CN" altLang="en-US" sz="2000">
                <a:latin typeface="Times New Roman" pitchFamily="18" charset="0"/>
                <a:ea typeface="MS Mincho" pitchFamily="49" charset="-128"/>
              </a:rPr>
              <a:t>的最小值</a:t>
            </a:r>
            <a:r>
              <a:rPr lang="en-US" altLang="zh-CN" sz="2000" b="1">
                <a:solidFill>
                  <a:srgbClr val="FF0000"/>
                </a:solidFill>
                <a:latin typeface="Times New Roman" pitchFamily="18" charset="0"/>
                <a:ea typeface="MS Mincho" pitchFamily="49" charset="-128"/>
              </a:rPr>
              <a:t>m</a:t>
            </a:r>
            <a:r>
              <a:rPr lang="en-US" altLang="zh-CN" sz="2000" b="1" baseline="-25000">
                <a:solidFill>
                  <a:srgbClr val="FF0000"/>
                </a:solidFill>
                <a:latin typeface="Times New Roman" pitchFamily="18" charset="0"/>
                <a:ea typeface="MS Mincho" pitchFamily="49" charset="-128"/>
              </a:rPr>
              <a:t>min</a:t>
            </a:r>
            <a:r>
              <a:rPr lang="en-US" altLang="zh-CN" sz="2000" b="1">
                <a:solidFill>
                  <a:srgbClr val="FF0000"/>
                </a:solidFill>
                <a:latin typeface="Times New Roman" pitchFamily="18" charset="0"/>
                <a:ea typeface="MS Mincho" pitchFamily="49" charset="-128"/>
              </a:rPr>
              <a:t>=T/τ </a:t>
            </a:r>
            <a:r>
              <a:rPr lang="zh-CN" altLang="en-US" sz="2000" b="1">
                <a:solidFill>
                  <a:srgbClr val="FF0000"/>
                </a:solidFill>
                <a:latin typeface="Times New Roman" pitchFamily="18" charset="0"/>
                <a:ea typeface="MS Mincho" pitchFamily="49" charset="-128"/>
              </a:rPr>
              <a:t>称为交叉存取度</a:t>
            </a:r>
            <a:r>
              <a:rPr lang="zh-CN" altLang="en-US" sz="2000">
                <a:latin typeface="Times New Roman" pitchFamily="18" charset="0"/>
                <a:ea typeface="MS Mincho" pitchFamily="49" charset="-128"/>
              </a:rPr>
              <a:t>，交叉存储器要求其模块数必须大于等于</a:t>
            </a:r>
            <a:r>
              <a:rPr lang="en-US" altLang="zh-CN" sz="2000">
                <a:latin typeface="Times New Roman" pitchFamily="18" charset="0"/>
                <a:ea typeface="MS Mincho" pitchFamily="49" charset="-128"/>
              </a:rPr>
              <a:t>m</a:t>
            </a:r>
            <a:r>
              <a:rPr lang="en-US" altLang="zh-CN" sz="2000" baseline="-25000">
                <a:latin typeface="Times New Roman" pitchFamily="18" charset="0"/>
                <a:ea typeface="MS Mincho" pitchFamily="49" charset="-128"/>
              </a:rPr>
              <a:t>min</a:t>
            </a:r>
            <a:r>
              <a:rPr lang="zh-CN" altLang="en-US" sz="2000">
                <a:latin typeface="Times New Roman" pitchFamily="18" charset="0"/>
                <a:ea typeface="MS Mincho" pitchFamily="49" charset="-128"/>
              </a:rPr>
              <a:t>。连续读取</a:t>
            </a:r>
            <a:r>
              <a:rPr lang="en-US" altLang="zh-CN" sz="2000">
                <a:latin typeface="Times New Roman" pitchFamily="18" charset="0"/>
                <a:ea typeface="MS Mincho" pitchFamily="49" charset="-128"/>
              </a:rPr>
              <a:t>m</a:t>
            </a:r>
            <a:r>
              <a:rPr lang="zh-CN" altLang="en-US" sz="2000">
                <a:latin typeface="Times New Roman" pitchFamily="18" charset="0"/>
                <a:ea typeface="MS Mincho" pitchFamily="49" charset="-128"/>
              </a:rPr>
              <a:t>个字所需的时间为</a:t>
            </a:r>
            <a:endParaRPr lang="en-US" altLang="zh-CN" sz="2000">
              <a:latin typeface="Times New Roman" pitchFamily="18" charset="0"/>
              <a:ea typeface="MS Mincho" pitchFamily="49" charset="-128"/>
            </a:endParaRPr>
          </a:p>
          <a:p>
            <a:pPr eaLnBrk="1" hangingPunct="1">
              <a:lnSpc>
                <a:spcPct val="150000"/>
              </a:lnSpc>
            </a:pPr>
            <a:r>
              <a:rPr lang="en-US" altLang="zh-CN" sz="2000">
                <a:latin typeface="Times New Roman" pitchFamily="18" charset="0"/>
              </a:rPr>
              <a:t>t</a:t>
            </a:r>
            <a:r>
              <a:rPr lang="en-US" altLang="zh-CN" sz="2000" baseline="-25000">
                <a:latin typeface="Times New Roman" pitchFamily="18" charset="0"/>
              </a:rPr>
              <a:t>1</a:t>
            </a:r>
            <a:r>
              <a:rPr lang="en-US" altLang="zh-CN" sz="2000">
                <a:latin typeface="Times New Roman" pitchFamily="18" charset="0"/>
              </a:rPr>
              <a:t>=T+(m-1)</a:t>
            </a:r>
            <a:r>
              <a:rPr lang="en-US" altLang="zh-CN" sz="2000">
                <a:latin typeface="Times New Roman" pitchFamily="18" charset="0"/>
                <a:ea typeface="MS Mincho" pitchFamily="49" charset="-128"/>
              </a:rPr>
              <a:t> τ  </a:t>
            </a:r>
          </a:p>
          <a:p>
            <a:pPr eaLnBrk="1" hangingPunct="1">
              <a:lnSpc>
                <a:spcPct val="150000"/>
              </a:lnSpc>
            </a:pPr>
            <a:r>
              <a:rPr lang="zh-CN" altLang="en-US" sz="2000">
                <a:latin typeface="Times New Roman" pitchFamily="18" charset="0"/>
                <a:ea typeface="MS Mincho" pitchFamily="49" charset="-128"/>
              </a:rPr>
              <a:t>而顺序方式存储器连续读取</a:t>
            </a:r>
            <a:r>
              <a:rPr lang="en-US" altLang="zh-CN" sz="2000">
                <a:latin typeface="Times New Roman" pitchFamily="18" charset="0"/>
                <a:ea typeface="MS Mincho" pitchFamily="49" charset="-128"/>
              </a:rPr>
              <a:t>m</a:t>
            </a:r>
            <a:r>
              <a:rPr lang="zh-CN" altLang="en-US" sz="2000">
                <a:latin typeface="Times New Roman" pitchFamily="18" charset="0"/>
                <a:ea typeface="MS Mincho" pitchFamily="49" charset="-128"/>
              </a:rPr>
              <a:t>个字所需时间为：</a:t>
            </a:r>
            <a:endParaRPr lang="en-US" altLang="zh-CN" sz="2000">
              <a:latin typeface="Times New Roman" pitchFamily="18" charset="0"/>
              <a:ea typeface="MS Mincho" pitchFamily="49" charset="-128"/>
            </a:endParaRPr>
          </a:p>
          <a:p>
            <a:pPr eaLnBrk="1" hangingPunct="1">
              <a:lnSpc>
                <a:spcPct val="150000"/>
              </a:lnSpc>
            </a:pPr>
            <a:r>
              <a:rPr lang="en-US" altLang="zh-CN" sz="2000">
                <a:latin typeface="Times New Roman" pitchFamily="18" charset="0"/>
                <a:ea typeface="MS Mincho" pitchFamily="49" charset="-128"/>
              </a:rPr>
              <a:t>t</a:t>
            </a:r>
            <a:r>
              <a:rPr lang="en-US" altLang="zh-CN" sz="2000" baseline="-25000">
                <a:latin typeface="Times New Roman" pitchFamily="18" charset="0"/>
                <a:ea typeface="MS Mincho" pitchFamily="49" charset="-128"/>
              </a:rPr>
              <a:t>2</a:t>
            </a:r>
            <a:r>
              <a:rPr lang="en-US" altLang="zh-CN" sz="2000">
                <a:latin typeface="Times New Roman" pitchFamily="18" charset="0"/>
                <a:ea typeface="MS Mincho" pitchFamily="49" charset="-128"/>
              </a:rPr>
              <a:t>=mT</a:t>
            </a:r>
            <a:endParaRPr lang="zh-CN" altLang="en-US" sz="2000">
              <a:latin typeface="Times New Roman" pitchFamily="18" charset="0"/>
            </a:endParaRPr>
          </a:p>
        </p:txBody>
      </p:sp>
      <p:sp>
        <p:nvSpPr>
          <p:cNvPr id="9933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9BFC217E-3B24-4BF6-B963-72825D7D4782}" type="slidenum">
              <a:rPr lang="en-US" altLang="zh-CN" smtClean="0">
                <a:solidFill>
                  <a:srgbClr val="FF0000"/>
                </a:solidFill>
              </a:rPr>
              <a:pPr eaLnBrk="1" hangingPunct="1"/>
              <a:t>97</a:t>
            </a:fld>
            <a:endParaRPr lang="en-US" altLang="zh-CN" smtClean="0">
              <a:solidFill>
                <a:srgbClr val="FF0000"/>
              </a:solidFill>
            </a:endParaRPr>
          </a:p>
        </p:txBody>
      </p:sp>
      <p:sp>
        <p:nvSpPr>
          <p:cNvPr id="99335"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E4E2FABD-A61B-45AB-8EA2-5447618A9967}" type="datetime11">
              <a:rPr lang="zh-CN" altLang="en-US" smtClean="0"/>
              <a:pPr eaLnBrk="1" hangingPunct="1"/>
              <a:t>09:28:41</a:t>
            </a:fld>
            <a:endParaRPr lang="en-US" altLang="zh-CN" smtClean="0"/>
          </a:p>
        </p:txBody>
      </p:sp>
      <p:sp>
        <p:nvSpPr>
          <p:cNvPr id="9" name="Rectangle 2"/>
          <p:cNvSpPr txBox="1">
            <a:spLocks noChangeArrowheads="1"/>
          </p:cNvSpPr>
          <p:nvPr/>
        </p:nvSpPr>
        <p:spPr>
          <a:xfrm>
            <a:off x="467544" y="404664"/>
            <a:ext cx="5050904" cy="72494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sz="3600" smtClean="0"/>
              <a:t>3.5.2 </a:t>
            </a:r>
            <a:r>
              <a:rPr lang="zh-CN" altLang="en-US" sz="3600" smtClean="0"/>
              <a:t>多模块交叉存储器</a:t>
            </a:r>
            <a:endParaRPr lang="zh-CN" altLang="en-US" sz="3000" smtClean="0">
              <a:latin typeface="宋体"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67544" y="980728"/>
            <a:ext cx="7488237" cy="1295400"/>
          </a:xfrm>
        </p:spPr>
        <p:txBody>
          <a:bodyPr/>
          <a:lstStyle/>
          <a:p>
            <a:pPr eaLnBrk="1" hangingPunct="1"/>
            <a:r>
              <a:rPr lang="en-US" altLang="zh-CN" sz="1900" b="0">
                <a:solidFill>
                  <a:schemeClr val="tx1"/>
                </a:solidFill>
              </a:rPr>
              <a:t>【</a:t>
            </a:r>
            <a:r>
              <a:rPr lang="zh-CN" altLang="en-US" sz="1900" b="0" smtClean="0">
                <a:solidFill>
                  <a:schemeClr val="tx1"/>
                </a:solidFill>
              </a:rPr>
              <a:t>例</a:t>
            </a:r>
            <a:r>
              <a:rPr lang="en-US" altLang="zh-CN" sz="1900" b="0" smtClean="0">
                <a:solidFill>
                  <a:schemeClr val="tx1"/>
                </a:solidFill>
              </a:rPr>
              <a:t>3.3】 </a:t>
            </a:r>
            <a:r>
              <a:rPr lang="zh-CN" altLang="en-US" sz="1900" b="0" smtClean="0">
                <a:solidFill>
                  <a:schemeClr val="tx1"/>
                </a:solidFill>
              </a:rPr>
              <a:t>设存储器容量为</a:t>
            </a:r>
            <a:r>
              <a:rPr lang="en-US" altLang="zh-CN" sz="1900" b="0" smtClean="0">
                <a:solidFill>
                  <a:schemeClr val="tx1"/>
                </a:solidFill>
              </a:rPr>
              <a:t>32</a:t>
            </a:r>
            <a:r>
              <a:rPr lang="zh-CN" altLang="en-US" sz="1900" b="0" smtClean="0">
                <a:solidFill>
                  <a:schemeClr val="tx1"/>
                </a:solidFill>
              </a:rPr>
              <a:t>字，字长</a:t>
            </a:r>
            <a:r>
              <a:rPr lang="en-US" altLang="zh-CN" sz="1900" b="0" smtClean="0">
                <a:solidFill>
                  <a:schemeClr val="tx1"/>
                </a:solidFill>
              </a:rPr>
              <a:t>64</a:t>
            </a:r>
            <a:r>
              <a:rPr lang="zh-CN" altLang="en-US" sz="1900" b="0" smtClean="0">
                <a:solidFill>
                  <a:schemeClr val="tx1"/>
                </a:solidFill>
              </a:rPr>
              <a:t>位，模块数</a:t>
            </a:r>
            <a:r>
              <a:rPr lang="en-US" altLang="zh-CN" sz="1900" b="0" smtClean="0">
                <a:solidFill>
                  <a:schemeClr val="tx1"/>
                </a:solidFill>
              </a:rPr>
              <a:t>m=4</a:t>
            </a:r>
            <a:r>
              <a:rPr lang="zh-CN" altLang="en-US" sz="1900" b="0" smtClean="0">
                <a:solidFill>
                  <a:schemeClr val="tx1"/>
                </a:solidFill>
              </a:rPr>
              <a:t>，分别用顺序方式和交叉方式进行组织。存储周期</a:t>
            </a:r>
            <a:r>
              <a:rPr lang="en-US" altLang="zh-CN" sz="1900" b="0" smtClean="0">
                <a:solidFill>
                  <a:schemeClr val="tx1"/>
                </a:solidFill>
              </a:rPr>
              <a:t>T=200ns</a:t>
            </a:r>
            <a:r>
              <a:rPr lang="zh-CN" altLang="en-US" sz="1900" b="0" smtClean="0">
                <a:solidFill>
                  <a:schemeClr val="tx1"/>
                </a:solidFill>
              </a:rPr>
              <a:t>，数据总线宽度为</a:t>
            </a:r>
            <a:r>
              <a:rPr lang="en-US" altLang="zh-CN" sz="1900" b="0" smtClean="0">
                <a:solidFill>
                  <a:schemeClr val="tx1"/>
                </a:solidFill>
              </a:rPr>
              <a:t>64</a:t>
            </a:r>
            <a:r>
              <a:rPr lang="zh-CN" altLang="en-US" sz="1900" b="0" smtClean="0">
                <a:solidFill>
                  <a:schemeClr val="tx1"/>
                </a:solidFill>
              </a:rPr>
              <a:t>位，总线传送周期</a:t>
            </a:r>
            <a:r>
              <a:rPr lang="en-US" altLang="zh-CN" sz="1900" b="0" smtClean="0">
                <a:solidFill>
                  <a:schemeClr val="tx1"/>
                </a:solidFill>
              </a:rPr>
              <a:t>=50ns</a:t>
            </a:r>
            <a:r>
              <a:rPr lang="zh-CN" altLang="en-US" sz="1900" b="0" smtClean="0">
                <a:solidFill>
                  <a:schemeClr val="tx1"/>
                </a:solidFill>
              </a:rPr>
              <a:t>。若连续读出</a:t>
            </a:r>
            <a:r>
              <a:rPr lang="en-US" altLang="zh-CN" sz="1900" b="0" smtClean="0">
                <a:solidFill>
                  <a:schemeClr val="tx1"/>
                </a:solidFill>
              </a:rPr>
              <a:t>4</a:t>
            </a:r>
            <a:r>
              <a:rPr lang="zh-CN" altLang="en-US" sz="1900" b="0" smtClean="0">
                <a:solidFill>
                  <a:schemeClr val="tx1"/>
                </a:solidFill>
              </a:rPr>
              <a:t>个字，问顺序存储器和交叉存储器的带宽各是多少</a:t>
            </a:r>
            <a:r>
              <a:rPr lang="en-US" altLang="zh-CN" sz="1900" b="0" smtClean="0">
                <a:solidFill>
                  <a:schemeClr val="tx1"/>
                </a:solidFill>
              </a:rPr>
              <a:t>?</a:t>
            </a:r>
          </a:p>
        </p:txBody>
      </p:sp>
      <p:sp>
        <p:nvSpPr>
          <p:cNvPr id="100355" name="Rectangle 3"/>
          <p:cNvSpPr>
            <a:spLocks noGrp="1" noChangeArrowheads="1"/>
          </p:cNvSpPr>
          <p:nvPr>
            <p:ph type="body" idx="1"/>
          </p:nvPr>
        </p:nvSpPr>
        <p:spPr>
          <a:xfrm>
            <a:off x="539552" y="2348880"/>
            <a:ext cx="8229600" cy="4176713"/>
          </a:xfrm>
        </p:spPr>
        <p:txBody>
          <a:bodyPr/>
          <a:lstStyle/>
          <a:p>
            <a:pPr marL="0" indent="0" eaLnBrk="1" hangingPunct="1">
              <a:spcBef>
                <a:spcPts val="600"/>
              </a:spcBef>
              <a:buFont typeface="Wingdings" pitchFamily="2" charset="2"/>
              <a:buNone/>
            </a:pPr>
            <a:r>
              <a:rPr lang="zh-CN" altLang="en-US" sz="2400" smtClean="0"/>
              <a:t>解：</a:t>
            </a:r>
            <a:endParaRPr lang="en-US" altLang="zh-CN" sz="2400" smtClean="0"/>
          </a:p>
          <a:p>
            <a:pPr marL="0" indent="0" eaLnBrk="1" hangingPunct="1">
              <a:spcBef>
                <a:spcPts val="600"/>
              </a:spcBef>
              <a:buFont typeface="Wingdings" pitchFamily="2" charset="2"/>
              <a:buNone/>
            </a:pPr>
            <a:r>
              <a:rPr lang="zh-CN" altLang="en-US" sz="2400" smtClean="0"/>
              <a:t>顺序存储器和交叉存储器连续读出</a:t>
            </a:r>
            <a:r>
              <a:rPr lang="en-US" altLang="zh-CN" sz="2400" smtClean="0"/>
              <a:t>4</a:t>
            </a:r>
            <a:r>
              <a:rPr lang="zh-CN" altLang="en-US" sz="2400" smtClean="0"/>
              <a:t>个字的信息总量都是：</a:t>
            </a:r>
          </a:p>
          <a:p>
            <a:pPr marL="0" indent="0" eaLnBrk="1" hangingPunct="1">
              <a:spcBef>
                <a:spcPts val="600"/>
              </a:spcBef>
              <a:buFont typeface="Wingdings" pitchFamily="2" charset="2"/>
              <a:buNone/>
            </a:pPr>
            <a:r>
              <a:rPr lang="zh-CN" altLang="en-US" sz="2400" smtClean="0"/>
              <a:t>			</a:t>
            </a:r>
            <a:r>
              <a:rPr lang="en-US" altLang="zh-CN" sz="2400" smtClean="0"/>
              <a:t>q=64b×4=256b</a:t>
            </a:r>
          </a:p>
          <a:p>
            <a:pPr marL="0" indent="0" eaLnBrk="1" hangingPunct="1">
              <a:spcBef>
                <a:spcPts val="600"/>
              </a:spcBef>
              <a:buFont typeface="Wingdings" pitchFamily="2" charset="2"/>
              <a:buNone/>
            </a:pPr>
            <a:r>
              <a:rPr lang="zh-CN" altLang="en-US" sz="2400" smtClean="0"/>
              <a:t>顺序存储器和交叉存储器连续读出</a:t>
            </a:r>
            <a:r>
              <a:rPr lang="en-US" altLang="zh-CN" sz="2400" smtClean="0"/>
              <a:t>4</a:t>
            </a:r>
            <a:r>
              <a:rPr lang="zh-CN" altLang="en-US" sz="2400" smtClean="0"/>
              <a:t>个字所需的时间分别是：</a:t>
            </a:r>
          </a:p>
          <a:p>
            <a:pPr marL="0" indent="0" eaLnBrk="1" hangingPunct="1">
              <a:spcBef>
                <a:spcPts val="600"/>
              </a:spcBef>
              <a:buFont typeface="Wingdings" pitchFamily="2" charset="2"/>
              <a:buNone/>
            </a:pPr>
            <a:r>
              <a:rPr lang="en-US" altLang="zh-CN" sz="2400" smtClean="0"/>
              <a:t>t2=mT=4×200ns=800ns=8×10</a:t>
            </a:r>
            <a:r>
              <a:rPr lang="en-US" altLang="zh-CN" sz="2400" baseline="30000" smtClean="0"/>
              <a:t>-7</a:t>
            </a:r>
            <a:r>
              <a:rPr lang="en-US" altLang="zh-CN" sz="2400" smtClean="0"/>
              <a:t>s</a:t>
            </a:r>
          </a:p>
          <a:p>
            <a:pPr marL="0" indent="0" eaLnBrk="1" hangingPunct="1">
              <a:spcBef>
                <a:spcPts val="600"/>
              </a:spcBef>
              <a:buFont typeface="Wingdings" pitchFamily="2" charset="2"/>
              <a:buNone/>
            </a:pPr>
            <a:r>
              <a:rPr lang="en-US" altLang="zh-CN" sz="2400" smtClean="0"/>
              <a:t>t1=T+(m-1)</a:t>
            </a:r>
            <a:r>
              <a:rPr lang="en-US" altLang="zh-CN" sz="2400" smtClean="0">
                <a:latin typeface="Times New Roman" pitchFamily="18" charset="0"/>
                <a:ea typeface="MS Mincho" pitchFamily="49" charset="-128"/>
              </a:rPr>
              <a:t> τ </a:t>
            </a:r>
            <a:r>
              <a:rPr lang="en-US" altLang="zh-CN" sz="2400" smtClean="0"/>
              <a:t>=200ns+3×50ns=350ns=35×10</a:t>
            </a:r>
            <a:r>
              <a:rPr lang="en-US" altLang="zh-CN" sz="2400" baseline="30000" smtClean="0"/>
              <a:t>-7</a:t>
            </a:r>
            <a:r>
              <a:rPr lang="en-US" altLang="zh-CN" sz="2400" smtClean="0"/>
              <a:t>s</a:t>
            </a:r>
          </a:p>
          <a:p>
            <a:pPr marL="0" indent="0" eaLnBrk="1" hangingPunct="1">
              <a:spcBef>
                <a:spcPts val="600"/>
              </a:spcBef>
              <a:buFont typeface="Wingdings" pitchFamily="2" charset="2"/>
              <a:buNone/>
            </a:pPr>
            <a:r>
              <a:rPr lang="zh-CN" altLang="en-US" sz="2400" smtClean="0"/>
              <a:t>顺序存储器和交叉存储器的带宽分别是：</a:t>
            </a:r>
          </a:p>
          <a:p>
            <a:pPr marL="0" indent="0" eaLnBrk="1" hangingPunct="1">
              <a:spcBef>
                <a:spcPts val="600"/>
              </a:spcBef>
              <a:buFont typeface="Wingdings" pitchFamily="2" charset="2"/>
              <a:buNone/>
            </a:pPr>
            <a:r>
              <a:rPr lang="en-US" altLang="zh-CN" sz="2400" smtClean="0"/>
              <a:t>W2=q/t2=256b÷(8×10</a:t>
            </a:r>
            <a:r>
              <a:rPr lang="en-US" altLang="zh-CN" sz="2400" baseline="30000" smtClean="0"/>
              <a:t>-7</a:t>
            </a:r>
            <a:r>
              <a:rPr lang="en-US" altLang="zh-CN" sz="2400" smtClean="0"/>
              <a:t>)s=320Mb/s</a:t>
            </a:r>
          </a:p>
          <a:p>
            <a:pPr marL="0" indent="0" eaLnBrk="1" hangingPunct="1">
              <a:spcBef>
                <a:spcPts val="600"/>
              </a:spcBef>
              <a:buFont typeface="Wingdings" pitchFamily="2" charset="2"/>
              <a:buNone/>
            </a:pPr>
            <a:r>
              <a:rPr lang="en-US" altLang="zh-CN" sz="2400" smtClean="0"/>
              <a:t>W1=q/t1=256b÷(35×10</a:t>
            </a:r>
            <a:r>
              <a:rPr lang="en-US" altLang="zh-CN" sz="2400" baseline="30000" smtClean="0"/>
              <a:t>-7</a:t>
            </a:r>
            <a:r>
              <a:rPr lang="en-US" altLang="zh-CN" sz="2400" smtClean="0"/>
              <a:t>)s=730Mb/s</a:t>
            </a:r>
          </a:p>
        </p:txBody>
      </p:sp>
      <p:sp>
        <p:nvSpPr>
          <p:cNvPr id="10035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266E292-7424-437E-AAC6-5A01ADE8B14E}" type="slidenum">
              <a:rPr lang="en-US" altLang="zh-CN" smtClean="0">
                <a:solidFill>
                  <a:srgbClr val="FF0000"/>
                </a:solidFill>
              </a:rPr>
              <a:pPr eaLnBrk="1" hangingPunct="1"/>
              <a:t>98</a:t>
            </a:fld>
            <a:endParaRPr lang="en-US" altLang="zh-CN" smtClean="0">
              <a:solidFill>
                <a:srgbClr val="FF0000"/>
              </a:solidFill>
            </a:endParaRPr>
          </a:p>
        </p:txBody>
      </p:sp>
      <p:sp>
        <p:nvSpPr>
          <p:cNvPr id="100357" name="日期占位符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5A9868A5-FCB1-4556-94DB-44B62149B485}" type="datetime11">
              <a:rPr lang="zh-CN" altLang="en-US" smtClean="0"/>
              <a:pPr eaLnBrk="1" hangingPunct="1"/>
              <a:t>09:28:41</a:t>
            </a:fld>
            <a:endParaRPr lang="en-US" altLang="zh-CN" smtClean="0"/>
          </a:p>
        </p:txBody>
      </p:sp>
      <p:sp>
        <p:nvSpPr>
          <p:cNvPr id="6" name="Rectangle 2"/>
          <p:cNvSpPr txBox="1">
            <a:spLocks noChangeArrowheads="1"/>
          </p:cNvSpPr>
          <p:nvPr/>
        </p:nvSpPr>
        <p:spPr>
          <a:xfrm>
            <a:off x="467544" y="188640"/>
            <a:ext cx="5050904" cy="724942"/>
          </a:xfrm>
          <a:prstGeom prst="rect">
            <a:avLst/>
          </a:prstGeom>
        </p:spPr>
        <p:txBody>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pitchFamily="34" charset="0"/>
                <a:ea typeface="宋体" pitchFamily="2" charset="-122"/>
              </a:defRPr>
            </a:lvl2pPr>
            <a:lvl3pPr algn="l" rtl="0" eaLnBrk="0" fontAlgn="base" hangingPunct="0">
              <a:spcBef>
                <a:spcPct val="0"/>
              </a:spcBef>
              <a:spcAft>
                <a:spcPct val="0"/>
              </a:spcAft>
              <a:defRPr sz="3900" b="1">
                <a:solidFill>
                  <a:schemeClr val="tx2"/>
                </a:solidFill>
                <a:latin typeface="Arial" pitchFamily="34" charset="0"/>
                <a:ea typeface="宋体" pitchFamily="2" charset="-122"/>
              </a:defRPr>
            </a:lvl3pPr>
            <a:lvl4pPr algn="l" rtl="0" eaLnBrk="0" fontAlgn="base" hangingPunct="0">
              <a:spcBef>
                <a:spcPct val="0"/>
              </a:spcBef>
              <a:spcAft>
                <a:spcPct val="0"/>
              </a:spcAft>
              <a:defRPr sz="3900" b="1">
                <a:solidFill>
                  <a:schemeClr val="tx2"/>
                </a:solidFill>
                <a:latin typeface="Arial" pitchFamily="34" charset="0"/>
                <a:ea typeface="宋体" pitchFamily="2" charset="-122"/>
              </a:defRPr>
            </a:lvl4pPr>
            <a:lvl5pPr algn="l" rtl="0" eaLnBrk="0" fontAlgn="base" hangingPunct="0">
              <a:spcBef>
                <a:spcPct val="0"/>
              </a:spcBef>
              <a:spcAft>
                <a:spcPct val="0"/>
              </a:spcAft>
              <a:defRPr sz="3900" b="1">
                <a:solidFill>
                  <a:schemeClr val="tx2"/>
                </a:solidFill>
                <a:latin typeface="Arial" pitchFamily="34" charset="0"/>
                <a:ea typeface="宋体" pitchFamily="2" charset="-122"/>
              </a:defRPr>
            </a:lvl5pPr>
            <a:lvl6pPr marL="457200" algn="l" rtl="0" fontAlgn="base">
              <a:spcBef>
                <a:spcPct val="0"/>
              </a:spcBef>
              <a:spcAft>
                <a:spcPct val="0"/>
              </a:spcAft>
              <a:defRPr sz="3900" b="1">
                <a:solidFill>
                  <a:schemeClr val="tx2"/>
                </a:solidFill>
                <a:latin typeface="Arial" pitchFamily="34" charset="0"/>
                <a:ea typeface="宋体" pitchFamily="2" charset="-122"/>
              </a:defRPr>
            </a:lvl6pPr>
            <a:lvl7pPr marL="914400" algn="l" rtl="0" fontAlgn="base">
              <a:spcBef>
                <a:spcPct val="0"/>
              </a:spcBef>
              <a:spcAft>
                <a:spcPct val="0"/>
              </a:spcAft>
              <a:defRPr sz="3900" b="1">
                <a:solidFill>
                  <a:schemeClr val="tx2"/>
                </a:solidFill>
                <a:latin typeface="Arial" pitchFamily="34" charset="0"/>
                <a:ea typeface="宋体" pitchFamily="2" charset="-122"/>
              </a:defRPr>
            </a:lvl7pPr>
            <a:lvl8pPr marL="1371600" algn="l" rtl="0" fontAlgn="base">
              <a:spcBef>
                <a:spcPct val="0"/>
              </a:spcBef>
              <a:spcAft>
                <a:spcPct val="0"/>
              </a:spcAft>
              <a:defRPr sz="3900" b="1">
                <a:solidFill>
                  <a:schemeClr val="tx2"/>
                </a:solidFill>
                <a:latin typeface="Arial" pitchFamily="34" charset="0"/>
                <a:ea typeface="宋体" pitchFamily="2" charset="-122"/>
              </a:defRPr>
            </a:lvl8pPr>
            <a:lvl9pPr marL="1828800" algn="l" rtl="0" fontAlgn="base">
              <a:spcBef>
                <a:spcPct val="0"/>
              </a:spcBef>
              <a:spcAft>
                <a:spcPct val="0"/>
              </a:spcAft>
              <a:defRPr sz="3900" b="1">
                <a:solidFill>
                  <a:schemeClr val="tx2"/>
                </a:solidFill>
                <a:latin typeface="Arial" pitchFamily="34" charset="0"/>
                <a:ea typeface="宋体" pitchFamily="2" charset="-122"/>
              </a:defRPr>
            </a:lvl9pPr>
          </a:lstStyle>
          <a:p>
            <a:pPr eaLnBrk="1" hangingPunct="1"/>
            <a:r>
              <a:rPr lang="en-US" altLang="zh-CN" sz="3600" smtClean="0"/>
              <a:t>3.5.2 </a:t>
            </a:r>
            <a:r>
              <a:rPr lang="zh-CN" altLang="en-US" sz="3600" smtClean="0"/>
              <a:t>多模块交叉存储器</a:t>
            </a:r>
            <a:endParaRPr lang="zh-CN" altLang="en-US" sz="3000" smtClean="0">
              <a:latin typeface="宋体" pitchFamily="2"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F8017EA-E670-4985-B431-10163C4D28AA}" type="slidenum">
              <a:rPr lang="en-US" altLang="zh-CN" smtClean="0"/>
              <a:pPr eaLnBrk="1" hangingPunct="1"/>
              <a:t>99</a:t>
            </a:fld>
            <a:endParaRPr lang="en-US" altLang="zh-CN" smtClean="0"/>
          </a:p>
        </p:txBody>
      </p:sp>
      <p:sp>
        <p:nvSpPr>
          <p:cNvPr id="58372" name="Rectangle 3"/>
          <p:cNvSpPr>
            <a:spLocks noGrp="1" noChangeArrowheads="1"/>
          </p:cNvSpPr>
          <p:nvPr>
            <p:ph type="title"/>
          </p:nvPr>
        </p:nvSpPr>
        <p:spPr>
          <a:xfrm>
            <a:off x="539552" y="1268760"/>
            <a:ext cx="4937174" cy="524991"/>
          </a:xfrm>
        </p:spPr>
        <p:txBody>
          <a:bodyPr/>
          <a:lstStyle/>
          <a:p>
            <a:pPr eaLnBrk="1" hangingPunct="1"/>
            <a:r>
              <a:rPr lang="en-US" altLang="zh-CN" sz="3200" smtClean="0"/>
              <a:t>3</a:t>
            </a:r>
            <a:r>
              <a:rPr lang="zh-CN" altLang="en-US" sz="3200" smtClean="0"/>
              <a:t>、二模块交叉存储器举例</a:t>
            </a:r>
          </a:p>
        </p:txBody>
      </p:sp>
      <p:sp>
        <p:nvSpPr>
          <p:cNvPr id="5" name="Rectangle 2"/>
          <p:cNvSpPr txBox="1">
            <a:spLocks noChangeArrowheads="1"/>
          </p:cNvSpPr>
          <p:nvPr/>
        </p:nvSpPr>
        <p:spPr bwMode="auto">
          <a:xfrm>
            <a:off x="453227" y="258015"/>
            <a:ext cx="5554960" cy="796950"/>
          </a:xfrm>
          <a:prstGeom prst="rect">
            <a:avLst/>
          </a:prstGeom>
          <a:noFill/>
          <a:ln w="9525">
            <a:noFill/>
            <a:miter lim="800000"/>
            <a:headEnd/>
            <a:tailEnd/>
          </a:ln>
        </p:spPr>
        <p:txBody>
          <a:bodyPr anchor="b"/>
          <a:lstStyle/>
          <a:p>
            <a:pPr>
              <a:defRPr/>
            </a:pPr>
            <a:r>
              <a:rPr lang="en-US" altLang="zh-CN" sz="3900" b="1" kern="0" dirty="0">
                <a:solidFill>
                  <a:schemeClr val="tx2"/>
                </a:solidFill>
                <a:latin typeface="+mj-lt"/>
                <a:ea typeface="+mj-ea"/>
                <a:cs typeface="+mj-cs"/>
              </a:rPr>
              <a:t>3.5.2 </a:t>
            </a:r>
            <a:r>
              <a:rPr lang="zh-CN" altLang="en-US" sz="3900" b="1" kern="0" dirty="0">
                <a:solidFill>
                  <a:schemeClr val="tx2"/>
                </a:solidFill>
                <a:latin typeface="+mj-lt"/>
                <a:ea typeface="+mj-ea"/>
                <a:cs typeface="+mj-cs"/>
              </a:rPr>
              <a:t>多模块交叉存储器</a:t>
            </a:r>
          </a:p>
        </p:txBody>
      </p:sp>
      <p:sp>
        <p:nvSpPr>
          <p:cNvPr id="58374" name="AutoShape 4">
            <a:hlinkClick r:id="" action="ppaction://noaction" highlightClick="1"/>
          </p:cNvPr>
          <p:cNvSpPr>
            <a:spLocks noChangeArrowheads="1"/>
          </p:cNvSpPr>
          <p:nvPr/>
        </p:nvSpPr>
        <p:spPr bwMode="auto">
          <a:xfrm>
            <a:off x="7684294" y="1998705"/>
            <a:ext cx="1223962" cy="719138"/>
          </a:xfrm>
          <a:prstGeom prst="actionButtonInformation">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400">
                <a:latin typeface="隶书" pitchFamily="49" charset="-122"/>
                <a:ea typeface="隶书" pitchFamily="49" charset="-122"/>
                <a:hlinkClick r:id="rId2" action="ppaction://hlinkfile"/>
              </a:rPr>
              <a:t>CAI</a:t>
            </a:r>
            <a:endParaRPr lang="en-US" altLang="zh-CN" sz="2400">
              <a:latin typeface="隶书" pitchFamily="49" charset="-122"/>
              <a:ea typeface="隶书" pitchFamily="49" charset="-122"/>
            </a:endParaRPr>
          </a:p>
        </p:txBody>
      </p:sp>
      <p:grpSp>
        <p:nvGrpSpPr>
          <p:cNvPr id="4" name="组合 3"/>
          <p:cNvGrpSpPr/>
          <p:nvPr/>
        </p:nvGrpSpPr>
        <p:grpSpPr>
          <a:xfrm>
            <a:off x="323528" y="1916113"/>
            <a:ext cx="7057404" cy="4452937"/>
            <a:chOff x="1042988" y="1916113"/>
            <a:chExt cx="7057404" cy="4452937"/>
          </a:xfrm>
        </p:grpSpPr>
        <p:pic>
          <p:nvPicPr>
            <p:cNvPr id="58371" name="Picture 2" descr="3a29">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1916113"/>
              <a:ext cx="6985000"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1763688" y="3013428"/>
              <a:ext cx="6336704" cy="2808312"/>
            </a:xfrm>
            <a:prstGeom prst="rect">
              <a:avLst/>
            </a:prstGeom>
            <a:noFill/>
            <a:ln w="25400" cap="sq" cmpd="sng" algn="ctr">
              <a:solidFill>
                <a:srgbClr val="FF0000"/>
              </a:solidFill>
              <a:prstDash val="dash"/>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 name="TextBox 2"/>
            <p:cNvSpPr txBox="1"/>
            <p:nvPr/>
          </p:nvSpPr>
          <p:spPr>
            <a:xfrm>
              <a:off x="7596336" y="3140968"/>
              <a:ext cx="431652" cy="923330"/>
            </a:xfrm>
            <a:prstGeom prst="rect">
              <a:avLst/>
            </a:prstGeom>
            <a:noFill/>
          </p:spPr>
          <p:txBody>
            <a:bodyPr wrap="square" rtlCol="0">
              <a:spAutoFit/>
            </a:bodyPr>
            <a:lstStyle/>
            <a:p>
              <a:r>
                <a:rPr lang="zh-CN" altLang="en-US" smtClean="0"/>
                <a:t>存储体</a:t>
              </a:r>
              <a:endParaRPr lang="zh-CN" altLang="en-US"/>
            </a:p>
          </p:txBody>
        </p:sp>
      </p:grpSp>
    </p:spTree>
    <p:extLst>
      <p:ext uri="{BB962C8B-B14F-4D97-AF65-F5344CB8AC3E}">
        <p14:creationId xmlns:p14="http://schemas.microsoft.com/office/powerpoint/2010/main" val="348419809"/>
      </p:ext>
    </p:extLst>
  </p:cSld>
  <p:clrMapOvr>
    <a:masterClrMapping/>
  </p:clrMapOvr>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4483</TotalTime>
  <Words>12397</Words>
  <Application>Microsoft Office PowerPoint</Application>
  <PresentationFormat>全屏显示(4:3)</PresentationFormat>
  <Paragraphs>1274</Paragraphs>
  <Slides>170</Slides>
  <Notes>1</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170</vt:i4>
      </vt:variant>
    </vt:vector>
  </HeadingPairs>
  <TitlesOfParts>
    <vt:vector size="174" baseType="lpstr">
      <vt:lpstr>Network</vt:lpstr>
      <vt:lpstr>Visio.Drawing.6</vt:lpstr>
      <vt:lpstr>VISIO</vt:lpstr>
      <vt:lpstr>公式</vt:lpstr>
      <vt:lpstr>第三章 存储系统</vt:lpstr>
      <vt:lpstr>3.1 存储系统概述</vt:lpstr>
      <vt:lpstr>3.1.1存储系统的层次结构</vt:lpstr>
      <vt:lpstr>3.1.1存储系统的层次结构</vt:lpstr>
      <vt:lpstr>3.1.1存储系统的层次结构</vt:lpstr>
      <vt:lpstr>3.1.1存储系统的层次结构</vt:lpstr>
      <vt:lpstr>3.1.1存储系统的层次结构</vt:lpstr>
      <vt:lpstr>3.1.1存储系统的层次结构</vt:lpstr>
      <vt:lpstr>3.1.1存储系统的层次结构</vt:lpstr>
      <vt:lpstr>3.1.2 存储器的分类</vt:lpstr>
      <vt:lpstr>3.1.2 存储器的分类</vt:lpstr>
      <vt:lpstr>3.1.2 存储器的分类</vt:lpstr>
      <vt:lpstr>3.1.2 存储器的分类</vt:lpstr>
      <vt:lpstr>3.1.2 存储器的分类</vt:lpstr>
      <vt:lpstr>3.1.3存储器的编址和端模式</vt:lpstr>
      <vt:lpstr>PowerPoint 演示文稿</vt:lpstr>
      <vt:lpstr>PowerPoint 演示文稿</vt:lpstr>
      <vt:lpstr>PowerPoint 演示文稿</vt:lpstr>
      <vt:lpstr>PowerPoint 演示文稿</vt:lpstr>
      <vt:lpstr>3.1.4主存储器的技术指标</vt:lpstr>
      <vt:lpstr>3.1.4主存储器的技术指标</vt:lpstr>
      <vt:lpstr>3.1.4主存储器的技术指标</vt:lpstr>
      <vt:lpstr>3.1.4主存储器的技术指标</vt:lpstr>
      <vt:lpstr>3.1.4主存储器的技术指标</vt:lpstr>
      <vt:lpstr>3.2 SRAM存储器</vt:lpstr>
      <vt:lpstr>3.2 SRAM存储器</vt:lpstr>
      <vt:lpstr>3.2.1 基本的静态存储元阵列</vt:lpstr>
      <vt:lpstr>PowerPoint 演示文稿</vt:lpstr>
      <vt:lpstr>PowerPoint 演示文稿</vt:lpstr>
      <vt:lpstr>PowerPoint 演示文稿</vt:lpstr>
      <vt:lpstr>PowerPoint 演示文稿</vt:lpstr>
      <vt:lpstr>3.2.2 基本的SRAM逻辑结构</vt:lpstr>
      <vt:lpstr>3.2.2 基本的SRAM逻辑结构</vt:lpstr>
      <vt:lpstr>3.2.3 读/写周期波形图</vt:lpstr>
      <vt:lpstr>3.2.3 读/写周期波形图</vt:lpstr>
      <vt:lpstr>例1：图3.5(a)是SRAM的写入时序图。其中R/W是读/写命令控制线，当R/W线为低电平时，存储器按给定地址把数据线上的数据写入存储器。请指出图3.5(a)写入时序中的错误，并画出正确的写入时序图。</vt:lpstr>
      <vt:lpstr>3.2.4 存储器容量的扩充</vt:lpstr>
      <vt:lpstr>3.2.4 存储器容量的扩充</vt:lpstr>
      <vt:lpstr>3.2.4 存储器容量的扩充</vt:lpstr>
      <vt:lpstr>3.2.4 存储器容量的扩充</vt:lpstr>
      <vt:lpstr>3.2.4 存储器容量的扩充</vt:lpstr>
      <vt:lpstr>3.2.4 存储器容量的扩充</vt:lpstr>
      <vt:lpstr>3.2.4 存储器容量的扩充</vt:lpstr>
      <vt:lpstr>3.2.4 存储器容量的扩充</vt:lpstr>
      <vt:lpstr>3.3 DRAM存储器</vt:lpstr>
      <vt:lpstr>3.3.1 DRAM存储位元的记忆原理</vt:lpstr>
      <vt:lpstr>3.3.1 DRAM存储位元的记忆原理</vt:lpstr>
      <vt:lpstr>3.3.2 DRAM芯片的逻辑结构</vt:lpstr>
      <vt:lpstr>3.3.2 DRAM芯片的逻辑结构</vt:lpstr>
      <vt:lpstr>3.3.3 DRAM读/写时序</vt:lpstr>
      <vt:lpstr>3.3.4 动态RAM的刷新</vt:lpstr>
      <vt:lpstr>3.3.4 动态RAM的刷新</vt:lpstr>
      <vt:lpstr>3.3.4 动态RAM的刷新</vt:lpstr>
      <vt:lpstr>3.3.4 动态RAM的刷新</vt:lpstr>
      <vt:lpstr>3.3.4 动态RAM的刷新</vt:lpstr>
      <vt:lpstr>3.3.4 动态RAM的刷新</vt:lpstr>
      <vt:lpstr>3.3.4 动态RAM的刷新</vt:lpstr>
      <vt:lpstr>3.3.4 动态RAM的刷新</vt:lpstr>
      <vt:lpstr>3.3.5 突发传输模式</vt:lpstr>
      <vt:lpstr>3.3.5 突发传输模式</vt:lpstr>
      <vt:lpstr>3.3.6 同步DRAM（SDRAM）</vt:lpstr>
      <vt:lpstr>PowerPoint 演示文稿</vt:lpstr>
      <vt:lpstr>3.3.6 同步DRAM（SDRAM）</vt:lpstr>
      <vt:lpstr>3.3.6 同步DRAM（SDRAM）</vt:lpstr>
      <vt:lpstr>3.3.6 同步DRAM（SDRAM）</vt:lpstr>
      <vt:lpstr>3.3.6 同步DRAM（SDRAM）</vt:lpstr>
      <vt:lpstr>3.3.6 同步DRAM（SDRAM）</vt:lpstr>
      <vt:lpstr>3.3.7 双倍速率SDRAM（DDR SDRAM）</vt:lpstr>
      <vt:lpstr>3.3.7 双倍速率SDRAM（DDR SDRAM）</vt:lpstr>
      <vt:lpstr>3.3.8 DRAM读/写校验</vt:lpstr>
      <vt:lpstr>3.3.8 DRAM读/写校验</vt:lpstr>
      <vt:lpstr>3.3.9 CDRAM</vt:lpstr>
      <vt:lpstr>3.3.9 CDRAM</vt:lpstr>
      <vt:lpstr>3.4 只读存储器</vt:lpstr>
      <vt:lpstr>3.4 只读存储器</vt:lpstr>
      <vt:lpstr>3.4 只读存储器</vt:lpstr>
      <vt:lpstr>3.4 只读存储器</vt:lpstr>
      <vt:lpstr>3.4 只读存储器</vt:lpstr>
      <vt:lpstr>3.4 只读存储器</vt:lpstr>
      <vt:lpstr>3.4 只读存储器</vt:lpstr>
      <vt:lpstr>3.4 只读存储器</vt:lpstr>
      <vt:lpstr>3.4 只读存储器</vt:lpstr>
      <vt:lpstr>3.4 只读存储器</vt:lpstr>
      <vt:lpstr>3.5  并行存储器</vt:lpstr>
      <vt:lpstr>3.5  并行存储器</vt:lpstr>
      <vt:lpstr>3.5.1 双端口存储器</vt:lpstr>
      <vt:lpstr>3.5.1 双端口存储器</vt:lpstr>
      <vt:lpstr>3.5.1 双端口存储器</vt:lpstr>
      <vt:lpstr>3.5.1 双端口存储器</vt:lpstr>
      <vt:lpstr>3.5.1 双端口存储器</vt:lpstr>
      <vt:lpstr>3.5.1双端口存储器</vt:lpstr>
      <vt:lpstr>3.5.2 多模块交叉存储器</vt:lpstr>
      <vt:lpstr>3.5.2 多模块交叉存储器</vt:lpstr>
      <vt:lpstr>3.5.2 多模块交叉存储器</vt:lpstr>
      <vt:lpstr>3.5.2 多模块交叉存储器</vt:lpstr>
      <vt:lpstr>PowerPoint 演示文稿</vt:lpstr>
      <vt:lpstr>PowerPoint 演示文稿</vt:lpstr>
      <vt:lpstr>【例3.3】 设存储器容量为32字，字长64位，模块数m=4，分别用顺序方式和交叉方式进行组织。存储周期T=200ns，数据总线宽度为64位，总线传送周期=50ns。若连续读出4个字，问顺序存储器和交叉存储器的带宽各是多少?</vt:lpstr>
      <vt:lpstr>3、二模块交叉存储器举例</vt:lpstr>
      <vt:lpstr>3、二模块交叉存储器举例</vt:lpstr>
      <vt:lpstr>3.6 cache存储器</vt:lpstr>
      <vt:lpstr>3.6.1 cache基本原理</vt:lpstr>
      <vt:lpstr>3.6.1 cache基本原理</vt:lpstr>
      <vt:lpstr>3.6.1 cache基本原理</vt:lpstr>
      <vt:lpstr>3.6.1 cache基本原理</vt:lpstr>
      <vt:lpstr>3.6.1 cache基本原理</vt:lpstr>
      <vt:lpstr>3.6.1 cache基本原理</vt:lpstr>
      <vt:lpstr>[例3.4] CPU执行一段程序时，cache完成存取的次数为1900次，主存完成存取的次数为100次，已知cache存取周期为50ns，主存存取周期为250ns，求cache/主存系统的效率和平均访问时间。 </vt:lpstr>
      <vt:lpstr>3.6.2 主存与cache的地址映射</vt:lpstr>
      <vt:lpstr>3.6.2主存与cache的地址映射</vt:lpstr>
      <vt:lpstr>3.6.2 主存与cache的地址映射</vt:lpstr>
      <vt:lpstr>PowerPoint 演示文稿</vt:lpstr>
      <vt:lpstr>3.6.2 主存与cache的地址映射</vt:lpstr>
      <vt:lpstr>3.6.2 主存与cache的地址映射</vt:lpstr>
      <vt:lpstr>3.6.2 主存与cache的地址映射</vt:lpstr>
      <vt:lpstr>PowerPoint 演示文稿</vt:lpstr>
      <vt:lpstr> 3.6.2 主存与cache的地址映射</vt:lpstr>
      <vt:lpstr> 3.6.2 主存与cache的地址映射</vt:lpstr>
      <vt:lpstr>3.6.2 主存与cache的地址映射</vt:lpstr>
      <vt:lpstr>3.6.2 主存与cache的地址映射</vt:lpstr>
      <vt:lpstr>PowerPoint 演示文稿</vt:lpstr>
      <vt:lpstr>3.6.2 主存与cache的地址映射</vt:lpstr>
      <vt:lpstr>3.6.2 主存与cache的地址映射</vt:lpstr>
      <vt:lpstr>3.6.2 主存与cache的地址映射</vt:lpstr>
      <vt:lpstr>3.6.3 cache的替换策略</vt:lpstr>
      <vt:lpstr>3.6.3 cache的替换策略</vt:lpstr>
      <vt:lpstr>3.6.4 cache的写操作策略</vt:lpstr>
      <vt:lpstr>3.6.4 cache的写操作策略</vt:lpstr>
      <vt:lpstr>3.6.5  Pentium 4的cache组织</vt:lpstr>
      <vt:lpstr>3.6.5  Pentium 的Cache组织</vt:lpstr>
      <vt:lpstr>3.6.6 使用多级cache减少缺失损失</vt:lpstr>
      <vt:lpstr>3.6.6 使用多级cache减少缺失损失</vt:lpstr>
      <vt:lpstr>3.7 虚拟存储器</vt:lpstr>
      <vt:lpstr>3.7.1 虚拟存储器的基本概念</vt:lpstr>
      <vt:lpstr>3.7.1 虚拟存储器的基本概念</vt:lpstr>
      <vt:lpstr>3.7.1 虚拟存储器的基本概念</vt:lpstr>
      <vt:lpstr>3.7.1 虚拟存储器的基本概念</vt:lpstr>
      <vt:lpstr>3.7.1 虚拟存储器的基本概念</vt:lpstr>
      <vt:lpstr>3.7.2 页式虚拟存储器</vt:lpstr>
      <vt:lpstr>3.7.2 页式虚拟存储器</vt:lpstr>
      <vt:lpstr>3.7.2 页式虚拟存储器</vt:lpstr>
      <vt:lpstr>3.7.2 页式虚拟存储器</vt:lpstr>
      <vt:lpstr>3.7.2 页式虚拟存储器</vt:lpstr>
      <vt:lpstr>3.7.2 页式虚拟存储器</vt:lpstr>
      <vt:lpstr>3.7.2 页式虚拟存储器</vt:lpstr>
      <vt:lpstr>3.7.2 页式虚拟存储器</vt:lpstr>
      <vt:lpstr>3.7.3 段式虚拟存储器和段页式虚拟存储器</vt:lpstr>
      <vt:lpstr>PowerPoint 演示文稿</vt:lpstr>
      <vt:lpstr>3.7.3 段式虚拟存储器和段页式虚拟存储器</vt:lpstr>
      <vt:lpstr>3.7.3 段式虚拟存储器和段页式虚拟存储器</vt:lpstr>
      <vt:lpstr>3.7.3 段式虚拟存储器和段页式虚拟存储器</vt:lpstr>
      <vt:lpstr>PowerPoint 演示文稿</vt:lpstr>
      <vt:lpstr>PowerPoint 演示文稿</vt:lpstr>
      <vt:lpstr>PowerPoint 演示文稿</vt:lpstr>
      <vt:lpstr>3.7.4 虚存的替换算法</vt:lpstr>
      <vt:lpstr>3.7.4 虚存的替换算法</vt:lpstr>
      <vt:lpstr>3.7.4 虚存的替换算法</vt:lpstr>
      <vt:lpstr>3.7.5 存储管理部件</vt:lpstr>
      <vt:lpstr>3.8 奔腾系列机的虚存组织</vt:lpstr>
      <vt:lpstr>3.8.1 存储器模型</vt:lpstr>
      <vt:lpstr>3.8.2 虚地址模式</vt:lpstr>
      <vt:lpstr>3.8.2 虚地址模式</vt:lpstr>
      <vt:lpstr>3.8.3 分页模式下的地址转换</vt:lpstr>
      <vt:lpstr>3.8.3 分页模式下的地址转换</vt:lpstr>
      <vt:lpstr>本 章 小 结</vt:lpstr>
      <vt:lpstr>本 章 小 结</vt:lpstr>
      <vt:lpstr>本 章 小 结</vt:lpstr>
      <vt:lpstr>本 章 小 结</vt:lpstr>
      <vt:lpstr>本 章 小 结</vt:lpstr>
      <vt:lpstr>复习提纲</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杨旭东</dc:creator>
  <cp:lastModifiedBy>Windows 用户</cp:lastModifiedBy>
  <cp:revision>379</cp:revision>
  <dcterms:created xsi:type="dcterms:W3CDTF">2008-05-19T20:46:00Z</dcterms:created>
  <dcterms:modified xsi:type="dcterms:W3CDTF">2021-05-12T01:38:32Z</dcterms:modified>
</cp:coreProperties>
</file>